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2" r:id="rId2"/>
    <p:sldMasterId id="2147483708" r:id="rId3"/>
    <p:sldMasterId id="2147483744" r:id="rId4"/>
    <p:sldMasterId id="2147483768" r:id="rId5"/>
    <p:sldMasterId id="2147483780" r:id="rId6"/>
    <p:sldMasterId id="2147483840" r:id="rId7"/>
    <p:sldMasterId id="2147483936" r:id="rId8"/>
    <p:sldMasterId id="2147483948" r:id="rId9"/>
    <p:sldMasterId id="2147483960" r:id="rId10"/>
    <p:sldMasterId id="2147483972" r:id="rId11"/>
    <p:sldMasterId id="2147483996" r:id="rId12"/>
  </p:sldMasterIdLst>
  <p:notesMasterIdLst>
    <p:notesMasterId r:id="rId55"/>
  </p:notesMasterIdLst>
  <p:handoutMasterIdLst>
    <p:handoutMasterId r:id="rId56"/>
  </p:handoutMasterIdLst>
  <p:sldIdLst>
    <p:sldId id="462" r:id="rId13"/>
    <p:sldId id="775" r:id="rId14"/>
    <p:sldId id="776" r:id="rId15"/>
    <p:sldId id="777" r:id="rId16"/>
    <p:sldId id="778" r:id="rId17"/>
    <p:sldId id="779" r:id="rId18"/>
    <p:sldId id="811" r:id="rId19"/>
    <p:sldId id="772" r:id="rId20"/>
    <p:sldId id="783" r:id="rId21"/>
    <p:sldId id="784" r:id="rId22"/>
    <p:sldId id="616" r:id="rId23"/>
    <p:sldId id="617" r:id="rId24"/>
    <p:sldId id="805" r:id="rId25"/>
    <p:sldId id="1151" r:id="rId26"/>
    <p:sldId id="816" r:id="rId27"/>
    <p:sldId id="625" r:id="rId28"/>
    <p:sldId id="1132" r:id="rId29"/>
    <p:sldId id="1133" r:id="rId30"/>
    <p:sldId id="1134" r:id="rId31"/>
    <p:sldId id="638" r:id="rId32"/>
    <p:sldId id="680" r:id="rId33"/>
    <p:sldId id="1135" r:id="rId34"/>
    <p:sldId id="793" r:id="rId35"/>
    <p:sldId id="795" r:id="rId36"/>
    <p:sldId id="1152" r:id="rId37"/>
    <p:sldId id="613" r:id="rId38"/>
    <p:sldId id="615" r:id="rId39"/>
    <p:sldId id="1130" r:id="rId40"/>
    <p:sldId id="1136" r:id="rId41"/>
    <p:sldId id="1141" r:id="rId42"/>
    <p:sldId id="1143" r:id="rId43"/>
    <p:sldId id="1144" r:id="rId44"/>
    <p:sldId id="1145" r:id="rId45"/>
    <p:sldId id="1146" r:id="rId46"/>
    <p:sldId id="1147" r:id="rId47"/>
    <p:sldId id="1153" r:id="rId48"/>
    <p:sldId id="787" r:id="rId49"/>
    <p:sldId id="1154" r:id="rId50"/>
    <p:sldId id="1112" r:id="rId51"/>
    <p:sldId id="790" r:id="rId52"/>
    <p:sldId id="1155" r:id="rId53"/>
    <p:sldId id="1148" r:id="rId54"/>
  </p:sldIdLst>
  <p:sldSz cx="7561263" cy="10440988"/>
  <p:notesSz cx="6858000" cy="9947275"/>
  <p:defaultTextStyle>
    <a:defPPr>
      <a:defRPr lang="tr-TR"/>
    </a:defPPr>
    <a:lvl1pPr marL="0" algn="l" defTabSz="1022845" rtl="0" eaLnBrk="1" latinLnBrk="0" hangingPunct="1">
      <a:defRPr sz="2000" kern="1200">
        <a:solidFill>
          <a:schemeClr val="tx1"/>
        </a:solidFill>
        <a:latin typeface="+mn-lt"/>
        <a:ea typeface="+mn-ea"/>
        <a:cs typeface="+mn-cs"/>
      </a:defRPr>
    </a:lvl1pPr>
    <a:lvl2pPr marL="511410" algn="l" defTabSz="1022845" rtl="0" eaLnBrk="1" latinLnBrk="0" hangingPunct="1">
      <a:defRPr sz="2000" kern="1200">
        <a:solidFill>
          <a:schemeClr val="tx1"/>
        </a:solidFill>
        <a:latin typeface="+mn-lt"/>
        <a:ea typeface="+mn-ea"/>
        <a:cs typeface="+mn-cs"/>
      </a:defRPr>
    </a:lvl2pPr>
    <a:lvl3pPr marL="1022845" algn="l" defTabSz="1022845" rtl="0" eaLnBrk="1" latinLnBrk="0" hangingPunct="1">
      <a:defRPr sz="2000" kern="1200">
        <a:solidFill>
          <a:schemeClr val="tx1"/>
        </a:solidFill>
        <a:latin typeface="+mn-lt"/>
        <a:ea typeface="+mn-ea"/>
        <a:cs typeface="+mn-cs"/>
      </a:defRPr>
    </a:lvl3pPr>
    <a:lvl4pPr marL="1534272" algn="l" defTabSz="1022845" rtl="0" eaLnBrk="1" latinLnBrk="0" hangingPunct="1">
      <a:defRPr sz="2000" kern="1200">
        <a:solidFill>
          <a:schemeClr val="tx1"/>
        </a:solidFill>
        <a:latin typeface="+mn-lt"/>
        <a:ea typeface="+mn-ea"/>
        <a:cs typeface="+mn-cs"/>
      </a:defRPr>
    </a:lvl4pPr>
    <a:lvl5pPr marL="2045681" algn="l" defTabSz="1022845" rtl="0" eaLnBrk="1" latinLnBrk="0" hangingPunct="1">
      <a:defRPr sz="2000" kern="1200">
        <a:solidFill>
          <a:schemeClr val="tx1"/>
        </a:solidFill>
        <a:latin typeface="+mn-lt"/>
        <a:ea typeface="+mn-ea"/>
        <a:cs typeface="+mn-cs"/>
      </a:defRPr>
    </a:lvl5pPr>
    <a:lvl6pPr marL="2557106" algn="l" defTabSz="1022845" rtl="0" eaLnBrk="1" latinLnBrk="0" hangingPunct="1">
      <a:defRPr sz="2000" kern="1200">
        <a:solidFill>
          <a:schemeClr val="tx1"/>
        </a:solidFill>
        <a:latin typeface="+mn-lt"/>
        <a:ea typeface="+mn-ea"/>
        <a:cs typeface="+mn-cs"/>
      </a:defRPr>
    </a:lvl6pPr>
    <a:lvl7pPr marL="3068521" algn="l" defTabSz="1022845" rtl="0" eaLnBrk="1" latinLnBrk="0" hangingPunct="1">
      <a:defRPr sz="2000" kern="1200">
        <a:solidFill>
          <a:schemeClr val="tx1"/>
        </a:solidFill>
        <a:latin typeface="+mn-lt"/>
        <a:ea typeface="+mn-ea"/>
        <a:cs typeface="+mn-cs"/>
      </a:defRPr>
    </a:lvl7pPr>
    <a:lvl8pPr marL="3579934" algn="l" defTabSz="1022845" rtl="0" eaLnBrk="1" latinLnBrk="0" hangingPunct="1">
      <a:defRPr sz="2000" kern="1200">
        <a:solidFill>
          <a:schemeClr val="tx1"/>
        </a:solidFill>
        <a:latin typeface="+mn-lt"/>
        <a:ea typeface="+mn-ea"/>
        <a:cs typeface="+mn-cs"/>
      </a:defRPr>
    </a:lvl8pPr>
    <a:lvl9pPr marL="4091349" algn="l" defTabSz="102284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guide id="3" orient="horz" pos="3289">
          <p15:clr>
            <a:srgbClr val="A4A3A4"/>
          </p15:clr>
        </p15:guide>
        <p15:guide id="4"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FEE"/>
    <a:srgbClr val="F3DEDD"/>
    <a:srgbClr val="29303F"/>
    <a:srgbClr val="3E4960"/>
    <a:srgbClr val="4D3B63"/>
    <a:srgbClr val="413254"/>
    <a:srgbClr val="F89D80"/>
    <a:srgbClr val="9D4B07"/>
    <a:srgbClr val="F6815C"/>
    <a:srgbClr val="C0A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87988" autoAdjust="0"/>
  </p:normalViewPr>
  <p:slideViewPr>
    <p:cSldViewPr snapToGrid="0" snapToObjects="1">
      <p:cViewPr>
        <p:scale>
          <a:sx n="150" d="100"/>
          <a:sy n="150" d="100"/>
        </p:scale>
        <p:origin x="-1488" y="-168"/>
      </p:cViewPr>
      <p:guideLst>
        <p:guide orient="horz" pos="2880"/>
        <p:guide orient="horz" pos="3289"/>
        <p:guide pos="2160"/>
        <p:guide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23592-14EB-4C03-A6A2-C6B83E21FE0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DF56C4A7-F2D0-47BF-9B01-93BDBED8670C}">
      <dgm:prSet phldrT="[Metin]"/>
      <dgm:spPr>
        <a:xfrm>
          <a:off x="2142772" y="2583419"/>
          <a:ext cx="1482485" cy="1482485"/>
        </a:xfr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tx1"/>
              </a:solidFill>
              <a:latin typeface="Calibri"/>
              <a:ea typeface="+mn-ea"/>
              <a:cs typeface="+mn-cs"/>
            </a:rPr>
            <a:t>2019-2023 Stratejik Planı</a:t>
          </a:r>
        </a:p>
      </dgm:t>
    </dgm:pt>
    <dgm:pt modelId="{274C554B-723D-457C-AD0B-32E1A7FB075C}" type="parTrans" cxnId="{733D6F7E-10AD-42D9-AB00-97C0FE4F0B21}">
      <dgm:prSet/>
      <dgm:spPr/>
      <dgm:t>
        <a:bodyPr/>
        <a:lstStyle/>
        <a:p>
          <a:endParaRPr lang="tr-TR">
            <a:solidFill>
              <a:schemeClr val="tx1"/>
            </a:solidFill>
          </a:endParaRPr>
        </a:p>
      </dgm:t>
    </dgm:pt>
    <dgm:pt modelId="{C4D6F706-77B8-48CA-AA1E-3F2051F91130}" type="sibTrans" cxnId="{733D6F7E-10AD-42D9-AB00-97C0FE4F0B21}">
      <dgm:prSet/>
      <dgm:spPr/>
      <dgm:t>
        <a:bodyPr/>
        <a:lstStyle/>
        <a:p>
          <a:endParaRPr lang="tr-TR">
            <a:solidFill>
              <a:schemeClr val="tx1"/>
            </a:solidFill>
          </a:endParaRPr>
        </a:p>
      </dgm:t>
    </dgm:pt>
    <dgm:pt modelId="{0A2927D6-C2D0-4986-86E1-B05E980F8E8B}">
      <dgm:prSet phldrT="[Metin]"/>
      <dgm:spPr>
        <a:xfrm>
          <a:off x="441" y="2468528"/>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tx1"/>
              </a:solidFill>
              <a:latin typeface="Calibri"/>
              <a:ea typeface="+mn-ea"/>
              <a:cs typeface="+mn-cs"/>
            </a:rPr>
            <a:t>Üst Politika Belgeleri</a:t>
          </a:r>
        </a:p>
      </dgm:t>
    </dgm:pt>
    <dgm:pt modelId="{DD06C8EC-2593-4AC9-BF04-9B00DF9014D1}" type="parTrans" cxnId="{EF2FE747-15D3-4E19-9FC9-520D7120A599}">
      <dgm:prSet/>
      <dgm:spPr>
        <a:xfrm rot="11821559">
          <a:off x="1430597" y="2907701"/>
          <a:ext cx="722321" cy="422508"/>
        </a:xfrm>
        <a:solidFill>
          <a:schemeClr val="bg1">
            <a:lumMod val="95000"/>
          </a:schemeClr>
        </a:solidFill>
        <a:ln w="3175">
          <a:solidFill>
            <a:schemeClr val="tx1"/>
          </a:solidFill>
        </a:ln>
        <a:effectLst/>
      </dgm:spPr>
      <dgm:t>
        <a:bodyPr/>
        <a:lstStyle/>
        <a:p>
          <a:endParaRPr lang="tr-TR">
            <a:solidFill>
              <a:schemeClr val="tx1"/>
            </a:solidFill>
          </a:endParaRPr>
        </a:p>
      </dgm:t>
    </dgm:pt>
    <dgm:pt modelId="{A2FB91C2-5294-467D-9284-B8E50DDABB5B}" type="sibTrans" cxnId="{EF2FE747-15D3-4E19-9FC9-520D7120A599}">
      <dgm:prSet/>
      <dgm:spPr/>
      <dgm:t>
        <a:bodyPr/>
        <a:lstStyle/>
        <a:p>
          <a:endParaRPr lang="tr-TR">
            <a:solidFill>
              <a:schemeClr val="tx1"/>
            </a:solidFill>
          </a:endParaRPr>
        </a:p>
      </dgm:t>
    </dgm:pt>
    <dgm:pt modelId="{F5B4F909-B86D-4551-A8E0-6E5DF7767B96}">
      <dgm:prSet phldrT="[Metin]"/>
      <dgm:spPr>
        <a:xfrm>
          <a:off x="2176179" y="292789"/>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tx1"/>
              </a:solidFill>
              <a:latin typeface="Calibri"/>
              <a:ea typeface="+mn-ea"/>
              <a:cs typeface="+mn-cs"/>
            </a:rPr>
            <a:t>Paydaş</a:t>
          </a:r>
        </a:p>
        <a:p>
          <a:r>
            <a:rPr lang="tr-TR" dirty="0">
              <a:solidFill>
                <a:schemeClr val="tx1"/>
              </a:solidFill>
              <a:latin typeface="Calibri"/>
              <a:ea typeface="+mn-ea"/>
              <a:cs typeface="+mn-cs"/>
            </a:rPr>
            <a:t>Önerileri</a:t>
          </a:r>
        </a:p>
      </dgm:t>
    </dgm:pt>
    <dgm:pt modelId="{0BA8B367-4617-4C22-BC3E-41A33EB5387D}" type="parTrans" cxnId="{A97E034E-9464-4C6D-95E7-5D5B7DC47F9A}">
      <dgm:prSet/>
      <dgm:spPr>
        <a:xfrm rot="21600000">
          <a:off x="2641760" y="1527641"/>
          <a:ext cx="495023" cy="960154"/>
        </a:xfrm>
        <a:solidFill>
          <a:schemeClr val="bg1">
            <a:lumMod val="95000"/>
          </a:schemeClr>
        </a:solidFill>
        <a:ln w="3175">
          <a:solidFill>
            <a:schemeClr val="tx1"/>
          </a:solidFill>
        </a:ln>
        <a:effectLst/>
      </dgm:spPr>
      <dgm:t>
        <a:bodyPr/>
        <a:lstStyle/>
        <a:p>
          <a:endParaRPr lang="tr-TR">
            <a:solidFill>
              <a:schemeClr val="tx1"/>
            </a:solidFill>
          </a:endParaRPr>
        </a:p>
      </dgm:t>
    </dgm:pt>
    <dgm:pt modelId="{19A05961-1430-48C6-A455-216067954620}" type="sibTrans" cxnId="{A97E034E-9464-4C6D-95E7-5D5B7DC47F9A}">
      <dgm:prSet/>
      <dgm:spPr/>
      <dgm:t>
        <a:bodyPr/>
        <a:lstStyle/>
        <a:p>
          <a:endParaRPr lang="tr-TR">
            <a:solidFill>
              <a:schemeClr val="tx1"/>
            </a:solidFill>
          </a:endParaRPr>
        </a:p>
      </dgm:t>
    </dgm:pt>
    <dgm:pt modelId="{E66D67B7-7004-4F63-B447-04DBB306F102}">
      <dgm:prSet phldrT="[Metin]"/>
      <dgm:spPr>
        <a:xfrm>
          <a:off x="3742498" y="923964"/>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tx1"/>
              </a:solidFill>
              <a:latin typeface="Calibri"/>
              <a:ea typeface="+mn-ea"/>
              <a:cs typeface="+mn-cs"/>
            </a:rPr>
            <a:t>İlçe MEM Stratejik Planları</a:t>
          </a:r>
        </a:p>
      </dgm:t>
    </dgm:pt>
    <dgm:pt modelId="{2C61A0F6-B054-4646-86B4-82B66862C116}" type="parTrans" cxnId="{4C8C8D28-919B-4212-90A2-16057C8F4801}">
      <dgm:prSet/>
      <dgm:spPr>
        <a:xfrm rot="18805459">
          <a:off x="3247296" y="2159005"/>
          <a:ext cx="804783" cy="450829"/>
        </a:xfrm>
        <a:solidFill>
          <a:schemeClr val="bg1">
            <a:lumMod val="95000"/>
          </a:schemeClr>
        </a:solidFill>
        <a:ln w="3175">
          <a:solidFill>
            <a:schemeClr val="tx1"/>
          </a:solidFill>
        </a:ln>
      </dgm:spPr>
      <dgm:t>
        <a:bodyPr/>
        <a:lstStyle/>
        <a:p>
          <a:endParaRPr lang="tr-TR"/>
        </a:p>
      </dgm:t>
    </dgm:pt>
    <dgm:pt modelId="{F2EE3527-1B6C-4D7D-831A-79F40BFDF12B}" type="sibTrans" cxnId="{4C8C8D28-919B-4212-90A2-16057C8F4801}">
      <dgm:prSet/>
      <dgm:spPr/>
      <dgm:t>
        <a:bodyPr/>
        <a:lstStyle/>
        <a:p>
          <a:endParaRPr lang="tr-TR">
            <a:solidFill>
              <a:schemeClr val="tx1"/>
            </a:solidFill>
          </a:endParaRPr>
        </a:p>
      </dgm:t>
    </dgm:pt>
    <dgm:pt modelId="{6D8B32E3-837A-4ADE-AC03-F4151CB57BA7}">
      <dgm:prSet/>
      <dgm:spPr>
        <a:xfrm>
          <a:off x="637700" y="930048"/>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tx1"/>
              </a:solidFill>
              <a:latin typeface="Calibri"/>
              <a:ea typeface="+mn-ea"/>
              <a:cs typeface="+mn-cs"/>
            </a:rPr>
            <a:t>SP Toplantıları ve Koordinasyon Ekibi Çalışmaları</a:t>
          </a:r>
        </a:p>
      </dgm:t>
    </dgm:pt>
    <dgm:pt modelId="{5528CF17-7284-452C-BF4C-1FFF73C0B3FF}" type="parTrans" cxnId="{41AF7E72-499C-4B76-9911-1B4A244E9B6E}">
      <dgm:prSet/>
      <dgm:spPr>
        <a:xfrm rot="13426372">
          <a:off x="1728806" y="2234873"/>
          <a:ext cx="812527" cy="422508"/>
        </a:xfrm>
        <a:solidFill>
          <a:schemeClr val="bg1">
            <a:lumMod val="95000"/>
          </a:schemeClr>
        </a:solidFill>
        <a:ln w="3175">
          <a:solidFill>
            <a:schemeClr val="tx1"/>
          </a:solidFill>
        </a:ln>
        <a:effectLst/>
      </dgm:spPr>
      <dgm:t>
        <a:bodyPr/>
        <a:lstStyle/>
        <a:p>
          <a:endParaRPr lang="tr-TR">
            <a:solidFill>
              <a:schemeClr val="tx1"/>
            </a:solidFill>
          </a:endParaRPr>
        </a:p>
      </dgm:t>
    </dgm:pt>
    <dgm:pt modelId="{93B972CF-6650-4D3B-BE0D-E591E4BEFED2}" type="sibTrans" cxnId="{41AF7E72-499C-4B76-9911-1B4A244E9B6E}">
      <dgm:prSet/>
      <dgm:spPr/>
      <dgm:t>
        <a:bodyPr/>
        <a:lstStyle/>
        <a:p>
          <a:endParaRPr lang="tr-TR">
            <a:solidFill>
              <a:schemeClr val="tx1"/>
            </a:solidFill>
          </a:endParaRPr>
        </a:p>
      </dgm:t>
    </dgm:pt>
    <dgm:pt modelId="{AC60F0C9-3DA4-4300-8E54-F867A066D383}">
      <dgm:prSet/>
      <dgm:spPr>
        <a:xfrm>
          <a:off x="4351917" y="2468528"/>
          <a:ext cx="1408361" cy="1126688"/>
        </a:xfrm>
        <a:solidFill>
          <a:schemeClr val="bg2"/>
        </a:solidFill>
        <a:ln w="12700" cap="flat" cmpd="sng" algn="ctr">
          <a:solidFill>
            <a:sysClr val="window" lastClr="FFFFFF">
              <a:hueOff val="0"/>
              <a:satOff val="0"/>
              <a:lumOff val="0"/>
              <a:alphaOff val="0"/>
            </a:sysClr>
          </a:solidFill>
          <a:prstDash val="solid"/>
          <a:miter lim="800000"/>
        </a:ln>
        <a:effectLst/>
      </dgm:spPr>
      <dgm:t>
        <a:bodyPr/>
        <a:lstStyle/>
        <a:p>
          <a:r>
            <a:rPr lang="tr-TR" dirty="0">
              <a:solidFill>
                <a:schemeClr val="tx1"/>
              </a:solidFill>
              <a:latin typeface="Calibri"/>
              <a:ea typeface="+mn-ea"/>
              <a:cs typeface="+mn-cs"/>
            </a:rPr>
            <a:t>Durum Analizi Raporu</a:t>
          </a:r>
        </a:p>
      </dgm:t>
    </dgm:pt>
    <dgm:pt modelId="{AA7CC176-84EF-4ED2-94F0-C517D52E370E}" type="parTrans" cxnId="{BE6D8DCA-251D-4930-9A24-792352B6EA6C}">
      <dgm:prSet/>
      <dgm:spPr>
        <a:xfrm rot="21139379">
          <a:off x="3589161" y="2899798"/>
          <a:ext cx="706668" cy="422508"/>
        </a:xfrm>
        <a:solidFill>
          <a:schemeClr val="bg1">
            <a:lumMod val="95000"/>
          </a:schemeClr>
        </a:solidFill>
        <a:ln w="3175">
          <a:solidFill>
            <a:schemeClr val="tx1"/>
          </a:solidFill>
        </a:ln>
        <a:effectLst/>
      </dgm:spPr>
      <dgm:t>
        <a:bodyPr/>
        <a:lstStyle/>
        <a:p>
          <a:endParaRPr lang="tr-TR">
            <a:solidFill>
              <a:schemeClr val="tx1"/>
            </a:solidFill>
          </a:endParaRPr>
        </a:p>
      </dgm:t>
    </dgm:pt>
    <dgm:pt modelId="{0A3444CB-6199-4685-AE70-12AA4FA8C08C}" type="sibTrans" cxnId="{BE6D8DCA-251D-4930-9A24-792352B6EA6C}">
      <dgm:prSet/>
      <dgm:spPr/>
      <dgm:t>
        <a:bodyPr/>
        <a:lstStyle/>
        <a:p>
          <a:endParaRPr lang="tr-TR">
            <a:solidFill>
              <a:schemeClr val="tx1"/>
            </a:solidFill>
          </a:endParaRPr>
        </a:p>
      </dgm:t>
    </dgm:pt>
    <dgm:pt modelId="{5617F24F-CEA7-4774-B199-AECEE5BCD1EB}" type="pres">
      <dgm:prSet presAssocID="{AA423592-14EB-4C03-A6A2-C6B83E21FE05}" presName="cycle" presStyleCnt="0">
        <dgm:presLayoutVars>
          <dgm:chMax val="1"/>
          <dgm:dir/>
          <dgm:animLvl val="ctr"/>
          <dgm:resizeHandles val="exact"/>
        </dgm:presLayoutVars>
      </dgm:prSet>
      <dgm:spPr/>
      <dgm:t>
        <a:bodyPr/>
        <a:lstStyle/>
        <a:p>
          <a:endParaRPr lang="tr-TR"/>
        </a:p>
      </dgm:t>
    </dgm:pt>
    <dgm:pt modelId="{B96601F9-78F0-44E9-B296-792350C2E119}" type="pres">
      <dgm:prSet presAssocID="{DF56C4A7-F2D0-47BF-9B01-93BDBED8670C}" presName="centerShape" presStyleLbl="node0" presStyleIdx="0" presStyleCnt="1" custScaleX="85316" custScaleY="78141" custLinFactNeighborX="84" custLinFactNeighborY="7062"/>
      <dgm:spPr>
        <a:prstGeom prst="ellipse">
          <a:avLst/>
        </a:prstGeom>
      </dgm:spPr>
      <dgm:t>
        <a:bodyPr/>
        <a:lstStyle/>
        <a:p>
          <a:endParaRPr lang="tr-TR"/>
        </a:p>
      </dgm:t>
    </dgm:pt>
    <dgm:pt modelId="{9A7A665F-109E-4F5E-8DBB-4726DBEEAC1B}" type="pres">
      <dgm:prSet presAssocID="{DD06C8EC-2593-4AC9-BF04-9B00DF9014D1}" presName="parTrans" presStyleLbl="bgSibTrans2D1" presStyleIdx="0" presStyleCnt="5" custAng="562465" custScaleX="86924" custScaleY="59644" custLinFactNeighborX="12499" custLinFactNeighborY="-4530" custRadScaleRad="40317" custRadScaleInc="-2147483648"/>
      <dgm:spPr>
        <a:prstGeom prst="leftArrow">
          <a:avLst>
            <a:gd name="adj1" fmla="val 60000"/>
            <a:gd name="adj2" fmla="val 50000"/>
          </a:avLst>
        </a:prstGeom>
      </dgm:spPr>
      <dgm:t>
        <a:bodyPr/>
        <a:lstStyle/>
        <a:p>
          <a:endParaRPr lang="tr-TR"/>
        </a:p>
      </dgm:t>
    </dgm:pt>
    <dgm:pt modelId="{5B4D0A7A-96FD-4198-99A7-1235ED3E6A84}" type="pres">
      <dgm:prSet presAssocID="{0A2927D6-C2D0-4986-86E1-B05E980F8E8B}" presName="node" presStyleLbl="node1" presStyleIdx="0" presStyleCnt="5" custScaleX="97134" custScaleY="57514">
        <dgm:presLayoutVars>
          <dgm:bulletEnabled val="1"/>
        </dgm:presLayoutVars>
      </dgm:prSet>
      <dgm:spPr>
        <a:prstGeom prst="roundRect">
          <a:avLst>
            <a:gd name="adj" fmla="val 10000"/>
          </a:avLst>
        </a:prstGeom>
      </dgm:spPr>
      <dgm:t>
        <a:bodyPr/>
        <a:lstStyle/>
        <a:p>
          <a:endParaRPr lang="tr-TR"/>
        </a:p>
      </dgm:t>
    </dgm:pt>
    <dgm:pt modelId="{14D929FA-A18D-459F-9072-8B2BD592F7CA}" type="pres">
      <dgm:prSet presAssocID="{5528CF17-7284-452C-BF4C-1FFF73C0B3FF}" presName="parTrans" presStyleLbl="bgSibTrans2D1" presStyleIdx="1" presStyleCnt="5" custAng="21232441" custScaleX="100880" custScaleY="59644" custLinFactNeighborX="924" custLinFactNeighborY="20473" custRadScaleRad="40317" custRadScaleInc="-2147483648"/>
      <dgm:spPr>
        <a:prstGeom prst="leftArrow">
          <a:avLst>
            <a:gd name="adj1" fmla="val 60000"/>
            <a:gd name="adj2" fmla="val 50000"/>
          </a:avLst>
        </a:prstGeom>
      </dgm:spPr>
      <dgm:t>
        <a:bodyPr/>
        <a:lstStyle/>
        <a:p>
          <a:endParaRPr lang="tr-TR"/>
        </a:p>
      </dgm:t>
    </dgm:pt>
    <dgm:pt modelId="{CCD43DC3-E6CE-4EF2-A078-12653CC2A90F}" type="pres">
      <dgm:prSet presAssocID="{6D8B32E3-837A-4ADE-AC03-F4151CB57BA7}" presName="node" presStyleLbl="node1" presStyleIdx="1" presStyleCnt="5" custScaleX="97134" custScaleY="57514" custRadScaleRad="85930" custRadScaleInc="-28826">
        <dgm:presLayoutVars>
          <dgm:bulletEnabled val="1"/>
        </dgm:presLayoutVars>
      </dgm:prSet>
      <dgm:spPr>
        <a:prstGeom prst="roundRect">
          <a:avLst>
            <a:gd name="adj" fmla="val 10000"/>
          </a:avLst>
        </a:prstGeom>
      </dgm:spPr>
      <dgm:t>
        <a:bodyPr/>
        <a:lstStyle/>
        <a:p>
          <a:endParaRPr lang="tr-TR"/>
        </a:p>
      </dgm:t>
    </dgm:pt>
    <dgm:pt modelId="{6C614BDC-A307-434A-887E-EE430CEB5B54}" type="pres">
      <dgm:prSet presAssocID="{0BA8B367-4617-4C22-BC3E-41A33EB5387D}" presName="parTrans" presStyleLbl="bgSibTrans2D1" presStyleIdx="2" presStyleCnt="5" custAng="5405090" custScaleX="15565" custScaleY="332301" custLinFactNeighborX="838" custLinFactNeighborY="20299" custRadScaleRad="56993" custRadScaleInc="-2147483648"/>
      <dgm:spPr>
        <a:prstGeom prst="downArrow">
          <a:avLst/>
        </a:prstGeom>
      </dgm:spPr>
      <dgm:t>
        <a:bodyPr/>
        <a:lstStyle/>
        <a:p>
          <a:endParaRPr lang="tr-TR"/>
        </a:p>
      </dgm:t>
    </dgm:pt>
    <dgm:pt modelId="{758CD9E1-B4A2-474C-81BB-1B6843603871}" type="pres">
      <dgm:prSet presAssocID="{F5B4F909-B86D-4551-A8E0-6E5DF7767B96}" presName="node" presStyleLbl="node1" presStyleIdx="2" presStyleCnt="5" custScaleX="97134" custScaleY="57514" custRadScaleRad="82140">
        <dgm:presLayoutVars>
          <dgm:bulletEnabled val="1"/>
        </dgm:presLayoutVars>
      </dgm:prSet>
      <dgm:spPr>
        <a:prstGeom prst="roundRect">
          <a:avLst>
            <a:gd name="adj" fmla="val 10000"/>
          </a:avLst>
        </a:prstGeom>
      </dgm:spPr>
      <dgm:t>
        <a:bodyPr/>
        <a:lstStyle/>
        <a:p>
          <a:endParaRPr lang="tr-TR"/>
        </a:p>
      </dgm:t>
    </dgm:pt>
    <dgm:pt modelId="{C68A0D55-77A1-4EDB-A3FE-2498B8FF0DFE}" type="pres">
      <dgm:prSet presAssocID="{2C61A0F6-B054-4646-86B4-82B66862C116}" presName="parTrans" presStyleLbl="bgSibTrans2D1" presStyleIdx="3" presStyleCnt="5" custScaleX="103211" custScaleY="59644" custLinFactNeighborX="-1721" custLinFactNeighborY="-4726"/>
      <dgm:spPr/>
      <dgm:t>
        <a:bodyPr/>
        <a:lstStyle/>
        <a:p>
          <a:endParaRPr lang="tr-TR"/>
        </a:p>
      </dgm:t>
    </dgm:pt>
    <dgm:pt modelId="{76FB3450-44A4-4384-B67F-D1D752E0AFB7}" type="pres">
      <dgm:prSet presAssocID="{E66D67B7-7004-4F63-B447-04DBB306F102}" presName="node" presStyleLbl="node1" presStyleIdx="3" presStyleCnt="5" custScaleX="97134" custScaleY="57514" custRadScaleRad="86648" custRadScaleInc="31063">
        <dgm:presLayoutVars>
          <dgm:bulletEnabled val="1"/>
        </dgm:presLayoutVars>
      </dgm:prSet>
      <dgm:spPr>
        <a:prstGeom prst="roundRect">
          <a:avLst>
            <a:gd name="adj" fmla="val 10000"/>
          </a:avLst>
        </a:prstGeom>
      </dgm:spPr>
      <dgm:t>
        <a:bodyPr/>
        <a:lstStyle/>
        <a:p>
          <a:endParaRPr lang="tr-TR"/>
        </a:p>
      </dgm:t>
    </dgm:pt>
    <dgm:pt modelId="{DA3FE253-8BAC-46A6-A017-C95BDBB4693D}" type="pres">
      <dgm:prSet presAssocID="{AA7CC176-84EF-4ED2-94F0-C517D52E370E}" presName="parTrans" presStyleLbl="bgSibTrans2D1" presStyleIdx="4" presStyleCnt="5" custScaleX="78390" custScaleY="59644" custLinFactNeighborX="-14747" custLinFactNeighborY="-2929" custRadScaleRad="40317"/>
      <dgm:spPr>
        <a:prstGeom prst="leftArrow">
          <a:avLst>
            <a:gd name="adj1" fmla="val 60000"/>
            <a:gd name="adj2" fmla="val 50000"/>
          </a:avLst>
        </a:prstGeom>
      </dgm:spPr>
      <dgm:t>
        <a:bodyPr/>
        <a:lstStyle/>
        <a:p>
          <a:endParaRPr lang="tr-TR"/>
        </a:p>
      </dgm:t>
    </dgm:pt>
    <dgm:pt modelId="{55EBCBF7-790A-446D-AC5B-A0563AB7E585}" type="pres">
      <dgm:prSet presAssocID="{AC60F0C9-3DA4-4300-8E54-F867A066D383}" presName="node" presStyleLbl="node1" presStyleIdx="4" presStyleCnt="5" custScaleX="97134" custScaleY="57514">
        <dgm:presLayoutVars>
          <dgm:bulletEnabled val="1"/>
        </dgm:presLayoutVars>
      </dgm:prSet>
      <dgm:spPr>
        <a:prstGeom prst="roundRect">
          <a:avLst>
            <a:gd name="adj" fmla="val 10000"/>
          </a:avLst>
        </a:prstGeom>
      </dgm:spPr>
      <dgm:t>
        <a:bodyPr/>
        <a:lstStyle/>
        <a:p>
          <a:endParaRPr lang="tr-TR"/>
        </a:p>
      </dgm:t>
    </dgm:pt>
  </dgm:ptLst>
  <dgm:cxnLst>
    <dgm:cxn modelId="{733D6F7E-10AD-42D9-AB00-97C0FE4F0B21}" srcId="{AA423592-14EB-4C03-A6A2-C6B83E21FE05}" destId="{DF56C4A7-F2D0-47BF-9B01-93BDBED8670C}" srcOrd="0" destOrd="0" parTransId="{274C554B-723D-457C-AD0B-32E1A7FB075C}" sibTransId="{C4D6F706-77B8-48CA-AA1E-3F2051F91130}"/>
    <dgm:cxn modelId="{D8A3733E-5B97-49BC-AED2-0A155C6A5AAE}" type="presOf" srcId="{AA423592-14EB-4C03-A6A2-C6B83E21FE05}" destId="{5617F24F-CEA7-4774-B199-AECEE5BCD1EB}" srcOrd="0" destOrd="0" presId="urn:microsoft.com/office/officeart/2005/8/layout/radial4"/>
    <dgm:cxn modelId="{5CD51260-8446-474F-BB9B-A934C7CA350C}" type="presOf" srcId="{6D8B32E3-837A-4ADE-AC03-F4151CB57BA7}" destId="{CCD43DC3-E6CE-4EF2-A078-12653CC2A90F}" srcOrd="0" destOrd="0" presId="urn:microsoft.com/office/officeart/2005/8/layout/radial4"/>
    <dgm:cxn modelId="{4C8C8D28-919B-4212-90A2-16057C8F4801}" srcId="{DF56C4A7-F2D0-47BF-9B01-93BDBED8670C}" destId="{E66D67B7-7004-4F63-B447-04DBB306F102}" srcOrd="3" destOrd="0" parTransId="{2C61A0F6-B054-4646-86B4-82B66862C116}" sibTransId="{F2EE3527-1B6C-4D7D-831A-79F40BFDF12B}"/>
    <dgm:cxn modelId="{EE46E61F-7B5F-4DC2-89E6-EDB1DDDE29B7}" type="presOf" srcId="{F5B4F909-B86D-4551-A8E0-6E5DF7767B96}" destId="{758CD9E1-B4A2-474C-81BB-1B6843603871}" srcOrd="0" destOrd="0" presId="urn:microsoft.com/office/officeart/2005/8/layout/radial4"/>
    <dgm:cxn modelId="{6A9B0379-A6F2-4C75-96D5-61973E01394D}" type="presOf" srcId="{0BA8B367-4617-4C22-BC3E-41A33EB5387D}" destId="{6C614BDC-A307-434A-887E-EE430CEB5B54}" srcOrd="0" destOrd="0" presId="urn:microsoft.com/office/officeart/2005/8/layout/radial4"/>
    <dgm:cxn modelId="{5203A2AA-85AC-419D-B25E-61629479A21D}" type="presOf" srcId="{2C61A0F6-B054-4646-86B4-82B66862C116}" destId="{C68A0D55-77A1-4EDB-A3FE-2498B8FF0DFE}" srcOrd="0" destOrd="0" presId="urn:microsoft.com/office/officeart/2005/8/layout/radial4"/>
    <dgm:cxn modelId="{4B857264-01FC-47C2-96CB-3B65D5C2636C}" type="presOf" srcId="{DD06C8EC-2593-4AC9-BF04-9B00DF9014D1}" destId="{9A7A665F-109E-4F5E-8DBB-4726DBEEAC1B}" srcOrd="0" destOrd="0" presId="urn:microsoft.com/office/officeart/2005/8/layout/radial4"/>
    <dgm:cxn modelId="{C7DD8057-07E2-4763-97BC-C45193463DD9}" type="presOf" srcId="{0A2927D6-C2D0-4986-86E1-B05E980F8E8B}" destId="{5B4D0A7A-96FD-4198-99A7-1235ED3E6A84}" srcOrd="0" destOrd="0" presId="urn:microsoft.com/office/officeart/2005/8/layout/radial4"/>
    <dgm:cxn modelId="{D7EFBBB2-AF3C-4946-86DF-6928592F139D}" type="presOf" srcId="{DF56C4A7-F2D0-47BF-9B01-93BDBED8670C}" destId="{B96601F9-78F0-44E9-B296-792350C2E119}" srcOrd="0" destOrd="0" presId="urn:microsoft.com/office/officeart/2005/8/layout/radial4"/>
    <dgm:cxn modelId="{BF1DCA7E-8268-40EB-89F6-1D664BBE5A5C}" type="presOf" srcId="{AA7CC176-84EF-4ED2-94F0-C517D52E370E}" destId="{DA3FE253-8BAC-46A6-A017-C95BDBB4693D}" srcOrd="0" destOrd="0" presId="urn:microsoft.com/office/officeart/2005/8/layout/radial4"/>
    <dgm:cxn modelId="{1691C974-2ABE-410E-BD28-B13878ABF06B}" type="presOf" srcId="{E66D67B7-7004-4F63-B447-04DBB306F102}" destId="{76FB3450-44A4-4384-B67F-D1D752E0AFB7}" srcOrd="0" destOrd="0" presId="urn:microsoft.com/office/officeart/2005/8/layout/radial4"/>
    <dgm:cxn modelId="{EF2FE747-15D3-4E19-9FC9-520D7120A599}" srcId="{DF56C4A7-F2D0-47BF-9B01-93BDBED8670C}" destId="{0A2927D6-C2D0-4986-86E1-B05E980F8E8B}" srcOrd="0" destOrd="0" parTransId="{DD06C8EC-2593-4AC9-BF04-9B00DF9014D1}" sibTransId="{A2FB91C2-5294-467D-9284-B8E50DDABB5B}"/>
    <dgm:cxn modelId="{08AEACB4-0C9F-4BEC-8D90-86FB5559C1E6}" type="presOf" srcId="{5528CF17-7284-452C-BF4C-1FFF73C0B3FF}" destId="{14D929FA-A18D-459F-9072-8B2BD592F7CA}" srcOrd="0" destOrd="0" presId="urn:microsoft.com/office/officeart/2005/8/layout/radial4"/>
    <dgm:cxn modelId="{BE6D8DCA-251D-4930-9A24-792352B6EA6C}" srcId="{DF56C4A7-F2D0-47BF-9B01-93BDBED8670C}" destId="{AC60F0C9-3DA4-4300-8E54-F867A066D383}" srcOrd="4" destOrd="0" parTransId="{AA7CC176-84EF-4ED2-94F0-C517D52E370E}" sibTransId="{0A3444CB-6199-4685-AE70-12AA4FA8C08C}"/>
    <dgm:cxn modelId="{A97E034E-9464-4C6D-95E7-5D5B7DC47F9A}" srcId="{DF56C4A7-F2D0-47BF-9B01-93BDBED8670C}" destId="{F5B4F909-B86D-4551-A8E0-6E5DF7767B96}" srcOrd="2" destOrd="0" parTransId="{0BA8B367-4617-4C22-BC3E-41A33EB5387D}" sibTransId="{19A05961-1430-48C6-A455-216067954620}"/>
    <dgm:cxn modelId="{5D76BFDE-76C5-4B03-9B5A-976605F396BE}" type="presOf" srcId="{AC60F0C9-3DA4-4300-8E54-F867A066D383}" destId="{55EBCBF7-790A-446D-AC5B-A0563AB7E585}" srcOrd="0" destOrd="0" presId="urn:microsoft.com/office/officeart/2005/8/layout/radial4"/>
    <dgm:cxn modelId="{41AF7E72-499C-4B76-9911-1B4A244E9B6E}" srcId="{DF56C4A7-F2D0-47BF-9B01-93BDBED8670C}" destId="{6D8B32E3-837A-4ADE-AC03-F4151CB57BA7}" srcOrd="1" destOrd="0" parTransId="{5528CF17-7284-452C-BF4C-1FFF73C0B3FF}" sibTransId="{93B972CF-6650-4D3B-BE0D-E591E4BEFED2}"/>
    <dgm:cxn modelId="{8C07621E-708A-450F-8C4B-4950DCD02F74}" type="presParOf" srcId="{5617F24F-CEA7-4774-B199-AECEE5BCD1EB}" destId="{B96601F9-78F0-44E9-B296-792350C2E119}" srcOrd="0" destOrd="0" presId="urn:microsoft.com/office/officeart/2005/8/layout/radial4"/>
    <dgm:cxn modelId="{680207D5-78BB-430E-AC1C-B01178BDBB09}" type="presParOf" srcId="{5617F24F-CEA7-4774-B199-AECEE5BCD1EB}" destId="{9A7A665F-109E-4F5E-8DBB-4726DBEEAC1B}" srcOrd="1" destOrd="0" presId="urn:microsoft.com/office/officeart/2005/8/layout/radial4"/>
    <dgm:cxn modelId="{1A743A9D-43AD-467F-855E-C7F41143D6E6}" type="presParOf" srcId="{5617F24F-CEA7-4774-B199-AECEE5BCD1EB}" destId="{5B4D0A7A-96FD-4198-99A7-1235ED3E6A84}" srcOrd="2" destOrd="0" presId="urn:microsoft.com/office/officeart/2005/8/layout/radial4"/>
    <dgm:cxn modelId="{CA356A98-BD02-4BF3-8090-1456E3400D3B}" type="presParOf" srcId="{5617F24F-CEA7-4774-B199-AECEE5BCD1EB}" destId="{14D929FA-A18D-459F-9072-8B2BD592F7CA}" srcOrd="3" destOrd="0" presId="urn:microsoft.com/office/officeart/2005/8/layout/radial4"/>
    <dgm:cxn modelId="{EA3DE63F-E486-4C4F-BABD-A951649B93BA}" type="presParOf" srcId="{5617F24F-CEA7-4774-B199-AECEE5BCD1EB}" destId="{CCD43DC3-E6CE-4EF2-A078-12653CC2A90F}" srcOrd="4" destOrd="0" presId="urn:microsoft.com/office/officeart/2005/8/layout/radial4"/>
    <dgm:cxn modelId="{F945D040-D075-4779-8483-9BD91CEEFE5F}" type="presParOf" srcId="{5617F24F-CEA7-4774-B199-AECEE5BCD1EB}" destId="{6C614BDC-A307-434A-887E-EE430CEB5B54}" srcOrd="5" destOrd="0" presId="urn:microsoft.com/office/officeart/2005/8/layout/radial4"/>
    <dgm:cxn modelId="{FC03124E-7505-44B5-A224-94F1250627E6}" type="presParOf" srcId="{5617F24F-CEA7-4774-B199-AECEE5BCD1EB}" destId="{758CD9E1-B4A2-474C-81BB-1B6843603871}" srcOrd="6" destOrd="0" presId="urn:microsoft.com/office/officeart/2005/8/layout/radial4"/>
    <dgm:cxn modelId="{FF3EDA6B-7ED3-4000-A041-2D3622B2F480}" type="presParOf" srcId="{5617F24F-CEA7-4774-B199-AECEE5BCD1EB}" destId="{C68A0D55-77A1-4EDB-A3FE-2498B8FF0DFE}" srcOrd="7" destOrd="0" presId="urn:microsoft.com/office/officeart/2005/8/layout/radial4"/>
    <dgm:cxn modelId="{FD3661F6-D111-43BD-8179-25924AE27203}" type="presParOf" srcId="{5617F24F-CEA7-4774-B199-AECEE5BCD1EB}" destId="{76FB3450-44A4-4384-B67F-D1D752E0AFB7}" srcOrd="8" destOrd="0" presId="urn:microsoft.com/office/officeart/2005/8/layout/radial4"/>
    <dgm:cxn modelId="{A7451272-EF80-4F11-B4CE-8EE54405611E}" type="presParOf" srcId="{5617F24F-CEA7-4774-B199-AECEE5BCD1EB}" destId="{DA3FE253-8BAC-46A6-A017-C95BDBB4693D}" srcOrd="9" destOrd="0" presId="urn:microsoft.com/office/officeart/2005/8/layout/radial4"/>
    <dgm:cxn modelId="{E6D830EB-0F79-4AEC-822B-8EE761CD7A76}" type="presParOf" srcId="{5617F24F-CEA7-4774-B199-AECEE5BCD1EB}" destId="{55EBCBF7-790A-446D-AC5B-A0563AB7E585}"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92185A-0DC1-4EEC-883A-AC03B84DE0E5}" type="doc">
      <dgm:prSet loTypeId="urn:microsoft.com/office/officeart/2005/8/layout/cycle5" loCatId="cycle" qsTypeId="urn:microsoft.com/office/officeart/2005/8/quickstyle/simple3" qsCatId="simple" csTypeId="urn:microsoft.com/office/officeart/2005/8/colors/colorful3" csCatId="colorful" phldr="1"/>
      <dgm:spPr/>
      <dgm:t>
        <a:bodyPr/>
        <a:lstStyle/>
        <a:p>
          <a:endParaRPr lang="tr-TR"/>
        </a:p>
      </dgm:t>
    </dgm:pt>
    <dgm:pt modelId="{DBD8C6D2-5478-45A8-9C8A-6F1484566D7D}">
      <dgm:prSet phldrT="[Metin]" custT="1"/>
      <dgm:spPr/>
      <dgm:t>
        <a:bodyPr/>
        <a:lstStyle/>
        <a:p>
          <a:pPr algn="ctr"/>
          <a:r>
            <a:rPr lang="tr-TR" sz="1400" dirty="0"/>
            <a:t>Göstergelere ilişkin yılın ilk 6 aylık dönemine ait gerçekleşmelerin tespiti </a:t>
          </a:r>
        </a:p>
      </dgm:t>
    </dgm:pt>
    <dgm:pt modelId="{DC2E9772-37CD-47C5-9D5D-D67C86C5F1D4}" type="parTrans" cxnId="{72ACAD36-F223-4612-BCBE-03BF02B9D6CC}">
      <dgm:prSet/>
      <dgm:spPr/>
      <dgm:t>
        <a:bodyPr/>
        <a:lstStyle/>
        <a:p>
          <a:pPr algn="ctr"/>
          <a:endParaRPr lang="tr-TR" sz="1400"/>
        </a:p>
      </dgm:t>
    </dgm:pt>
    <dgm:pt modelId="{B51292E1-48D9-4C6D-B61E-0C686233B15C}" type="sibTrans" cxnId="{72ACAD36-F223-4612-BCBE-03BF02B9D6CC}">
      <dgm:prSet/>
      <dgm:spPr/>
      <dgm:t>
        <a:bodyPr/>
        <a:lstStyle/>
        <a:p>
          <a:pPr algn="ctr"/>
          <a:endParaRPr lang="tr-TR" sz="1400"/>
        </a:p>
      </dgm:t>
    </dgm:pt>
    <dgm:pt modelId="{40A10E92-48B7-4EB0-91B4-5DA62743BE99}">
      <dgm:prSet phldrT="[Metin]" custT="1"/>
      <dgm:spPr/>
      <dgm:t>
        <a:bodyPr/>
        <a:lstStyle/>
        <a:p>
          <a:pPr algn="ctr"/>
          <a:r>
            <a:rPr lang="tr-TR" sz="1400" dirty="0"/>
            <a:t>İlk 6 aylık gerçekleşme durumlarını içeren raporun üst yöneticiye sunumu</a:t>
          </a:r>
        </a:p>
      </dgm:t>
    </dgm:pt>
    <dgm:pt modelId="{85193B19-63E1-4919-90F8-90BE986629FE}" type="parTrans" cxnId="{F2DA0206-0E75-4366-9EFC-8832B4125E37}">
      <dgm:prSet/>
      <dgm:spPr/>
      <dgm:t>
        <a:bodyPr/>
        <a:lstStyle/>
        <a:p>
          <a:pPr algn="ctr"/>
          <a:endParaRPr lang="tr-TR" sz="1400"/>
        </a:p>
      </dgm:t>
    </dgm:pt>
    <dgm:pt modelId="{8264AF4D-47F6-422E-AE03-9FBFE24EDFEF}" type="sibTrans" cxnId="{F2DA0206-0E75-4366-9EFC-8832B4125E37}">
      <dgm:prSet/>
      <dgm:spPr/>
      <dgm:t>
        <a:bodyPr/>
        <a:lstStyle/>
        <a:p>
          <a:pPr algn="ctr"/>
          <a:endParaRPr lang="tr-TR" sz="1400"/>
        </a:p>
      </dgm:t>
    </dgm:pt>
    <dgm:pt modelId="{363504E1-103F-468C-B8A6-8B1DC72A07B8}">
      <dgm:prSet phldrT="[Metin]" custT="1"/>
      <dgm:spPr/>
      <dgm:t>
        <a:bodyPr/>
        <a:lstStyle/>
        <a:p>
          <a:pPr algn="ctr"/>
          <a:r>
            <a:rPr lang="tr-TR" sz="1400"/>
            <a:t>Stratejik planda yer alan göstergelere ilişkin yıllık gerçekleşmelerin tespiti </a:t>
          </a:r>
        </a:p>
      </dgm:t>
    </dgm:pt>
    <dgm:pt modelId="{45FBDE2D-59AA-4A97-B642-9728CE1C0185}" type="parTrans" cxnId="{EF3832CA-A3DF-450E-A441-B1D176B5A80E}">
      <dgm:prSet/>
      <dgm:spPr/>
      <dgm:t>
        <a:bodyPr/>
        <a:lstStyle/>
        <a:p>
          <a:pPr algn="ctr"/>
          <a:endParaRPr lang="tr-TR" sz="1400"/>
        </a:p>
      </dgm:t>
    </dgm:pt>
    <dgm:pt modelId="{069D8277-D2A5-47DC-8533-3AF0057901A8}" type="sibTrans" cxnId="{EF3832CA-A3DF-450E-A441-B1D176B5A80E}">
      <dgm:prSet/>
      <dgm:spPr/>
      <dgm:t>
        <a:bodyPr/>
        <a:lstStyle/>
        <a:p>
          <a:pPr algn="ctr"/>
          <a:endParaRPr lang="tr-TR" sz="1400"/>
        </a:p>
      </dgm:t>
    </dgm:pt>
    <dgm:pt modelId="{2308D9F4-B6FB-48A5-AD5F-2E46A82C6BD8}">
      <dgm:prSet phldrT="[Metin]" custT="1"/>
      <dgm:spPr/>
      <dgm:t>
        <a:bodyPr/>
        <a:lstStyle/>
        <a:p>
          <a:pPr algn="ctr"/>
          <a:r>
            <a:rPr lang="tr-TR" sz="1400"/>
            <a:t>Yıllık gerçekleşme durummlarını içeren raporun üst yöneticiye sunumu ve kamuoyu ile paylaşılması </a:t>
          </a:r>
        </a:p>
      </dgm:t>
    </dgm:pt>
    <dgm:pt modelId="{45187D3D-8449-4220-81B0-58860EEB4D02}" type="parTrans" cxnId="{7C72C072-A2A1-4F48-AA6A-2D5F38570D40}">
      <dgm:prSet/>
      <dgm:spPr/>
      <dgm:t>
        <a:bodyPr/>
        <a:lstStyle/>
        <a:p>
          <a:pPr algn="ctr"/>
          <a:endParaRPr lang="tr-TR" sz="1400"/>
        </a:p>
      </dgm:t>
    </dgm:pt>
    <dgm:pt modelId="{C8CF8263-362A-44EC-B030-13A287717179}" type="sibTrans" cxnId="{7C72C072-A2A1-4F48-AA6A-2D5F38570D40}">
      <dgm:prSet/>
      <dgm:spPr/>
      <dgm:t>
        <a:bodyPr/>
        <a:lstStyle/>
        <a:p>
          <a:pPr algn="ctr"/>
          <a:endParaRPr lang="tr-TR" sz="1400"/>
        </a:p>
      </dgm:t>
    </dgm:pt>
    <dgm:pt modelId="{9E13B3DA-EC5C-4D30-9FC3-EC10C6F082E7}">
      <dgm:prSet phldrT="[Metin]" custT="1"/>
      <dgm:spPr/>
      <dgm:t>
        <a:bodyPr/>
        <a:lstStyle/>
        <a:p>
          <a:pPr algn="ctr"/>
          <a:r>
            <a:rPr lang="tr-TR" sz="1400" b="0"/>
            <a:t>Yıllık gerçekleşme durumlarının, varsa hedeften sapmaların ve alınması gereken değerlendirilmesi</a:t>
          </a:r>
        </a:p>
      </dgm:t>
    </dgm:pt>
    <dgm:pt modelId="{92BE2D2B-2D23-446F-8B1E-39EA96AE11A4}" type="parTrans" cxnId="{76B08E62-9DD5-46DB-8D9F-54128640DB6F}">
      <dgm:prSet/>
      <dgm:spPr/>
      <dgm:t>
        <a:bodyPr/>
        <a:lstStyle/>
        <a:p>
          <a:pPr algn="ctr"/>
          <a:endParaRPr lang="tr-TR" sz="1400"/>
        </a:p>
      </dgm:t>
    </dgm:pt>
    <dgm:pt modelId="{4F717BC7-2AA3-480C-B521-62C3332C5DBA}" type="sibTrans" cxnId="{76B08E62-9DD5-46DB-8D9F-54128640DB6F}">
      <dgm:prSet/>
      <dgm:spPr/>
      <dgm:t>
        <a:bodyPr/>
        <a:lstStyle/>
        <a:p>
          <a:pPr algn="ctr"/>
          <a:endParaRPr lang="tr-TR" sz="1400"/>
        </a:p>
      </dgm:t>
    </dgm:pt>
    <dgm:pt modelId="{CEB60AC6-926C-4F71-AAF3-77D61389FC67}">
      <dgm:prSet custT="1"/>
      <dgm:spPr/>
      <dgm:t>
        <a:bodyPr/>
        <a:lstStyle/>
        <a:p>
          <a:pPr algn="ctr"/>
          <a:r>
            <a:rPr lang="tr-TR" sz="1400"/>
            <a:t>Yıl sonu gösterge gerçekleşmeleri için gerekli tedbirlerin alınması</a:t>
          </a:r>
        </a:p>
      </dgm:t>
    </dgm:pt>
    <dgm:pt modelId="{E44BE379-BF3A-4A15-843E-E3A046515E12}" type="parTrans" cxnId="{56261C10-ADE4-4EF9-A5B6-65612948932A}">
      <dgm:prSet/>
      <dgm:spPr/>
      <dgm:t>
        <a:bodyPr/>
        <a:lstStyle/>
        <a:p>
          <a:pPr algn="ctr"/>
          <a:endParaRPr lang="tr-TR" sz="1400"/>
        </a:p>
      </dgm:t>
    </dgm:pt>
    <dgm:pt modelId="{EEE4CBCD-A3F3-4BF9-BD3C-3887219F22CA}" type="sibTrans" cxnId="{56261C10-ADE4-4EF9-A5B6-65612948932A}">
      <dgm:prSet/>
      <dgm:spPr/>
      <dgm:t>
        <a:bodyPr/>
        <a:lstStyle/>
        <a:p>
          <a:pPr algn="ctr"/>
          <a:endParaRPr lang="tr-TR" sz="1400"/>
        </a:p>
      </dgm:t>
    </dgm:pt>
    <dgm:pt modelId="{576FDB53-27CB-4A79-BFBD-2E1C49E28585}" type="pres">
      <dgm:prSet presAssocID="{2292185A-0DC1-4EEC-883A-AC03B84DE0E5}" presName="cycle" presStyleCnt="0">
        <dgm:presLayoutVars>
          <dgm:dir/>
          <dgm:resizeHandles val="exact"/>
        </dgm:presLayoutVars>
      </dgm:prSet>
      <dgm:spPr/>
      <dgm:t>
        <a:bodyPr/>
        <a:lstStyle/>
        <a:p>
          <a:endParaRPr lang="tr-TR"/>
        </a:p>
      </dgm:t>
    </dgm:pt>
    <dgm:pt modelId="{18B4774F-F243-4EDB-B7BD-99BB4418901A}" type="pres">
      <dgm:prSet presAssocID="{DBD8C6D2-5478-45A8-9C8A-6F1484566D7D}" presName="node" presStyleLbl="node1" presStyleIdx="0" presStyleCnt="6" custScaleX="126364" custScaleY="126364">
        <dgm:presLayoutVars>
          <dgm:bulletEnabled val="1"/>
        </dgm:presLayoutVars>
      </dgm:prSet>
      <dgm:spPr/>
      <dgm:t>
        <a:bodyPr/>
        <a:lstStyle/>
        <a:p>
          <a:endParaRPr lang="tr-TR"/>
        </a:p>
      </dgm:t>
    </dgm:pt>
    <dgm:pt modelId="{127E8C5F-9150-41F1-9485-B5B9B3809201}" type="pres">
      <dgm:prSet presAssocID="{DBD8C6D2-5478-45A8-9C8A-6F1484566D7D}" presName="spNode" presStyleCnt="0"/>
      <dgm:spPr/>
    </dgm:pt>
    <dgm:pt modelId="{590128D0-DDBB-4B3B-84E0-B3951500D1D3}" type="pres">
      <dgm:prSet presAssocID="{B51292E1-48D9-4C6D-B61E-0C686233B15C}" presName="sibTrans" presStyleLbl="sibTrans1D1" presStyleIdx="0" presStyleCnt="6"/>
      <dgm:spPr/>
      <dgm:t>
        <a:bodyPr/>
        <a:lstStyle/>
        <a:p>
          <a:endParaRPr lang="tr-TR"/>
        </a:p>
      </dgm:t>
    </dgm:pt>
    <dgm:pt modelId="{606FA86F-6BFF-4FAC-B6B0-AA1C25CEAD91}" type="pres">
      <dgm:prSet presAssocID="{40A10E92-48B7-4EB0-91B4-5DA62743BE99}" presName="node" presStyleLbl="node1" presStyleIdx="1" presStyleCnt="6" custScaleX="128694" custScaleY="128694">
        <dgm:presLayoutVars>
          <dgm:bulletEnabled val="1"/>
        </dgm:presLayoutVars>
      </dgm:prSet>
      <dgm:spPr/>
      <dgm:t>
        <a:bodyPr/>
        <a:lstStyle/>
        <a:p>
          <a:endParaRPr lang="tr-TR"/>
        </a:p>
      </dgm:t>
    </dgm:pt>
    <dgm:pt modelId="{684F9A0B-10EA-4F6E-A4DF-1CCCB0A19D04}" type="pres">
      <dgm:prSet presAssocID="{40A10E92-48B7-4EB0-91B4-5DA62743BE99}" presName="spNode" presStyleCnt="0"/>
      <dgm:spPr/>
    </dgm:pt>
    <dgm:pt modelId="{63D85A87-CAD6-434D-8ADE-9DE5A223552A}" type="pres">
      <dgm:prSet presAssocID="{8264AF4D-47F6-422E-AE03-9FBFE24EDFEF}" presName="sibTrans" presStyleLbl="sibTrans1D1" presStyleIdx="1" presStyleCnt="6"/>
      <dgm:spPr/>
      <dgm:t>
        <a:bodyPr/>
        <a:lstStyle/>
        <a:p>
          <a:endParaRPr lang="tr-TR"/>
        </a:p>
      </dgm:t>
    </dgm:pt>
    <dgm:pt modelId="{AF473D43-9521-4AFD-8051-40A086A2821A}" type="pres">
      <dgm:prSet presAssocID="{CEB60AC6-926C-4F71-AAF3-77D61389FC67}" presName="node" presStyleLbl="node1" presStyleIdx="2" presStyleCnt="6" custScaleX="123187" custScaleY="123187">
        <dgm:presLayoutVars>
          <dgm:bulletEnabled val="1"/>
        </dgm:presLayoutVars>
      </dgm:prSet>
      <dgm:spPr/>
      <dgm:t>
        <a:bodyPr/>
        <a:lstStyle/>
        <a:p>
          <a:endParaRPr lang="tr-TR"/>
        </a:p>
      </dgm:t>
    </dgm:pt>
    <dgm:pt modelId="{61B31AC4-78A4-44CF-BD32-E5CD9C1DB3FC}" type="pres">
      <dgm:prSet presAssocID="{CEB60AC6-926C-4F71-AAF3-77D61389FC67}" presName="spNode" presStyleCnt="0"/>
      <dgm:spPr/>
    </dgm:pt>
    <dgm:pt modelId="{5346DF7A-55F9-4864-ABCB-9BE3B06A8227}" type="pres">
      <dgm:prSet presAssocID="{EEE4CBCD-A3F3-4BF9-BD3C-3887219F22CA}" presName="sibTrans" presStyleLbl="sibTrans1D1" presStyleIdx="2" presStyleCnt="6"/>
      <dgm:spPr/>
      <dgm:t>
        <a:bodyPr/>
        <a:lstStyle/>
        <a:p>
          <a:endParaRPr lang="tr-TR"/>
        </a:p>
      </dgm:t>
    </dgm:pt>
    <dgm:pt modelId="{63C77551-CA79-4E37-A3CF-DCEE5AF19060}" type="pres">
      <dgm:prSet presAssocID="{363504E1-103F-468C-B8A6-8B1DC72A07B8}" presName="node" presStyleLbl="node1" presStyleIdx="3" presStyleCnt="6" custScaleX="121567" custScaleY="121567">
        <dgm:presLayoutVars>
          <dgm:bulletEnabled val="1"/>
        </dgm:presLayoutVars>
      </dgm:prSet>
      <dgm:spPr/>
      <dgm:t>
        <a:bodyPr/>
        <a:lstStyle/>
        <a:p>
          <a:endParaRPr lang="tr-TR"/>
        </a:p>
      </dgm:t>
    </dgm:pt>
    <dgm:pt modelId="{B2FFC3A7-F47A-42A1-8689-910870129A89}" type="pres">
      <dgm:prSet presAssocID="{363504E1-103F-468C-B8A6-8B1DC72A07B8}" presName="spNode" presStyleCnt="0"/>
      <dgm:spPr/>
    </dgm:pt>
    <dgm:pt modelId="{3C320105-3BED-4C93-B703-A9FF4364AFEB}" type="pres">
      <dgm:prSet presAssocID="{069D8277-D2A5-47DC-8533-3AF0057901A8}" presName="sibTrans" presStyleLbl="sibTrans1D1" presStyleIdx="3" presStyleCnt="6"/>
      <dgm:spPr/>
      <dgm:t>
        <a:bodyPr/>
        <a:lstStyle/>
        <a:p>
          <a:endParaRPr lang="tr-TR"/>
        </a:p>
      </dgm:t>
    </dgm:pt>
    <dgm:pt modelId="{18BE025F-A43F-4D28-86C5-7185906FC235}" type="pres">
      <dgm:prSet presAssocID="{2308D9F4-B6FB-48A5-AD5F-2E46A82C6BD8}" presName="node" presStyleLbl="node1" presStyleIdx="4" presStyleCnt="6" custScaleX="125050" custScaleY="125050">
        <dgm:presLayoutVars>
          <dgm:bulletEnabled val="1"/>
        </dgm:presLayoutVars>
      </dgm:prSet>
      <dgm:spPr/>
      <dgm:t>
        <a:bodyPr/>
        <a:lstStyle/>
        <a:p>
          <a:endParaRPr lang="tr-TR"/>
        </a:p>
      </dgm:t>
    </dgm:pt>
    <dgm:pt modelId="{A356AB20-57F9-4292-B609-40F6C4435FE1}" type="pres">
      <dgm:prSet presAssocID="{2308D9F4-B6FB-48A5-AD5F-2E46A82C6BD8}" presName="spNode" presStyleCnt="0"/>
      <dgm:spPr/>
    </dgm:pt>
    <dgm:pt modelId="{FAAB6D7B-9D06-4395-8F97-9D0927153CD2}" type="pres">
      <dgm:prSet presAssocID="{C8CF8263-362A-44EC-B030-13A287717179}" presName="sibTrans" presStyleLbl="sibTrans1D1" presStyleIdx="4" presStyleCnt="6"/>
      <dgm:spPr/>
      <dgm:t>
        <a:bodyPr/>
        <a:lstStyle/>
        <a:p>
          <a:endParaRPr lang="tr-TR"/>
        </a:p>
      </dgm:t>
    </dgm:pt>
    <dgm:pt modelId="{E7402AD0-F893-41C9-B242-8551266B5510}" type="pres">
      <dgm:prSet presAssocID="{9E13B3DA-EC5C-4D30-9FC3-EC10C6F082E7}" presName="node" presStyleLbl="node1" presStyleIdx="5" presStyleCnt="6" custScaleX="127333" custScaleY="127333">
        <dgm:presLayoutVars>
          <dgm:bulletEnabled val="1"/>
        </dgm:presLayoutVars>
      </dgm:prSet>
      <dgm:spPr/>
      <dgm:t>
        <a:bodyPr/>
        <a:lstStyle/>
        <a:p>
          <a:endParaRPr lang="tr-TR"/>
        </a:p>
      </dgm:t>
    </dgm:pt>
    <dgm:pt modelId="{591C1670-5512-4C56-B273-0F29C12F5D33}" type="pres">
      <dgm:prSet presAssocID="{9E13B3DA-EC5C-4D30-9FC3-EC10C6F082E7}" presName="spNode" presStyleCnt="0"/>
      <dgm:spPr/>
    </dgm:pt>
    <dgm:pt modelId="{B71C6B2D-E068-4259-AD4D-78256856495A}" type="pres">
      <dgm:prSet presAssocID="{4F717BC7-2AA3-480C-B521-62C3332C5DBA}" presName="sibTrans" presStyleLbl="sibTrans1D1" presStyleIdx="5" presStyleCnt="6"/>
      <dgm:spPr/>
      <dgm:t>
        <a:bodyPr/>
        <a:lstStyle/>
        <a:p>
          <a:endParaRPr lang="tr-TR"/>
        </a:p>
      </dgm:t>
    </dgm:pt>
  </dgm:ptLst>
  <dgm:cxnLst>
    <dgm:cxn modelId="{E2241BA9-ABCD-4751-87F7-792F8E79F125}" type="presOf" srcId="{9E13B3DA-EC5C-4D30-9FC3-EC10C6F082E7}" destId="{E7402AD0-F893-41C9-B242-8551266B5510}" srcOrd="0" destOrd="0" presId="urn:microsoft.com/office/officeart/2005/8/layout/cycle5"/>
    <dgm:cxn modelId="{A247DA2E-C2BB-4627-8542-FB04783D0F2B}" type="presOf" srcId="{CEB60AC6-926C-4F71-AAF3-77D61389FC67}" destId="{AF473D43-9521-4AFD-8051-40A086A2821A}" srcOrd="0" destOrd="0" presId="urn:microsoft.com/office/officeart/2005/8/layout/cycle5"/>
    <dgm:cxn modelId="{AFB06085-844E-4DAE-B57C-ACEA700DD089}" type="presOf" srcId="{DBD8C6D2-5478-45A8-9C8A-6F1484566D7D}" destId="{18B4774F-F243-4EDB-B7BD-99BB4418901A}" srcOrd="0" destOrd="0" presId="urn:microsoft.com/office/officeart/2005/8/layout/cycle5"/>
    <dgm:cxn modelId="{607D9C6D-CF67-4A6C-9D71-FBB10DB98DB7}" type="presOf" srcId="{40A10E92-48B7-4EB0-91B4-5DA62743BE99}" destId="{606FA86F-6BFF-4FAC-B6B0-AA1C25CEAD91}" srcOrd="0" destOrd="0" presId="urn:microsoft.com/office/officeart/2005/8/layout/cycle5"/>
    <dgm:cxn modelId="{7C72C072-A2A1-4F48-AA6A-2D5F38570D40}" srcId="{2292185A-0DC1-4EEC-883A-AC03B84DE0E5}" destId="{2308D9F4-B6FB-48A5-AD5F-2E46A82C6BD8}" srcOrd="4" destOrd="0" parTransId="{45187D3D-8449-4220-81B0-58860EEB4D02}" sibTransId="{C8CF8263-362A-44EC-B030-13A287717179}"/>
    <dgm:cxn modelId="{C4186133-0687-447A-BCCD-70C72084CD43}" type="presOf" srcId="{4F717BC7-2AA3-480C-B521-62C3332C5DBA}" destId="{B71C6B2D-E068-4259-AD4D-78256856495A}" srcOrd="0" destOrd="0" presId="urn:microsoft.com/office/officeart/2005/8/layout/cycle5"/>
    <dgm:cxn modelId="{F2DA0206-0E75-4366-9EFC-8832B4125E37}" srcId="{2292185A-0DC1-4EEC-883A-AC03B84DE0E5}" destId="{40A10E92-48B7-4EB0-91B4-5DA62743BE99}" srcOrd="1" destOrd="0" parTransId="{85193B19-63E1-4919-90F8-90BE986629FE}" sibTransId="{8264AF4D-47F6-422E-AE03-9FBFE24EDFEF}"/>
    <dgm:cxn modelId="{72ACAD36-F223-4612-BCBE-03BF02B9D6CC}" srcId="{2292185A-0DC1-4EEC-883A-AC03B84DE0E5}" destId="{DBD8C6D2-5478-45A8-9C8A-6F1484566D7D}" srcOrd="0" destOrd="0" parTransId="{DC2E9772-37CD-47C5-9D5D-D67C86C5F1D4}" sibTransId="{B51292E1-48D9-4C6D-B61E-0C686233B15C}"/>
    <dgm:cxn modelId="{0DCF370F-098C-49E0-AF48-141F658E5079}" type="presOf" srcId="{8264AF4D-47F6-422E-AE03-9FBFE24EDFEF}" destId="{63D85A87-CAD6-434D-8ADE-9DE5A223552A}" srcOrd="0" destOrd="0" presId="urn:microsoft.com/office/officeart/2005/8/layout/cycle5"/>
    <dgm:cxn modelId="{EF3832CA-A3DF-450E-A441-B1D176B5A80E}" srcId="{2292185A-0DC1-4EEC-883A-AC03B84DE0E5}" destId="{363504E1-103F-468C-B8A6-8B1DC72A07B8}" srcOrd="3" destOrd="0" parTransId="{45FBDE2D-59AA-4A97-B642-9728CE1C0185}" sibTransId="{069D8277-D2A5-47DC-8533-3AF0057901A8}"/>
    <dgm:cxn modelId="{2C1C4E10-77AE-42A3-84C3-3641447EA357}" type="presOf" srcId="{C8CF8263-362A-44EC-B030-13A287717179}" destId="{FAAB6D7B-9D06-4395-8F97-9D0927153CD2}" srcOrd="0" destOrd="0" presId="urn:microsoft.com/office/officeart/2005/8/layout/cycle5"/>
    <dgm:cxn modelId="{76B08E62-9DD5-46DB-8D9F-54128640DB6F}" srcId="{2292185A-0DC1-4EEC-883A-AC03B84DE0E5}" destId="{9E13B3DA-EC5C-4D30-9FC3-EC10C6F082E7}" srcOrd="5" destOrd="0" parTransId="{92BE2D2B-2D23-446F-8B1E-39EA96AE11A4}" sibTransId="{4F717BC7-2AA3-480C-B521-62C3332C5DBA}"/>
    <dgm:cxn modelId="{970CAD90-A508-48DA-829E-00AB0E5063FF}" type="presOf" srcId="{363504E1-103F-468C-B8A6-8B1DC72A07B8}" destId="{63C77551-CA79-4E37-A3CF-DCEE5AF19060}" srcOrd="0" destOrd="0" presId="urn:microsoft.com/office/officeart/2005/8/layout/cycle5"/>
    <dgm:cxn modelId="{56261C10-ADE4-4EF9-A5B6-65612948932A}" srcId="{2292185A-0DC1-4EEC-883A-AC03B84DE0E5}" destId="{CEB60AC6-926C-4F71-AAF3-77D61389FC67}" srcOrd="2" destOrd="0" parTransId="{E44BE379-BF3A-4A15-843E-E3A046515E12}" sibTransId="{EEE4CBCD-A3F3-4BF9-BD3C-3887219F22CA}"/>
    <dgm:cxn modelId="{71CC3F67-7655-4D9D-82E7-2CCED5689E75}" type="presOf" srcId="{B51292E1-48D9-4C6D-B61E-0C686233B15C}" destId="{590128D0-DDBB-4B3B-84E0-B3951500D1D3}" srcOrd="0" destOrd="0" presId="urn:microsoft.com/office/officeart/2005/8/layout/cycle5"/>
    <dgm:cxn modelId="{B218488B-F11C-4857-90AA-F7085B067242}" type="presOf" srcId="{2292185A-0DC1-4EEC-883A-AC03B84DE0E5}" destId="{576FDB53-27CB-4A79-BFBD-2E1C49E28585}" srcOrd="0" destOrd="0" presId="urn:microsoft.com/office/officeart/2005/8/layout/cycle5"/>
    <dgm:cxn modelId="{0A11F816-3938-4A3E-82E5-7A06DD8034AB}" type="presOf" srcId="{2308D9F4-B6FB-48A5-AD5F-2E46A82C6BD8}" destId="{18BE025F-A43F-4D28-86C5-7185906FC235}" srcOrd="0" destOrd="0" presId="urn:microsoft.com/office/officeart/2005/8/layout/cycle5"/>
    <dgm:cxn modelId="{AD093BBE-8ABD-42DF-9A37-D609F4E35492}" type="presOf" srcId="{069D8277-D2A5-47DC-8533-3AF0057901A8}" destId="{3C320105-3BED-4C93-B703-A9FF4364AFEB}" srcOrd="0" destOrd="0" presId="urn:microsoft.com/office/officeart/2005/8/layout/cycle5"/>
    <dgm:cxn modelId="{27957303-3403-4588-8BDA-2C784CA64F92}" type="presOf" srcId="{EEE4CBCD-A3F3-4BF9-BD3C-3887219F22CA}" destId="{5346DF7A-55F9-4864-ABCB-9BE3B06A8227}" srcOrd="0" destOrd="0" presId="urn:microsoft.com/office/officeart/2005/8/layout/cycle5"/>
    <dgm:cxn modelId="{F6415AEE-FFA2-4C88-B036-F9CFBB09DE81}" type="presParOf" srcId="{576FDB53-27CB-4A79-BFBD-2E1C49E28585}" destId="{18B4774F-F243-4EDB-B7BD-99BB4418901A}" srcOrd="0" destOrd="0" presId="urn:microsoft.com/office/officeart/2005/8/layout/cycle5"/>
    <dgm:cxn modelId="{61B1CD4F-1DBB-491D-BF3F-BB5C5AEB633B}" type="presParOf" srcId="{576FDB53-27CB-4A79-BFBD-2E1C49E28585}" destId="{127E8C5F-9150-41F1-9485-B5B9B3809201}" srcOrd="1" destOrd="0" presId="urn:microsoft.com/office/officeart/2005/8/layout/cycle5"/>
    <dgm:cxn modelId="{705C4C0E-BD67-488E-A0B5-D34AFBA693B6}" type="presParOf" srcId="{576FDB53-27CB-4A79-BFBD-2E1C49E28585}" destId="{590128D0-DDBB-4B3B-84E0-B3951500D1D3}" srcOrd="2" destOrd="0" presId="urn:microsoft.com/office/officeart/2005/8/layout/cycle5"/>
    <dgm:cxn modelId="{F94B9534-9FE8-4259-A3D6-7AA961E5C823}" type="presParOf" srcId="{576FDB53-27CB-4A79-BFBD-2E1C49E28585}" destId="{606FA86F-6BFF-4FAC-B6B0-AA1C25CEAD91}" srcOrd="3" destOrd="0" presId="urn:microsoft.com/office/officeart/2005/8/layout/cycle5"/>
    <dgm:cxn modelId="{D57C5501-E18A-43AA-B412-877A6923380B}" type="presParOf" srcId="{576FDB53-27CB-4A79-BFBD-2E1C49E28585}" destId="{684F9A0B-10EA-4F6E-A4DF-1CCCB0A19D04}" srcOrd="4" destOrd="0" presId="urn:microsoft.com/office/officeart/2005/8/layout/cycle5"/>
    <dgm:cxn modelId="{3DBF68F7-6748-4211-A14C-55AB62AFCBF9}" type="presParOf" srcId="{576FDB53-27CB-4A79-BFBD-2E1C49E28585}" destId="{63D85A87-CAD6-434D-8ADE-9DE5A223552A}" srcOrd="5" destOrd="0" presId="urn:microsoft.com/office/officeart/2005/8/layout/cycle5"/>
    <dgm:cxn modelId="{C1707F34-C566-4265-83C3-697F139A3A1D}" type="presParOf" srcId="{576FDB53-27CB-4A79-BFBD-2E1C49E28585}" destId="{AF473D43-9521-4AFD-8051-40A086A2821A}" srcOrd="6" destOrd="0" presId="urn:microsoft.com/office/officeart/2005/8/layout/cycle5"/>
    <dgm:cxn modelId="{95C468B7-93CF-41F7-AE91-1BEB1B3A9919}" type="presParOf" srcId="{576FDB53-27CB-4A79-BFBD-2E1C49E28585}" destId="{61B31AC4-78A4-44CF-BD32-E5CD9C1DB3FC}" srcOrd="7" destOrd="0" presId="urn:microsoft.com/office/officeart/2005/8/layout/cycle5"/>
    <dgm:cxn modelId="{6C2E556A-F00A-4D36-83FC-F74FB6D1C7C0}" type="presParOf" srcId="{576FDB53-27CB-4A79-BFBD-2E1C49E28585}" destId="{5346DF7A-55F9-4864-ABCB-9BE3B06A8227}" srcOrd="8" destOrd="0" presId="urn:microsoft.com/office/officeart/2005/8/layout/cycle5"/>
    <dgm:cxn modelId="{157C34B0-F717-47A7-9755-9BDB601F0164}" type="presParOf" srcId="{576FDB53-27CB-4A79-BFBD-2E1C49E28585}" destId="{63C77551-CA79-4E37-A3CF-DCEE5AF19060}" srcOrd="9" destOrd="0" presId="urn:microsoft.com/office/officeart/2005/8/layout/cycle5"/>
    <dgm:cxn modelId="{0C9E253F-270F-4963-8343-AEB5DE2110C6}" type="presParOf" srcId="{576FDB53-27CB-4A79-BFBD-2E1C49E28585}" destId="{B2FFC3A7-F47A-42A1-8689-910870129A89}" srcOrd="10" destOrd="0" presId="urn:microsoft.com/office/officeart/2005/8/layout/cycle5"/>
    <dgm:cxn modelId="{D72DE64B-FED1-4983-9DAA-88F3DA17ED9A}" type="presParOf" srcId="{576FDB53-27CB-4A79-BFBD-2E1C49E28585}" destId="{3C320105-3BED-4C93-B703-A9FF4364AFEB}" srcOrd="11" destOrd="0" presId="urn:microsoft.com/office/officeart/2005/8/layout/cycle5"/>
    <dgm:cxn modelId="{1C9FA7E3-1C4F-478C-89AC-A3BFB469C8BE}" type="presParOf" srcId="{576FDB53-27CB-4A79-BFBD-2E1C49E28585}" destId="{18BE025F-A43F-4D28-86C5-7185906FC235}" srcOrd="12" destOrd="0" presId="urn:microsoft.com/office/officeart/2005/8/layout/cycle5"/>
    <dgm:cxn modelId="{E1B45589-E240-4BA9-A7BF-AE8520C1944C}" type="presParOf" srcId="{576FDB53-27CB-4A79-BFBD-2E1C49E28585}" destId="{A356AB20-57F9-4292-B609-40F6C4435FE1}" srcOrd="13" destOrd="0" presId="urn:microsoft.com/office/officeart/2005/8/layout/cycle5"/>
    <dgm:cxn modelId="{FBE7A72D-82DC-467D-9012-62160BE16AA1}" type="presParOf" srcId="{576FDB53-27CB-4A79-BFBD-2E1C49E28585}" destId="{FAAB6D7B-9D06-4395-8F97-9D0927153CD2}" srcOrd="14" destOrd="0" presId="urn:microsoft.com/office/officeart/2005/8/layout/cycle5"/>
    <dgm:cxn modelId="{AE49D3F2-188D-4118-9F0C-E3EB3B5CE0DD}" type="presParOf" srcId="{576FDB53-27CB-4A79-BFBD-2E1C49E28585}" destId="{E7402AD0-F893-41C9-B242-8551266B5510}" srcOrd="15" destOrd="0" presId="urn:microsoft.com/office/officeart/2005/8/layout/cycle5"/>
    <dgm:cxn modelId="{D5952880-1806-47A2-9389-DDB5DDD1F871}" type="presParOf" srcId="{576FDB53-27CB-4A79-BFBD-2E1C49E28585}" destId="{591C1670-5512-4C56-B273-0F29C12F5D33}" srcOrd="16" destOrd="0" presId="urn:microsoft.com/office/officeart/2005/8/layout/cycle5"/>
    <dgm:cxn modelId="{8932BA49-B8DE-4193-87AF-D7BE373AD90E}" type="presParOf" srcId="{576FDB53-27CB-4A79-BFBD-2E1C49E28585}" destId="{B71C6B2D-E068-4259-AD4D-78256856495A}"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4774F-F243-4EDB-B7BD-99BB4418901A}">
      <dsp:nvSpPr>
        <dsp:cNvPr id="0" name=""/>
        <dsp:cNvSpPr/>
      </dsp:nvSpPr>
      <dsp:spPr>
        <a:xfrm>
          <a:off x="1655149" y="933041"/>
          <a:ext cx="1752642" cy="113921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Göstergelere ilişkin yılın ilk 6 aylık dönemine ait gerçekleşmelerin tespiti </a:t>
          </a:r>
        </a:p>
      </dsp:txBody>
      <dsp:txXfrm>
        <a:off x="1710761" y="988653"/>
        <a:ext cx="1641418" cy="1027993"/>
      </dsp:txXfrm>
    </dsp:sp>
    <dsp:sp modelId="{590128D0-DDBB-4B3B-84E0-B3951500D1D3}">
      <dsp:nvSpPr>
        <dsp:cNvPr id="0" name=""/>
        <dsp:cNvSpPr/>
      </dsp:nvSpPr>
      <dsp:spPr>
        <a:xfrm>
          <a:off x="405163" y="1502649"/>
          <a:ext cx="4252614" cy="4252614"/>
        </a:xfrm>
        <a:custGeom>
          <a:avLst/>
          <a:gdLst/>
          <a:ahLst/>
          <a:cxnLst/>
          <a:rect l="0" t="0" r="0" b="0"/>
          <a:pathLst>
            <a:path>
              <a:moveTo>
                <a:pt x="3102882" y="237528"/>
              </a:moveTo>
              <a:arcTo wR="2126307" hR="2126307" stAng="17840448" swAng="54293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06FA86F-6BFF-4FAC-B6B0-AA1C25CEAD91}">
      <dsp:nvSpPr>
        <dsp:cNvPr id="0" name=""/>
        <dsp:cNvSpPr/>
      </dsp:nvSpPr>
      <dsp:spPr>
        <a:xfrm>
          <a:off x="3480427" y="1985692"/>
          <a:ext cx="1784958" cy="1160223"/>
        </a:xfrm>
        <a:prstGeom prst="roundRect">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İlk 6 aylık gerçekleşme durumlarını içeren raporun üst yöneticiye sunumu</a:t>
          </a:r>
        </a:p>
      </dsp:txBody>
      <dsp:txXfrm>
        <a:off x="3537064" y="2042329"/>
        <a:ext cx="1671684" cy="1046949"/>
      </dsp:txXfrm>
    </dsp:sp>
    <dsp:sp modelId="{63D85A87-CAD6-434D-8ADE-9DE5A223552A}">
      <dsp:nvSpPr>
        <dsp:cNvPr id="0" name=""/>
        <dsp:cNvSpPr/>
      </dsp:nvSpPr>
      <dsp:spPr>
        <a:xfrm>
          <a:off x="405163" y="1502649"/>
          <a:ext cx="4252614" cy="4252614"/>
        </a:xfrm>
        <a:custGeom>
          <a:avLst/>
          <a:gdLst/>
          <a:ahLst/>
          <a:cxnLst/>
          <a:rect l="0" t="0" r="0" b="0"/>
          <a:pathLst>
            <a:path>
              <a:moveTo>
                <a:pt x="4232989" y="1838085"/>
              </a:moveTo>
              <a:arcTo wR="2126307" hR="2126307" stAng="21132574" swAng="976123"/>
            </a:path>
          </a:pathLst>
        </a:custGeom>
        <a:noFill/>
        <a:ln w="9525" cap="flat" cmpd="sng" algn="ctr">
          <a:solidFill>
            <a:schemeClr val="accent3">
              <a:hueOff val="2250053"/>
              <a:satOff val="-3376"/>
              <a:lumOff val="-54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F473D43-9521-4AFD-8051-40A086A2821A}">
      <dsp:nvSpPr>
        <dsp:cNvPr id="0" name=""/>
        <dsp:cNvSpPr/>
      </dsp:nvSpPr>
      <dsp:spPr>
        <a:xfrm>
          <a:off x="3518618" y="4136823"/>
          <a:ext cx="1708577" cy="1110575"/>
        </a:xfrm>
        <a:prstGeom prst="roundRect">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Yıl sonu gösterge gerçekleşmeleri için gerekli tedbirlerin alınması</a:t>
          </a:r>
        </a:p>
      </dsp:txBody>
      <dsp:txXfrm>
        <a:off x="3572832" y="4191037"/>
        <a:ext cx="1600149" cy="1002147"/>
      </dsp:txXfrm>
    </dsp:sp>
    <dsp:sp modelId="{5346DF7A-55F9-4864-ABCB-9BE3B06A8227}">
      <dsp:nvSpPr>
        <dsp:cNvPr id="0" name=""/>
        <dsp:cNvSpPr/>
      </dsp:nvSpPr>
      <dsp:spPr>
        <a:xfrm>
          <a:off x="405163" y="1502649"/>
          <a:ext cx="4252614" cy="4252614"/>
        </a:xfrm>
        <a:custGeom>
          <a:avLst/>
          <a:gdLst/>
          <a:ahLst/>
          <a:cxnLst/>
          <a:rect l="0" t="0" r="0" b="0"/>
          <a:pathLst>
            <a:path>
              <a:moveTo>
                <a:pt x="3406891" y="3823742"/>
              </a:moveTo>
              <a:arcTo wR="2126307" hR="2126307" stAng="3178095" swAng="616230"/>
            </a:path>
          </a:pathLst>
        </a:custGeom>
        <a:noFill/>
        <a:ln w="9525" cap="flat" cmpd="sng" algn="ctr">
          <a:solidFill>
            <a:schemeClr val="accent3">
              <a:hueOff val="4500106"/>
              <a:satOff val="-6752"/>
              <a:lumOff val="-109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C77551-CA79-4E37-A3CF-DCEE5AF19060}">
      <dsp:nvSpPr>
        <dsp:cNvPr id="0" name=""/>
        <dsp:cNvSpPr/>
      </dsp:nvSpPr>
      <dsp:spPr>
        <a:xfrm>
          <a:off x="1688416" y="5207279"/>
          <a:ext cx="1686108" cy="1095970"/>
        </a:xfrm>
        <a:prstGeom prst="roundRect">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Stratejik planda yer alan göstergelere ilişkin yıllık gerçekleşmelerin tespiti </a:t>
          </a:r>
        </a:p>
      </dsp:txBody>
      <dsp:txXfrm>
        <a:off x="1741917" y="5260780"/>
        <a:ext cx="1579106" cy="988968"/>
      </dsp:txXfrm>
    </dsp:sp>
    <dsp:sp modelId="{3C320105-3BED-4C93-B703-A9FF4364AFEB}">
      <dsp:nvSpPr>
        <dsp:cNvPr id="0" name=""/>
        <dsp:cNvSpPr/>
      </dsp:nvSpPr>
      <dsp:spPr>
        <a:xfrm>
          <a:off x="405163" y="1502649"/>
          <a:ext cx="4252614" cy="4252614"/>
        </a:xfrm>
        <a:custGeom>
          <a:avLst/>
          <a:gdLst/>
          <a:ahLst/>
          <a:cxnLst/>
          <a:rect l="0" t="0" r="0" b="0"/>
          <a:pathLst>
            <a:path>
              <a:moveTo>
                <a:pt x="1171183" y="4026023"/>
              </a:moveTo>
              <a:arcTo wR="2126307" hR="2126307" stAng="7001518" swAng="603533"/>
            </a:path>
          </a:pathLst>
        </a:custGeom>
        <a:noFill/>
        <a:ln w="9525" cap="flat" cmpd="sng" algn="ctr">
          <a:solidFill>
            <a:schemeClr val="accent3">
              <a:hueOff val="6750158"/>
              <a:satOff val="-10128"/>
              <a:lumOff val="-164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BE025F-A43F-4D28-86C5-7185906FC235}">
      <dsp:nvSpPr>
        <dsp:cNvPr id="0" name=""/>
        <dsp:cNvSpPr/>
      </dsp:nvSpPr>
      <dsp:spPr>
        <a:xfrm>
          <a:off x="-177173" y="4128425"/>
          <a:ext cx="1734417" cy="1127371"/>
        </a:xfrm>
        <a:prstGeom prst="roundRect">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a:t>Yıllık gerçekleşme durummlarını içeren raporun üst yöneticiye sunumu ve kamuoyu ile paylaşılması </a:t>
          </a:r>
        </a:p>
      </dsp:txBody>
      <dsp:txXfrm>
        <a:off x="-122139" y="4183459"/>
        <a:ext cx="1624349" cy="1017303"/>
      </dsp:txXfrm>
    </dsp:sp>
    <dsp:sp modelId="{FAAB6D7B-9D06-4395-8F97-9D0927153CD2}">
      <dsp:nvSpPr>
        <dsp:cNvPr id="0" name=""/>
        <dsp:cNvSpPr/>
      </dsp:nvSpPr>
      <dsp:spPr>
        <a:xfrm>
          <a:off x="405163" y="1502649"/>
          <a:ext cx="4252614" cy="4252614"/>
        </a:xfrm>
        <a:custGeom>
          <a:avLst/>
          <a:gdLst/>
          <a:ahLst/>
          <a:cxnLst/>
          <a:rect l="0" t="0" r="0" b="0"/>
          <a:pathLst>
            <a:path>
              <a:moveTo>
                <a:pt x="22045" y="2431697"/>
              </a:moveTo>
              <a:arcTo wR="2126307" hR="2126307" stAng="10304542" swAng="973809"/>
            </a:path>
          </a:pathLst>
        </a:custGeom>
        <a:noFill/>
        <a:ln w="9525" cap="flat" cmpd="sng" algn="ctr">
          <a:solidFill>
            <a:schemeClr val="accent3">
              <a:hueOff val="9000211"/>
              <a:satOff val="-13504"/>
              <a:lumOff val="-219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402AD0-F893-41C9-B242-8551266B5510}">
      <dsp:nvSpPr>
        <dsp:cNvPr id="0" name=""/>
        <dsp:cNvSpPr/>
      </dsp:nvSpPr>
      <dsp:spPr>
        <a:xfrm>
          <a:off x="-193006" y="1991826"/>
          <a:ext cx="1766081" cy="1147953"/>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0" kern="1200"/>
            <a:t>Yıllık gerçekleşme durumlarının, varsa hedeften sapmaların ve alınması gereken değerlendirilmesi</a:t>
          </a:r>
        </a:p>
      </dsp:txBody>
      <dsp:txXfrm>
        <a:off x="-136968" y="2047864"/>
        <a:ext cx="1654005" cy="1035877"/>
      </dsp:txXfrm>
    </dsp:sp>
    <dsp:sp modelId="{B71C6B2D-E068-4259-AD4D-78256856495A}">
      <dsp:nvSpPr>
        <dsp:cNvPr id="0" name=""/>
        <dsp:cNvSpPr/>
      </dsp:nvSpPr>
      <dsp:spPr>
        <a:xfrm>
          <a:off x="405163" y="1502649"/>
          <a:ext cx="4252614" cy="4252614"/>
        </a:xfrm>
        <a:custGeom>
          <a:avLst/>
          <a:gdLst/>
          <a:ahLst/>
          <a:cxnLst/>
          <a:rect l="0" t="0" r="0" b="0"/>
          <a:pathLst>
            <a:path>
              <a:moveTo>
                <a:pt x="858608" y="419227"/>
              </a:moveTo>
              <a:arcTo wR="2126307" hR="2126307" stAng="14004118" swAng="552345"/>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71800" cy="496968"/>
          </a:xfrm>
          <a:prstGeom prst="rect">
            <a:avLst/>
          </a:prstGeom>
        </p:spPr>
        <p:txBody>
          <a:bodyPr vert="horz" lIns="91433" tIns="45717" rIns="91433" bIns="45717" rtlCol="0"/>
          <a:lstStyle>
            <a:lvl1pPr algn="l">
              <a:defRPr sz="1200"/>
            </a:lvl1pPr>
          </a:lstStyle>
          <a:p>
            <a:endParaRPr lang="tr-TR"/>
          </a:p>
        </p:txBody>
      </p:sp>
      <p:sp>
        <p:nvSpPr>
          <p:cNvPr id="3" name="Veri Yer Tutucusu 2"/>
          <p:cNvSpPr>
            <a:spLocks noGrp="1"/>
          </p:cNvSpPr>
          <p:nvPr>
            <p:ph type="dt" sz="quarter" idx="1"/>
          </p:nvPr>
        </p:nvSpPr>
        <p:spPr>
          <a:xfrm>
            <a:off x="3884614" y="1"/>
            <a:ext cx="2971800" cy="496968"/>
          </a:xfrm>
          <a:prstGeom prst="rect">
            <a:avLst/>
          </a:prstGeom>
        </p:spPr>
        <p:txBody>
          <a:bodyPr vert="horz" lIns="91433" tIns="45717" rIns="91433" bIns="45717" rtlCol="0"/>
          <a:lstStyle>
            <a:lvl1pPr algn="r">
              <a:defRPr sz="1200"/>
            </a:lvl1pPr>
          </a:lstStyle>
          <a:p>
            <a:fld id="{73FB9DEC-AAF8-4588-A3DC-1C4EC3FF33EB}" type="datetimeFigureOut">
              <a:rPr lang="tr-TR" smtClean="0"/>
              <a:pPr/>
              <a:t>24.01.2020</a:t>
            </a:fld>
            <a:endParaRPr lang="tr-TR"/>
          </a:p>
        </p:txBody>
      </p:sp>
      <p:sp>
        <p:nvSpPr>
          <p:cNvPr id="4" name="Altbilgi Yer Tutucusu 3"/>
          <p:cNvSpPr>
            <a:spLocks noGrp="1"/>
          </p:cNvSpPr>
          <p:nvPr>
            <p:ph type="ftr" sz="quarter" idx="2"/>
          </p:nvPr>
        </p:nvSpPr>
        <p:spPr>
          <a:xfrm>
            <a:off x="0" y="9448723"/>
            <a:ext cx="2971800" cy="496967"/>
          </a:xfrm>
          <a:prstGeom prst="rect">
            <a:avLst/>
          </a:prstGeom>
        </p:spPr>
        <p:txBody>
          <a:bodyPr vert="horz" lIns="91433" tIns="45717" rIns="91433" bIns="45717"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4" y="9448723"/>
            <a:ext cx="2971800" cy="496967"/>
          </a:xfrm>
          <a:prstGeom prst="rect">
            <a:avLst/>
          </a:prstGeom>
        </p:spPr>
        <p:txBody>
          <a:bodyPr vert="horz" lIns="91433" tIns="45717" rIns="91433" bIns="45717" rtlCol="0" anchor="b"/>
          <a:lstStyle>
            <a:lvl1pPr algn="r">
              <a:defRPr sz="1200"/>
            </a:lvl1pPr>
          </a:lstStyle>
          <a:p>
            <a:fld id="{276BE908-76F4-4F02-BB87-B6DC296A53EC}" type="slidenum">
              <a:rPr lang="tr-TR" smtClean="0"/>
              <a:pPr/>
              <a:t>‹#›</a:t>
            </a:fld>
            <a:endParaRPr lang="tr-TR"/>
          </a:p>
        </p:txBody>
      </p:sp>
    </p:spTree>
    <p:extLst>
      <p:ext uri="{BB962C8B-B14F-4D97-AF65-F5344CB8AC3E}">
        <p14:creationId xmlns:p14="http://schemas.microsoft.com/office/powerpoint/2010/main" val="2816469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2"/>
            <a:ext cx="2971800" cy="497363"/>
          </a:xfrm>
          <a:prstGeom prst="rect">
            <a:avLst/>
          </a:prstGeom>
        </p:spPr>
        <p:txBody>
          <a:bodyPr vert="horz" lIns="91433" tIns="45717" rIns="91433" bIns="45717" rtlCol="0"/>
          <a:lstStyle>
            <a:lvl1pPr algn="l">
              <a:defRPr sz="1200"/>
            </a:lvl1pPr>
          </a:lstStyle>
          <a:p>
            <a:endParaRPr lang="tr-TR"/>
          </a:p>
        </p:txBody>
      </p:sp>
      <p:sp>
        <p:nvSpPr>
          <p:cNvPr id="3" name="Veri Yer Tutucusu 2"/>
          <p:cNvSpPr>
            <a:spLocks noGrp="1"/>
          </p:cNvSpPr>
          <p:nvPr>
            <p:ph type="dt" idx="1"/>
          </p:nvPr>
        </p:nvSpPr>
        <p:spPr>
          <a:xfrm>
            <a:off x="3884614" y="2"/>
            <a:ext cx="2971800" cy="497363"/>
          </a:xfrm>
          <a:prstGeom prst="rect">
            <a:avLst/>
          </a:prstGeom>
        </p:spPr>
        <p:txBody>
          <a:bodyPr vert="horz" lIns="91433" tIns="45717" rIns="91433" bIns="45717" rtlCol="0"/>
          <a:lstStyle>
            <a:lvl1pPr algn="r">
              <a:defRPr sz="1200"/>
            </a:lvl1pPr>
          </a:lstStyle>
          <a:p>
            <a:fld id="{82206616-BA72-48AE-9821-4215CCB92149}" type="datetimeFigureOut">
              <a:rPr lang="tr-TR" smtClean="0"/>
              <a:pPr/>
              <a:t>24.01.2020</a:t>
            </a:fld>
            <a:endParaRPr lang="tr-TR"/>
          </a:p>
        </p:txBody>
      </p:sp>
      <p:sp>
        <p:nvSpPr>
          <p:cNvPr id="4" name="Slayt Görüntüsü Yer Tutucusu 3"/>
          <p:cNvSpPr>
            <a:spLocks noGrp="1" noRot="1" noChangeAspect="1"/>
          </p:cNvSpPr>
          <p:nvPr>
            <p:ph type="sldImg" idx="2"/>
          </p:nvPr>
        </p:nvSpPr>
        <p:spPr>
          <a:xfrm>
            <a:off x="2078038" y="746125"/>
            <a:ext cx="2701925" cy="3729038"/>
          </a:xfrm>
          <a:prstGeom prst="rect">
            <a:avLst/>
          </a:prstGeom>
          <a:noFill/>
          <a:ln w="12700">
            <a:solidFill>
              <a:prstClr val="black"/>
            </a:solidFill>
          </a:ln>
        </p:spPr>
        <p:txBody>
          <a:bodyPr vert="horz" lIns="91433" tIns="45717" rIns="91433" bIns="45717" rtlCol="0" anchor="ctr"/>
          <a:lstStyle/>
          <a:p>
            <a:endParaRPr lang="tr-TR"/>
          </a:p>
        </p:txBody>
      </p:sp>
      <p:sp>
        <p:nvSpPr>
          <p:cNvPr id="5" name="Not Yer Tutucusu 4"/>
          <p:cNvSpPr>
            <a:spLocks noGrp="1"/>
          </p:cNvSpPr>
          <p:nvPr>
            <p:ph type="body" sz="quarter" idx="3"/>
          </p:nvPr>
        </p:nvSpPr>
        <p:spPr>
          <a:xfrm>
            <a:off x="685801" y="4724956"/>
            <a:ext cx="5486400" cy="4476275"/>
          </a:xfrm>
          <a:prstGeom prst="rect">
            <a:avLst/>
          </a:prstGeom>
        </p:spPr>
        <p:txBody>
          <a:bodyPr vert="horz" lIns="91433" tIns="45717" rIns="91433" bIns="45717"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8187"/>
            <a:ext cx="2971800" cy="497363"/>
          </a:xfrm>
          <a:prstGeom prst="rect">
            <a:avLst/>
          </a:prstGeom>
        </p:spPr>
        <p:txBody>
          <a:bodyPr vert="horz" lIns="91433" tIns="45717" rIns="91433" bIns="45717"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4" y="9448187"/>
            <a:ext cx="2971800" cy="497363"/>
          </a:xfrm>
          <a:prstGeom prst="rect">
            <a:avLst/>
          </a:prstGeom>
        </p:spPr>
        <p:txBody>
          <a:bodyPr vert="horz" lIns="91433" tIns="45717" rIns="91433" bIns="45717" rtlCol="0" anchor="b"/>
          <a:lstStyle>
            <a:lvl1pPr algn="r">
              <a:defRPr sz="1200"/>
            </a:lvl1pPr>
          </a:lstStyle>
          <a:p>
            <a:fld id="{37D04409-84B9-422D-AC43-A1FB063EBD85}" type="slidenum">
              <a:rPr lang="tr-TR" smtClean="0"/>
              <a:pPr/>
              <a:t>‹#›</a:t>
            </a:fld>
            <a:endParaRPr lang="tr-TR"/>
          </a:p>
        </p:txBody>
      </p:sp>
    </p:spTree>
    <p:extLst>
      <p:ext uri="{BB962C8B-B14F-4D97-AF65-F5344CB8AC3E}">
        <p14:creationId xmlns:p14="http://schemas.microsoft.com/office/powerpoint/2010/main" val="95037269"/>
      </p:ext>
    </p:extLst>
  </p:cSld>
  <p:clrMap bg1="lt1" tx1="dk1" bg2="lt2" tx2="dk2" accent1="accent1" accent2="accent2" accent3="accent3" accent4="accent4" accent5="accent5" accent6="accent6" hlink="hlink" folHlink="folHlink"/>
  <p:hf hdr="0" ftr="0" dt="0"/>
  <p:notesStyle>
    <a:lvl1pPr marL="0" algn="l" defTabSz="1022845" rtl="0" eaLnBrk="1" latinLnBrk="0" hangingPunct="1">
      <a:defRPr sz="1400" kern="1200">
        <a:solidFill>
          <a:schemeClr val="tx1"/>
        </a:solidFill>
        <a:latin typeface="+mn-lt"/>
        <a:ea typeface="+mn-ea"/>
        <a:cs typeface="+mn-cs"/>
      </a:defRPr>
    </a:lvl1pPr>
    <a:lvl2pPr marL="511410" algn="l" defTabSz="1022845" rtl="0" eaLnBrk="1" latinLnBrk="0" hangingPunct="1">
      <a:defRPr sz="1400" kern="1200">
        <a:solidFill>
          <a:schemeClr val="tx1"/>
        </a:solidFill>
        <a:latin typeface="+mn-lt"/>
        <a:ea typeface="+mn-ea"/>
        <a:cs typeface="+mn-cs"/>
      </a:defRPr>
    </a:lvl2pPr>
    <a:lvl3pPr marL="1022845" algn="l" defTabSz="1022845" rtl="0" eaLnBrk="1" latinLnBrk="0" hangingPunct="1">
      <a:defRPr sz="1400" kern="1200">
        <a:solidFill>
          <a:schemeClr val="tx1"/>
        </a:solidFill>
        <a:latin typeface="+mn-lt"/>
        <a:ea typeface="+mn-ea"/>
        <a:cs typeface="+mn-cs"/>
      </a:defRPr>
    </a:lvl3pPr>
    <a:lvl4pPr marL="1534272" algn="l" defTabSz="1022845" rtl="0" eaLnBrk="1" latinLnBrk="0" hangingPunct="1">
      <a:defRPr sz="1400" kern="1200">
        <a:solidFill>
          <a:schemeClr val="tx1"/>
        </a:solidFill>
        <a:latin typeface="+mn-lt"/>
        <a:ea typeface="+mn-ea"/>
        <a:cs typeface="+mn-cs"/>
      </a:defRPr>
    </a:lvl4pPr>
    <a:lvl5pPr marL="2045681" algn="l" defTabSz="1022845" rtl="0" eaLnBrk="1" latinLnBrk="0" hangingPunct="1">
      <a:defRPr sz="1400" kern="1200">
        <a:solidFill>
          <a:schemeClr val="tx1"/>
        </a:solidFill>
        <a:latin typeface="+mn-lt"/>
        <a:ea typeface="+mn-ea"/>
        <a:cs typeface="+mn-cs"/>
      </a:defRPr>
    </a:lvl5pPr>
    <a:lvl6pPr marL="2557106" algn="l" defTabSz="1022845" rtl="0" eaLnBrk="1" latinLnBrk="0" hangingPunct="1">
      <a:defRPr sz="1400" kern="1200">
        <a:solidFill>
          <a:schemeClr val="tx1"/>
        </a:solidFill>
        <a:latin typeface="+mn-lt"/>
        <a:ea typeface="+mn-ea"/>
        <a:cs typeface="+mn-cs"/>
      </a:defRPr>
    </a:lvl6pPr>
    <a:lvl7pPr marL="3068521" algn="l" defTabSz="1022845" rtl="0" eaLnBrk="1" latinLnBrk="0" hangingPunct="1">
      <a:defRPr sz="1400" kern="1200">
        <a:solidFill>
          <a:schemeClr val="tx1"/>
        </a:solidFill>
        <a:latin typeface="+mn-lt"/>
        <a:ea typeface="+mn-ea"/>
        <a:cs typeface="+mn-cs"/>
      </a:defRPr>
    </a:lvl7pPr>
    <a:lvl8pPr marL="3579934" algn="l" defTabSz="1022845" rtl="0" eaLnBrk="1" latinLnBrk="0" hangingPunct="1">
      <a:defRPr sz="1400" kern="1200">
        <a:solidFill>
          <a:schemeClr val="tx1"/>
        </a:solidFill>
        <a:latin typeface="+mn-lt"/>
        <a:ea typeface="+mn-ea"/>
        <a:cs typeface="+mn-cs"/>
      </a:defRPr>
    </a:lvl8pPr>
    <a:lvl9pPr marL="4091349" algn="l" defTabSz="102284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pPr/>
              <a:t>6</a:t>
            </a:fld>
            <a:endParaRPr lang="tr-TR"/>
          </a:p>
        </p:txBody>
      </p:sp>
    </p:spTree>
    <p:extLst>
      <p:ext uri="{BB962C8B-B14F-4D97-AF65-F5344CB8AC3E}">
        <p14:creationId xmlns:p14="http://schemas.microsoft.com/office/powerpoint/2010/main" val="329874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pPr/>
              <a:t>7</a:t>
            </a:fld>
            <a:endParaRPr lang="tr-TR"/>
          </a:p>
        </p:txBody>
      </p:sp>
    </p:spTree>
    <p:extLst>
      <p:ext uri="{BB962C8B-B14F-4D97-AF65-F5344CB8AC3E}">
        <p14:creationId xmlns:p14="http://schemas.microsoft.com/office/powerpoint/2010/main" val="415286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078038" y="746125"/>
            <a:ext cx="2701925" cy="37290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285288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078038" y="746125"/>
            <a:ext cx="2701925" cy="37290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298410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078038" y="746125"/>
            <a:ext cx="2701925" cy="37290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384292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D04409-84B9-422D-AC43-A1FB063EBD85}" type="slidenum">
              <a:rPr lang="tr-TR" smtClean="0"/>
              <a:pPr/>
              <a:t>31</a:t>
            </a:fld>
            <a:endParaRPr lang="tr-TR"/>
          </a:p>
        </p:txBody>
      </p:sp>
    </p:spTree>
    <p:extLst>
      <p:ext uri="{BB962C8B-B14F-4D97-AF65-F5344CB8AC3E}">
        <p14:creationId xmlns:p14="http://schemas.microsoft.com/office/powerpoint/2010/main" val="179645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fontAlgn="ctr"/>
            <a:r>
              <a:rPr lang="tr-TR" b="1" dirty="0">
                <a:solidFill>
                  <a:srgbClr val="FFFFFF"/>
                </a:solidFill>
                <a:latin typeface="Times New Roman"/>
              </a:rPr>
              <a:t>HEDEF 3.1  </a:t>
            </a:r>
            <a:endParaRPr lang="tr-TR" dirty="0">
              <a:latin typeface="Arial"/>
            </a:endParaRPr>
          </a:p>
          <a:p>
            <a:pPr fontAlgn="ctr"/>
            <a:r>
              <a:rPr lang="tr-TR" b="1" dirty="0">
                <a:solidFill>
                  <a:srgbClr val="FFFFFF"/>
                </a:solidFill>
                <a:latin typeface="Times New Roman"/>
              </a:rPr>
              <a:t>Müdürlüğümüz hizmetlerinin etkin sunumunu sağlamak üzere insan kaynaklarının yapısını ve niteliğini geliştirmek.</a:t>
            </a:r>
            <a:endParaRPr lang="tr-TR" dirty="0">
              <a:latin typeface="Arial"/>
            </a:endParaRPr>
          </a:p>
          <a:p>
            <a:endParaRPr lang="tr-TR" dirty="0"/>
          </a:p>
        </p:txBody>
      </p:sp>
      <p:sp>
        <p:nvSpPr>
          <p:cNvPr id="4" name="3 Slayt Numarası Yer Tutucusu"/>
          <p:cNvSpPr>
            <a:spLocks noGrp="1"/>
          </p:cNvSpPr>
          <p:nvPr>
            <p:ph type="sldNum" sz="quarter" idx="10"/>
          </p:nvPr>
        </p:nvSpPr>
        <p:spPr/>
        <p:txBody>
          <a:bodyPr/>
          <a:lstStyle/>
          <a:p>
            <a:fld id="{37D04409-84B9-422D-AC43-A1FB063EBD85}" type="slidenum">
              <a:rPr lang="tr-TR" smtClean="0"/>
              <a:pPr/>
              <a:t>34</a:t>
            </a:fld>
            <a:endParaRPr lang="tr-TR"/>
          </a:p>
        </p:txBody>
      </p:sp>
    </p:spTree>
    <p:extLst>
      <p:ext uri="{BB962C8B-B14F-4D97-AF65-F5344CB8AC3E}">
        <p14:creationId xmlns:p14="http://schemas.microsoft.com/office/powerpoint/2010/main" val="308488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078038" y="746125"/>
            <a:ext cx="2701925" cy="37290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solidFill>
                  <a:prstClr val="black"/>
                </a:solidFill>
              </a:rPr>
              <a:pPr/>
              <a:t>36</a:t>
            </a:fld>
            <a:endParaRPr lang="tr-TR">
              <a:solidFill>
                <a:prstClr val="black"/>
              </a:solidFill>
            </a:endParaRPr>
          </a:p>
        </p:txBody>
      </p:sp>
    </p:spTree>
    <p:extLst>
      <p:ext uri="{BB962C8B-B14F-4D97-AF65-F5344CB8AC3E}">
        <p14:creationId xmlns:p14="http://schemas.microsoft.com/office/powerpoint/2010/main" val="115479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078038" y="746125"/>
            <a:ext cx="2701925" cy="37290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D04409-84B9-422D-AC43-A1FB063EBD85}" type="slidenum">
              <a:rPr lang="tr-TR" smtClean="0">
                <a:solidFill>
                  <a:prstClr val="black"/>
                </a:solidFill>
              </a:rPr>
              <a:pPr/>
              <a:t>38</a:t>
            </a:fld>
            <a:endParaRPr lang="tr-TR">
              <a:solidFill>
                <a:prstClr val="black"/>
              </a:solidFill>
            </a:endParaRPr>
          </a:p>
        </p:txBody>
      </p:sp>
    </p:spTree>
    <p:extLst>
      <p:ext uri="{BB962C8B-B14F-4D97-AF65-F5344CB8AC3E}">
        <p14:creationId xmlns:p14="http://schemas.microsoft.com/office/powerpoint/2010/main" val="244948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541"/>
            <a:ext cx="6427074" cy="2238045"/>
          </a:xfrm>
        </p:spPr>
        <p:txBody>
          <a:bodyPr/>
          <a:lstStyle/>
          <a:p>
            <a:r>
              <a:rPr lang="tr-TR"/>
              <a:t>Asıl başlık stili için tıklatın</a:t>
            </a:r>
          </a:p>
        </p:txBody>
      </p:sp>
      <p:sp>
        <p:nvSpPr>
          <p:cNvPr id="3" name="2 Alt Başlık"/>
          <p:cNvSpPr>
            <a:spLocks noGrp="1"/>
          </p:cNvSpPr>
          <p:nvPr>
            <p:ph type="subTitle" idx="1"/>
          </p:nvPr>
        </p:nvSpPr>
        <p:spPr>
          <a:xfrm>
            <a:off x="1134190" y="5916561"/>
            <a:ext cx="5292884" cy="2668252"/>
          </a:xfrm>
        </p:spPr>
        <p:txBody>
          <a:bodyPr/>
          <a:lstStyle>
            <a:lvl1pPr marL="0" indent="0" algn="ctr">
              <a:buNone/>
              <a:defRPr>
                <a:solidFill>
                  <a:schemeClr val="tx1">
                    <a:tint val="75000"/>
                  </a:schemeClr>
                </a:solidFill>
              </a:defRPr>
            </a:lvl1pPr>
            <a:lvl2pPr marL="511410" indent="0" algn="ctr">
              <a:buNone/>
              <a:defRPr>
                <a:solidFill>
                  <a:schemeClr val="tx1">
                    <a:tint val="75000"/>
                  </a:schemeClr>
                </a:solidFill>
              </a:defRPr>
            </a:lvl2pPr>
            <a:lvl3pPr marL="1022845" indent="0" algn="ctr">
              <a:buNone/>
              <a:defRPr>
                <a:solidFill>
                  <a:schemeClr val="tx1">
                    <a:tint val="75000"/>
                  </a:schemeClr>
                </a:solidFill>
              </a:defRPr>
            </a:lvl3pPr>
            <a:lvl4pPr marL="1534272" indent="0" algn="ctr">
              <a:buNone/>
              <a:defRPr>
                <a:solidFill>
                  <a:schemeClr val="tx1">
                    <a:tint val="75000"/>
                  </a:schemeClr>
                </a:solidFill>
              </a:defRPr>
            </a:lvl4pPr>
            <a:lvl5pPr marL="2045681" indent="0" algn="ctr">
              <a:buNone/>
              <a:defRPr>
                <a:solidFill>
                  <a:schemeClr val="tx1">
                    <a:tint val="75000"/>
                  </a:schemeClr>
                </a:solidFill>
              </a:defRPr>
            </a:lvl5pPr>
            <a:lvl6pPr marL="2557106" indent="0" algn="ctr">
              <a:buNone/>
              <a:defRPr>
                <a:solidFill>
                  <a:schemeClr val="tx1">
                    <a:tint val="75000"/>
                  </a:schemeClr>
                </a:solidFill>
              </a:defRPr>
            </a:lvl6pPr>
            <a:lvl7pPr marL="3068521" indent="0" algn="ctr">
              <a:buNone/>
              <a:defRPr>
                <a:solidFill>
                  <a:schemeClr val="tx1">
                    <a:tint val="75000"/>
                  </a:schemeClr>
                </a:solidFill>
              </a:defRPr>
            </a:lvl7pPr>
            <a:lvl8pPr marL="3579934" indent="0" algn="ctr">
              <a:buNone/>
              <a:defRPr>
                <a:solidFill>
                  <a:schemeClr val="tx1">
                    <a:tint val="75000"/>
                  </a:schemeClr>
                </a:solidFill>
              </a:defRPr>
            </a:lvl8pPr>
            <a:lvl9pPr marL="4091349"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2"/>
            <a:ext cx="6427074" cy="2238045"/>
          </a:xfrm>
        </p:spPr>
        <p:txBody>
          <a:bodyPr/>
          <a:lstStyle/>
          <a:p>
            <a:r>
              <a:rPr lang="tr-TR"/>
              <a:t>Asıl başlık stili için tıklatın</a:t>
            </a:r>
          </a:p>
        </p:txBody>
      </p:sp>
      <p:sp>
        <p:nvSpPr>
          <p:cNvPr id="3" name="2 Alt Başlık"/>
          <p:cNvSpPr>
            <a:spLocks noGrp="1"/>
          </p:cNvSpPr>
          <p:nvPr>
            <p:ph type="subTitle" idx="1"/>
          </p:nvPr>
        </p:nvSpPr>
        <p:spPr>
          <a:xfrm>
            <a:off x="1134190" y="5916560"/>
            <a:ext cx="5292884" cy="2668252"/>
          </a:xfrm>
        </p:spPr>
        <p:txBody>
          <a:bodyPr/>
          <a:lstStyle>
            <a:lvl1pPr marL="0" indent="0" algn="ctr">
              <a:buNone/>
              <a:defRPr>
                <a:solidFill>
                  <a:schemeClr val="tx1">
                    <a:tint val="75000"/>
                  </a:schemeClr>
                </a:solidFill>
              </a:defRPr>
            </a:lvl1pPr>
            <a:lvl2pPr marL="504063" indent="0" algn="ctr">
              <a:buNone/>
              <a:defRPr>
                <a:solidFill>
                  <a:schemeClr val="tx1">
                    <a:tint val="75000"/>
                  </a:schemeClr>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69435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6890820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8" y="6709302"/>
            <a:ext cx="6427074" cy="2073696"/>
          </a:xfrm>
        </p:spPr>
        <p:txBody>
          <a:bodyPr anchor="t"/>
          <a:lstStyle>
            <a:lvl1pPr algn="l">
              <a:defRPr sz="4410" b="1" cap="all"/>
            </a:lvl1pPr>
          </a:lstStyle>
          <a:p>
            <a:r>
              <a:rPr lang="tr-TR"/>
              <a:t>Asıl başlık stili için tıklatın</a:t>
            </a:r>
          </a:p>
        </p:txBody>
      </p:sp>
      <p:sp>
        <p:nvSpPr>
          <p:cNvPr id="3" name="2 Metin Yer Tutucusu"/>
          <p:cNvSpPr>
            <a:spLocks noGrp="1"/>
          </p:cNvSpPr>
          <p:nvPr>
            <p:ph type="body" idx="1"/>
          </p:nvPr>
        </p:nvSpPr>
        <p:spPr>
          <a:xfrm>
            <a:off x="597288" y="4425352"/>
            <a:ext cx="6427074" cy="2283965"/>
          </a:xfrm>
        </p:spPr>
        <p:txBody>
          <a:bodyPr anchor="b"/>
          <a:lstStyle>
            <a:lvl1pPr marL="0" indent="0">
              <a:buNone/>
              <a:defRPr sz="2205">
                <a:solidFill>
                  <a:schemeClr val="tx1">
                    <a:tint val="75000"/>
                  </a:schemeClr>
                </a:solidFill>
              </a:defRPr>
            </a:lvl1pPr>
            <a:lvl2pPr marL="504063" indent="0">
              <a:buNone/>
              <a:defRPr sz="1985">
                <a:solidFill>
                  <a:schemeClr val="tx1">
                    <a:tint val="75000"/>
                  </a:schemeClr>
                </a:solidFill>
              </a:defRPr>
            </a:lvl2pPr>
            <a:lvl3pPr marL="1008126" indent="0">
              <a:buNone/>
              <a:defRPr sz="1764">
                <a:solidFill>
                  <a:schemeClr val="tx1">
                    <a:tint val="75000"/>
                  </a:schemeClr>
                </a:solidFill>
              </a:defRPr>
            </a:lvl3pPr>
            <a:lvl4pPr marL="1512189" indent="0">
              <a:buNone/>
              <a:defRPr sz="1544">
                <a:solidFill>
                  <a:schemeClr val="tx1">
                    <a:tint val="75000"/>
                  </a:schemeClr>
                </a:solidFill>
              </a:defRPr>
            </a:lvl4pPr>
            <a:lvl5pPr marL="2016252" indent="0">
              <a:buNone/>
              <a:defRPr sz="1544">
                <a:solidFill>
                  <a:schemeClr val="tx1">
                    <a:tint val="75000"/>
                  </a:schemeClr>
                </a:solidFill>
              </a:defRPr>
            </a:lvl5pPr>
            <a:lvl6pPr marL="2520315" indent="0">
              <a:buNone/>
              <a:defRPr sz="1544">
                <a:solidFill>
                  <a:schemeClr val="tx1">
                    <a:tint val="75000"/>
                  </a:schemeClr>
                </a:solidFill>
              </a:defRPr>
            </a:lvl6pPr>
            <a:lvl7pPr marL="3024378" indent="0">
              <a:buNone/>
              <a:defRPr sz="1544">
                <a:solidFill>
                  <a:schemeClr val="tx1">
                    <a:tint val="75000"/>
                  </a:schemeClr>
                </a:solidFill>
              </a:defRPr>
            </a:lvl7pPr>
            <a:lvl8pPr marL="3528441" indent="0">
              <a:buNone/>
              <a:defRPr sz="1544">
                <a:solidFill>
                  <a:schemeClr val="tx1">
                    <a:tint val="75000"/>
                  </a:schemeClr>
                </a:solidFill>
              </a:defRPr>
            </a:lvl8pPr>
            <a:lvl9pPr marL="4032504" indent="0">
              <a:buNone/>
              <a:defRPr sz="1544">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8973703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3" y="2436249"/>
            <a:ext cx="3339558" cy="6890569"/>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49"/>
            <a:ext cx="3339558" cy="6890569"/>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9758322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066" y="2337138"/>
            <a:ext cx="3340871" cy="974008"/>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tr-TR"/>
              <a:t>Asıl metin stillerini düzenlemek için tıklatın</a:t>
            </a:r>
          </a:p>
        </p:txBody>
      </p:sp>
      <p:sp>
        <p:nvSpPr>
          <p:cNvPr id="4" name="3 İçerik Yer Tutucusu"/>
          <p:cNvSpPr>
            <a:spLocks noGrp="1"/>
          </p:cNvSpPr>
          <p:nvPr>
            <p:ph sz="half" idx="2"/>
          </p:nvPr>
        </p:nvSpPr>
        <p:spPr>
          <a:xfrm>
            <a:off x="378066" y="3311146"/>
            <a:ext cx="3340871" cy="6015653"/>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30" y="2337138"/>
            <a:ext cx="3342183" cy="974008"/>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tr-TR"/>
              <a:t>Asıl metin stillerini düzenlemek için tıklatın</a:t>
            </a:r>
          </a:p>
        </p:txBody>
      </p:sp>
      <p:sp>
        <p:nvSpPr>
          <p:cNvPr id="6" name="5 İçerik Yer Tutucusu"/>
          <p:cNvSpPr>
            <a:spLocks noGrp="1"/>
          </p:cNvSpPr>
          <p:nvPr>
            <p:ph sz="quarter" idx="4"/>
          </p:nvPr>
        </p:nvSpPr>
        <p:spPr>
          <a:xfrm>
            <a:off x="3841030" y="3311146"/>
            <a:ext cx="3342183" cy="6015653"/>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pPr/>
              <a:t>24.01.2020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4406242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pPr/>
              <a:t>24.01.2020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6897249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pPr/>
              <a:t>24.01.2020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494551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6" y="415707"/>
            <a:ext cx="2487604" cy="1769167"/>
          </a:xfrm>
        </p:spPr>
        <p:txBody>
          <a:bodyPr anchor="b"/>
          <a:lstStyle>
            <a:lvl1pPr algn="l">
              <a:defRPr sz="2205" b="1"/>
            </a:lvl1pPr>
          </a:lstStyle>
          <a:p>
            <a:r>
              <a:rPr lang="tr-TR"/>
              <a:t>Asıl başlık stili için tıklatın</a:t>
            </a:r>
          </a:p>
        </p:txBody>
      </p:sp>
      <p:sp>
        <p:nvSpPr>
          <p:cNvPr id="3" name="2 İçerik Yer Tutucusu"/>
          <p:cNvSpPr>
            <a:spLocks noGrp="1"/>
          </p:cNvSpPr>
          <p:nvPr>
            <p:ph idx="1"/>
          </p:nvPr>
        </p:nvSpPr>
        <p:spPr>
          <a:xfrm>
            <a:off x="2956256" y="415724"/>
            <a:ext cx="4226957" cy="8911094"/>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6" y="2184891"/>
            <a:ext cx="2487604" cy="7141927"/>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8385618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060" y="7308693"/>
            <a:ext cx="4536758" cy="862833"/>
          </a:xfrm>
        </p:spPr>
        <p:txBody>
          <a:bodyPr anchor="b"/>
          <a:lstStyle>
            <a:lvl1pPr algn="l">
              <a:defRPr sz="2205" b="1"/>
            </a:lvl1pPr>
          </a:lstStyle>
          <a:p>
            <a:r>
              <a:rPr lang="tr-TR"/>
              <a:t>Asıl başlık stili için tıklatın</a:t>
            </a:r>
          </a:p>
        </p:txBody>
      </p:sp>
      <p:sp>
        <p:nvSpPr>
          <p:cNvPr id="3" name="2 Resim Yer Tutucusu"/>
          <p:cNvSpPr>
            <a:spLocks noGrp="1"/>
          </p:cNvSpPr>
          <p:nvPr>
            <p:ph type="pic" idx="1"/>
          </p:nvPr>
        </p:nvSpPr>
        <p:spPr>
          <a:xfrm>
            <a:off x="1482060" y="932921"/>
            <a:ext cx="4536758" cy="6264593"/>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endParaRPr lang="tr-TR"/>
          </a:p>
        </p:txBody>
      </p:sp>
      <p:sp>
        <p:nvSpPr>
          <p:cNvPr id="4" name="3 Metin Yer Tutucusu"/>
          <p:cNvSpPr>
            <a:spLocks noGrp="1"/>
          </p:cNvSpPr>
          <p:nvPr>
            <p:ph type="body" sz="half" idx="2"/>
          </p:nvPr>
        </p:nvSpPr>
        <p:spPr>
          <a:xfrm>
            <a:off x="1482060" y="8171526"/>
            <a:ext cx="4536758" cy="1225365"/>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127724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4856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61" y="418169"/>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108" y="418169"/>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16" y="418142"/>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063" y="418142"/>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0504819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3"/>
            <a:ext cx="6427074" cy="2238044"/>
          </a:xfrm>
        </p:spPr>
        <p:txBody>
          <a:bodyPr/>
          <a:lstStyle/>
          <a:p>
            <a:r>
              <a:rPr lang="tr-TR"/>
              <a:t>Asıl başlık stili için tıklatın</a:t>
            </a:r>
          </a:p>
        </p:txBody>
      </p:sp>
      <p:sp>
        <p:nvSpPr>
          <p:cNvPr id="3" name="2 Alt Başlık"/>
          <p:cNvSpPr>
            <a:spLocks noGrp="1"/>
          </p:cNvSpPr>
          <p:nvPr>
            <p:ph type="subTitle" idx="1"/>
          </p:nvPr>
        </p:nvSpPr>
        <p:spPr>
          <a:xfrm>
            <a:off x="1134191" y="5916561"/>
            <a:ext cx="5292885" cy="266825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6492598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461149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7" y="6709302"/>
            <a:ext cx="6427074" cy="207369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97287" y="4425353"/>
            <a:ext cx="6427074" cy="228396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7771213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4"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732458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067" y="2337139"/>
            <a:ext cx="3340871"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067" y="3311147"/>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30" y="2337139"/>
            <a:ext cx="3342183"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30" y="3311147"/>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pPr/>
              <a:t>24.01.2020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410554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pPr/>
              <a:t>24.01.2020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1814975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pPr/>
              <a:t>24.01.2020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7539891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8" y="415707"/>
            <a:ext cx="2487603"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257" y="415725"/>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8" y="2184892"/>
            <a:ext cx="2487603" cy="71419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0306792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062" y="7308694"/>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062" y="932922"/>
            <a:ext cx="4536758" cy="6264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482062" y="8171526"/>
            <a:ext cx="4536758" cy="12253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964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541"/>
            <a:ext cx="6427074" cy="2238045"/>
          </a:xfrm>
        </p:spPr>
        <p:txBody>
          <a:bodyPr/>
          <a:lstStyle/>
          <a:p>
            <a:r>
              <a:rPr lang="tr-TR"/>
              <a:t>Asıl başlık stili için tıklatın</a:t>
            </a:r>
          </a:p>
        </p:txBody>
      </p:sp>
      <p:sp>
        <p:nvSpPr>
          <p:cNvPr id="3" name="2 Alt Başlık"/>
          <p:cNvSpPr>
            <a:spLocks noGrp="1"/>
          </p:cNvSpPr>
          <p:nvPr>
            <p:ph type="subTitle" idx="1"/>
          </p:nvPr>
        </p:nvSpPr>
        <p:spPr>
          <a:xfrm>
            <a:off x="1134190" y="5916561"/>
            <a:ext cx="5292884" cy="2668252"/>
          </a:xfrm>
        </p:spPr>
        <p:txBody>
          <a:bodyPr/>
          <a:lstStyle>
            <a:lvl1pPr marL="0" indent="0" algn="ctr">
              <a:buNone/>
              <a:defRPr>
                <a:solidFill>
                  <a:schemeClr val="tx1">
                    <a:tint val="75000"/>
                  </a:schemeClr>
                </a:solidFill>
              </a:defRPr>
            </a:lvl1pPr>
            <a:lvl2pPr marL="511410" indent="0" algn="ctr">
              <a:buNone/>
              <a:defRPr>
                <a:solidFill>
                  <a:schemeClr val="tx1">
                    <a:tint val="75000"/>
                  </a:schemeClr>
                </a:solidFill>
              </a:defRPr>
            </a:lvl2pPr>
            <a:lvl3pPr marL="1022845" indent="0" algn="ctr">
              <a:buNone/>
              <a:defRPr>
                <a:solidFill>
                  <a:schemeClr val="tx1">
                    <a:tint val="75000"/>
                  </a:schemeClr>
                </a:solidFill>
              </a:defRPr>
            </a:lvl3pPr>
            <a:lvl4pPr marL="1534272" indent="0" algn="ctr">
              <a:buNone/>
              <a:defRPr>
                <a:solidFill>
                  <a:schemeClr val="tx1">
                    <a:tint val="75000"/>
                  </a:schemeClr>
                </a:solidFill>
              </a:defRPr>
            </a:lvl4pPr>
            <a:lvl5pPr marL="2045681" indent="0" algn="ctr">
              <a:buNone/>
              <a:defRPr>
                <a:solidFill>
                  <a:schemeClr val="tx1">
                    <a:tint val="75000"/>
                  </a:schemeClr>
                </a:solidFill>
              </a:defRPr>
            </a:lvl5pPr>
            <a:lvl6pPr marL="2557106" indent="0" algn="ctr">
              <a:buNone/>
              <a:defRPr>
                <a:solidFill>
                  <a:schemeClr val="tx1">
                    <a:tint val="75000"/>
                  </a:schemeClr>
                </a:solidFill>
              </a:defRPr>
            </a:lvl6pPr>
            <a:lvl7pPr marL="3068521" indent="0" algn="ctr">
              <a:buNone/>
              <a:defRPr>
                <a:solidFill>
                  <a:schemeClr val="tx1">
                    <a:tint val="75000"/>
                  </a:schemeClr>
                </a:solidFill>
              </a:defRPr>
            </a:lvl7pPr>
            <a:lvl8pPr marL="3579934" indent="0" algn="ctr">
              <a:buNone/>
              <a:defRPr>
                <a:solidFill>
                  <a:schemeClr val="tx1">
                    <a:tint val="75000"/>
                  </a:schemeClr>
                </a:solidFill>
              </a:defRPr>
            </a:lvl8pPr>
            <a:lvl9pPr marL="4091349"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95022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7454767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17" y="418143"/>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064" y="418143"/>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809022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3"/>
            <a:ext cx="6427074" cy="2238044"/>
          </a:xfrm>
        </p:spPr>
        <p:txBody>
          <a:bodyPr/>
          <a:lstStyle/>
          <a:p>
            <a:r>
              <a:rPr lang="tr-TR"/>
              <a:t>Asıl başlık stili için tıklatın</a:t>
            </a:r>
          </a:p>
        </p:txBody>
      </p:sp>
      <p:sp>
        <p:nvSpPr>
          <p:cNvPr id="3" name="2 Alt Başlık"/>
          <p:cNvSpPr>
            <a:spLocks noGrp="1"/>
          </p:cNvSpPr>
          <p:nvPr>
            <p:ph type="subTitle" idx="1"/>
          </p:nvPr>
        </p:nvSpPr>
        <p:spPr>
          <a:xfrm>
            <a:off x="1134191" y="5916561"/>
            <a:ext cx="5292885" cy="266825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7874275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8112506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7" y="6709302"/>
            <a:ext cx="6427074" cy="207369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97287" y="4425353"/>
            <a:ext cx="6427074" cy="228396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160740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4"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1518129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067" y="2337139"/>
            <a:ext cx="3340871"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067" y="3311147"/>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30" y="2337139"/>
            <a:ext cx="3342183"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30" y="3311147"/>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pPr/>
              <a:t>24.01.2020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5797973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pPr/>
              <a:t>24.01.2020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981346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pPr/>
              <a:t>24.01.2020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1534118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8" y="415707"/>
            <a:ext cx="2487603"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257" y="415725"/>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8" y="2184892"/>
            <a:ext cx="2487603" cy="71419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01583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181252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062" y="7308694"/>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062" y="932922"/>
            <a:ext cx="4536758" cy="6264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482062" y="8171526"/>
            <a:ext cx="4536758" cy="12253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6679774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6526741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17" y="418143"/>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064" y="418143"/>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467830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8" y="6709302"/>
            <a:ext cx="6427074" cy="2073696"/>
          </a:xfrm>
        </p:spPr>
        <p:txBody>
          <a:bodyPr anchor="t"/>
          <a:lstStyle>
            <a:lvl1pPr algn="l">
              <a:defRPr sz="4500" b="1" cap="all"/>
            </a:lvl1pPr>
          </a:lstStyle>
          <a:p>
            <a:r>
              <a:rPr lang="tr-TR"/>
              <a:t>Asıl başlık stili için tıklatın</a:t>
            </a:r>
          </a:p>
        </p:txBody>
      </p:sp>
      <p:sp>
        <p:nvSpPr>
          <p:cNvPr id="3" name="2 Metin Yer Tutucusu"/>
          <p:cNvSpPr>
            <a:spLocks noGrp="1"/>
          </p:cNvSpPr>
          <p:nvPr>
            <p:ph type="body" idx="1"/>
          </p:nvPr>
        </p:nvSpPr>
        <p:spPr>
          <a:xfrm>
            <a:off x="597288" y="4425352"/>
            <a:ext cx="6427074" cy="2283965"/>
          </a:xfrm>
        </p:spPr>
        <p:txBody>
          <a:bodyPr anchor="b"/>
          <a:lstStyle>
            <a:lvl1pPr marL="0" indent="0">
              <a:buNone/>
              <a:defRPr sz="2300">
                <a:solidFill>
                  <a:schemeClr val="tx1">
                    <a:tint val="75000"/>
                  </a:schemeClr>
                </a:solidFill>
              </a:defRPr>
            </a:lvl1pPr>
            <a:lvl2pPr marL="511410" indent="0">
              <a:buNone/>
              <a:defRPr sz="2000">
                <a:solidFill>
                  <a:schemeClr val="tx1">
                    <a:tint val="75000"/>
                  </a:schemeClr>
                </a:solidFill>
              </a:defRPr>
            </a:lvl2pPr>
            <a:lvl3pPr marL="1022845" indent="0">
              <a:buNone/>
              <a:defRPr sz="1800">
                <a:solidFill>
                  <a:schemeClr val="tx1">
                    <a:tint val="75000"/>
                  </a:schemeClr>
                </a:solidFill>
              </a:defRPr>
            </a:lvl3pPr>
            <a:lvl4pPr marL="1534272" indent="0">
              <a:buNone/>
              <a:defRPr sz="1600">
                <a:solidFill>
                  <a:schemeClr val="tx1">
                    <a:tint val="75000"/>
                  </a:schemeClr>
                </a:solidFill>
              </a:defRPr>
            </a:lvl4pPr>
            <a:lvl5pPr marL="2045681" indent="0">
              <a:buNone/>
              <a:defRPr sz="1600">
                <a:solidFill>
                  <a:schemeClr val="tx1">
                    <a:tint val="75000"/>
                  </a:schemeClr>
                </a:solidFill>
              </a:defRPr>
            </a:lvl5pPr>
            <a:lvl6pPr marL="2557106" indent="0">
              <a:buNone/>
              <a:defRPr sz="1600">
                <a:solidFill>
                  <a:schemeClr val="tx1">
                    <a:tint val="75000"/>
                  </a:schemeClr>
                </a:solidFill>
              </a:defRPr>
            </a:lvl6pPr>
            <a:lvl7pPr marL="3068521" indent="0">
              <a:buNone/>
              <a:defRPr sz="1600">
                <a:solidFill>
                  <a:schemeClr val="tx1">
                    <a:tint val="75000"/>
                  </a:schemeClr>
                </a:solidFill>
              </a:defRPr>
            </a:lvl7pPr>
            <a:lvl8pPr marL="3579934" indent="0">
              <a:buNone/>
              <a:defRPr sz="1600">
                <a:solidFill>
                  <a:schemeClr val="tx1">
                    <a:tint val="75000"/>
                  </a:schemeClr>
                </a:solidFill>
              </a:defRPr>
            </a:lvl8pPr>
            <a:lvl9pPr marL="4091349" indent="0">
              <a:buNone/>
              <a:defRPr sz="16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566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3" y="2436321"/>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87" y="2436321"/>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982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136" y="2337138"/>
            <a:ext cx="3340871" cy="974008"/>
          </a:xfrm>
        </p:spPr>
        <p:txBody>
          <a:bodyPr anchor="b"/>
          <a:lstStyle>
            <a:lvl1pPr marL="0" indent="0">
              <a:buNone/>
              <a:defRPr sz="2700" b="1"/>
            </a:lvl1pPr>
            <a:lvl2pPr marL="511410" indent="0">
              <a:buNone/>
              <a:defRPr sz="2300" b="1"/>
            </a:lvl2pPr>
            <a:lvl3pPr marL="1022845" indent="0">
              <a:buNone/>
              <a:defRPr sz="2000" b="1"/>
            </a:lvl3pPr>
            <a:lvl4pPr marL="1534272" indent="0">
              <a:buNone/>
              <a:defRPr sz="1800" b="1"/>
            </a:lvl4pPr>
            <a:lvl5pPr marL="2045681" indent="0">
              <a:buNone/>
              <a:defRPr sz="1800" b="1"/>
            </a:lvl5pPr>
            <a:lvl6pPr marL="2557106" indent="0">
              <a:buNone/>
              <a:defRPr sz="1800" b="1"/>
            </a:lvl6pPr>
            <a:lvl7pPr marL="3068521" indent="0">
              <a:buNone/>
              <a:defRPr sz="1800" b="1"/>
            </a:lvl7pPr>
            <a:lvl8pPr marL="3579934" indent="0">
              <a:buNone/>
              <a:defRPr sz="1800" b="1"/>
            </a:lvl8pPr>
            <a:lvl9pPr marL="4091349" indent="0">
              <a:buNone/>
              <a:defRPr sz="1800" b="1"/>
            </a:lvl9pPr>
          </a:lstStyle>
          <a:p>
            <a:pPr lvl="0"/>
            <a:r>
              <a:rPr lang="tr-TR"/>
              <a:t>Asıl metin stillerini düzenlemek için tıklatın</a:t>
            </a:r>
          </a:p>
        </p:txBody>
      </p:sp>
      <p:sp>
        <p:nvSpPr>
          <p:cNvPr id="4" name="3 İçerik Yer Tutucusu"/>
          <p:cNvSpPr>
            <a:spLocks noGrp="1"/>
          </p:cNvSpPr>
          <p:nvPr>
            <p:ph sz="half" idx="2"/>
          </p:nvPr>
        </p:nvSpPr>
        <p:spPr>
          <a:xfrm>
            <a:off x="378136" y="3311191"/>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100" y="2337138"/>
            <a:ext cx="3342183" cy="974008"/>
          </a:xfrm>
        </p:spPr>
        <p:txBody>
          <a:bodyPr anchor="b"/>
          <a:lstStyle>
            <a:lvl1pPr marL="0" indent="0">
              <a:buNone/>
              <a:defRPr sz="2700" b="1"/>
            </a:lvl1pPr>
            <a:lvl2pPr marL="511410" indent="0">
              <a:buNone/>
              <a:defRPr sz="2300" b="1"/>
            </a:lvl2pPr>
            <a:lvl3pPr marL="1022845" indent="0">
              <a:buNone/>
              <a:defRPr sz="2000" b="1"/>
            </a:lvl3pPr>
            <a:lvl4pPr marL="1534272" indent="0">
              <a:buNone/>
              <a:defRPr sz="1800" b="1"/>
            </a:lvl4pPr>
            <a:lvl5pPr marL="2045681" indent="0">
              <a:buNone/>
              <a:defRPr sz="1800" b="1"/>
            </a:lvl5pPr>
            <a:lvl6pPr marL="2557106" indent="0">
              <a:buNone/>
              <a:defRPr sz="1800" b="1"/>
            </a:lvl6pPr>
            <a:lvl7pPr marL="3068521" indent="0">
              <a:buNone/>
              <a:defRPr sz="1800" b="1"/>
            </a:lvl7pPr>
            <a:lvl8pPr marL="3579934" indent="0">
              <a:buNone/>
              <a:defRPr sz="1800" b="1"/>
            </a:lvl8pPr>
            <a:lvl9pPr marL="4091349" indent="0">
              <a:buNone/>
              <a:defRPr sz="1800" b="1"/>
            </a:lvl9pPr>
          </a:lstStyle>
          <a:p>
            <a:pPr lvl="0"/>
            <a:r>
              <a:rPr lang="tr-TR"/>
              <a:t>Asıl metin stillerini düzenlemek için tıklatın</a:t>
            </a:r>
          </a:p>
        </p:txBody>
      </p:sp>
      <p:sp>
        <p:nvSpPr>
          <p:cNvPr id="6" name="5 İçerik Yer Tutucusu"/>
          <p:cNvSpPr>
            <a:spLocks noGrp="1"/>
          </p:cNvSpPr>
          <p:nvPr>
            <p:ph sz="quarter" idx="4"/>
          </p:nvPr>
        </p:nvSpPr>
        <p:spPr>
          <a:xfrm>
            <a:off x="3841100" y="3311191"/>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solidFill>
                  <a:prstClr val="black">
                    <a:tint val="75000"/>
                  </a:prstClr>
                </a:solidFill>
              </a:rPr>
              <a:pPr/>
              <a:t>24.01.2020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93306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solidFill>
                  <a:prstClr val="black">
                    <a:tint val="75000"/>
                  </a:prstClr>
                </a:solidFill>
              </a:rPr>
              <a:pPr/>
              <a:t>24.01.2020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5002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solidFill>
                  <a:prstClr val="black">
                    <a:tint val="75000"/>
                  </a:prstClr>
                </a:solidFill>
              </a:rPr>
              <a:pPr/>
              <a:t>24.01.2020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1208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101" y="415707"/>
            <a:ext cx="2487604" cy="1769167"/>
          </a:xfrm>
        </p:spPr>
        <p:txBody>
          <a:bodyPr anchor="b"/>
          <a:lstStyle>
            <a:lvl1pPr algn="l">
              <a:defRPr sz="2300" b="1"/>
            </a:lvl1pPr>
          </a:lstStyle>
          <a:p>
            <a:r>
              <a:rPr lang="tr-TR"/>
              <a:t>Asıl başlık stili için tıklatın</a:t>
            </a:r>
          </a:p>
        </p:txBody>
      </p:sp>
      <p:sp>
        <p:nvSpPr>
          <p:cNvPr id="3" name="2 İçerik Yer Tutucusu"/>
          <p:cNvSpPr>
            <a:spLocks noGrp="1"/>
          </p:cNvSpPr>
          <p:nvPr>
            <p:ph idx="1"/>
          </p:nvPr>
        </p:nvSpPr>
        <p:spPr>
          <a:xfrm>
            <a:off x="2956326" y="415796"/>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101" y="2184963"/>
            <a:ext cx="2487604" cy="7141927"/>
          </a:xfrm>
        </p:spPr>
        <p:txBody>
          <a:bodyPr/>
          <a:lstStyle>
            <a:lvl1pPr marL="0" indent="0">
              <a:buNone/>
              <a:defRPr sz="1600"/>
            </a:lvl1pPr>
            <a:lvl2pPr marL="511410" indent="0">
              <a:buNone/>
              <a:defRPr sz="1400"/>
            </a:lvl2pPr>
            <a:lvl3pPr marL="1022845" indent="0">
              <a:buNone/>
              <a:defRPr sz="1100"/>
            </a:lvl3pPr>
            <a:lvl4pPr marL="1534272" indent="0">
              <a:buNone/>
              <a:defRPr sz="1000"/>
            </a:lvl4pPr>
            <a:lvl5pPr marL="2045681" indent="0">
              <a:buNone/>
              <a:defRPr sz="1000"/>
            </a:lvl5pPr>
            <a:lvl6pPr marL="2557106" indent="0">
              <a:buNone/>
              <a:defRPr sz="1000"/>
            </a:lvl6pPr>
            <a:lvl7pPr marL="3068521" indent="0">
              <a:buNone/>
              <a:defRPr sz="1000"/>
            </a:lvl7pPr>
            <a:lvl8pPr marL="3579934" indent="0">
              <a:buNone/>
              <a:defRPr sz="1000"/>
            </a:lvl8pPr>
            <a:lvl9pPr marL="4091349" indent="0">
              <a:buNone/>
              <a:defRPr sz="10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053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105" y="7308738"/>
            <a:ext cx="4536758" cy="862833"/>
          </a:xfrm>
        </p:spPr>
        <p:txBody>
          <a:bodyPr anchor="b"/>
          <a:lstStyle>
            <a:lvl1pPr algn="l">
              <a:defRPr sz="2300" b="1"/>
            </a:lvl1pPr>
          </a:lstStyle>
          <a:p>
            <a:r>
              <a:rPr lang="tr-TR"/>
              <a:t>Asıl başlık stili için tıklatın</a:t>
            </a:r>
          </a:p>
        </p:txBody>
      </p:sp>
      <p:sp>
        <p:nvSpPr>
          <p:cNvPr id="3" name="2 Resim Yer Tutucusu"/>
          <p:cNvSpPr>
            <a:spLocks noGrp="1"/>
          </p:cNvSpPr>
          <p:nvPr>
            <p:ph type="pic" idx="1"/>
          </p:nvPr>
        </p:nvSpPr>
        <p:spPr>
          <a:xfrm>
            <a:off x="1482105" y="932966"/>
            <a:ext cx="4536758" cy="6264593"/>
          </a:xfrm>
        </p:spPr>
        <p:txBody>
          <a:bodyPr/>
          <a:lstStyle>
            <a:lvl1pPr marL="0" indent="0">
              <a:buNone/>
              <a:defRPr sz="3600"/>
            </a:lvl1pPr>
            <a:lvl2pPr marL="511410" indent="0">
              <a:buNone/>
              <a:defRPr sz="3200"/>
            </a:lvl2pPr>
            <a:lvl3pPr marL="1022845" indent="0">
              <a:buNone/>
              <a:defRPr sz="2700"/>
            </a:lvl3pPr>
            <a:lvl4pPr marL="1534272" indent="0">
              <a:buNone/>
              <a:defRPr sz="2300"/>
            </a:lvl4pPr>
            <a:lvl5pPr marL="2045681" indent="0">
              <a:buNone/>
              <a:defRPr sz="2300"/>
            </a:lvl5pPr>
            <a:lvl6pPr marL="2557106" indent="0">
              <a:buNone/>
              <a:defRPr sz="2300"/>
            </a:lvl6pPr>
            <a:lvl7pPr marL="3068521" indent="0">
              <a:buNone/>
              <a:defRPr sz="2300"/>
            </a:lvl7pPr>
            <a:lvl8pPr marL="3579934" indent="0">
              <a:buNone/>
              <a:defRPr sz="2300"/>
            </a:lvl8pPr>
            <a:lvl9pPr marL="4091349" indent="0">
              <a:buNone/>
              <a:defRPr sz="2300"/>
            </a:lvl9pPr>
          </a:lstStyle>
          <a:p>
            <a:endParaRPr lang="tr-TR"/>
          </a:p>
        </p:txBody>
      </p:sp>
      <p:sp>
        <p:nvSpPr>
          <p:cNvPr id="4" name="3 Metin Yer Tutucusu"/>
          <p:cNvSpPr>
            <a:spLocks noGrp="1"/>
          </p:cNvSpPr>
          <p:nvPr>
            <p:ph type="body" sz="half" idx="2"/>
          </p:nvPr>
        </p:nvSpPr>
        <p:spPr>
          <a:xfrm>
            <a:off x="1482105" y="8171571"/>
            <a:ext cx="4536758" cy="1225365"/>
          </a:xfrm>
        </p:spPr>
        <p:txBody>
          <a:bodyPr/>
          <a:lstStyle>
            <a:lvl1pPr marL="0" indent="0">
              <a:buNone/>
              <a:defRPr sz="1600"/>
            </a:lvl1pPr>
            <a:lvl2pPr marL="511410" indent="0">
              <a:buNone/>
              <a:defRPr sz="1400"/>
            </a:lvl2pPr>
            <a:lvl3pPr marL="1022845" indent="0">
              <a:buNone/>
              <a:defRPr sz="1100"/>
            </a:lvl3pPr>
            <a:lvl4pPr marL="1534272" indent="0">
              <a:buNone/>
              <a:defRPr sz="1000"/>
            </a:lvl4pPr>
            <a:lvl5pPr marL="2045681" indent="0">
              <a:buNone/>
              <a:defRPr sz="1000"/>
            </a:lvl5pPr>
            <a:lvl6pPr marL="2557106" indent="0">
              <a:buNone/>
              <a:defRPr sz="1000"/>
            </a:lvl6pPr>
            <a:lvl7pPr marL="3068521" indent="0">
              <a:buNone/>
              <a:defRPr sz="1000"/>
            </a:lvl7pPr>
            <a:lvl8pPr marL="3579934" indent="0">
              <a:buNone/>
              <a:defRPr sz="1000"/>
            </a:lvl8pPr>
            <a:lvl9pPr marL="4091349" indent="0">
              <a:buNone/>
              <a:defRPr sz="10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54502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1676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61" y="418169"/>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108" y="418169"/>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53550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 name="Rectangle 9"/>
          <p:cNvSpPr/>
          <p:nvPr/>
        </p:nvSpPr>
        <p:spPr>
          <a:xfrm>
            <a:off x="47" y="0"/>
            <a:ext cx="7561263" cy="4466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2" tIns="45504" rIns="90962" bIns="45504" rtlCol="0" anchor="ctr"/>
          <a:lstStyle/>
          <a:p>
            <a:pPr algn="ctr" defTabSz="1023062"/>
            <a:endParaRPr lang="en-US">
              <a:solidFill>
                <a:srgbClr val="FFFFFF"/>
              </a:solidFill>
            </a:endParaRPr>
          </a:p>
        </p:txBody>
      </p:sp>
      <p:cxnSp>
        <p:nvCxnSpPr>
          <p:cNvPr id="18" name="Straight Connector 17"/>
          <p:cNvCxnSpPr/>
          <p:nvPr/>
        </p:nvCxnSpPr>
        <p:spPr>
          <a:xfrm>
            <a:off x="47" y="4453684"/>
            <a:ext cx="7561263" cy="241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79348" y="3596390"/>
            <a:ext cx="3402568" cy="1716962"/>
          </a:xfrm>
          <a:prstGeom prst="rect">
            <a:avLst/>
          </a:prstGeom>
          <a:solidFill>
            <a:schemeClr val="tx1"/>
          </a:solidFill>
          <a:ln w="76200" cmpd="thinThick">
            <a:solidFill>
              <a:schemeClr val="tx1"/>
            </a:solidFill>
            <a:miter lim="800000"/>
          </a:ln>
        </p:spPr>
        <p:txBody>
          <a:bodyPr vert="horz" lIns="90962" tIns="45504" rIns="90962" bIns="45504" rtlCol="0" anchor="ctr" anchorCtr="0">
            <a:normAutofit/>
          </a:bodyPr>
          <a:lstStyle/>
          <a:p>
            <a:pPr algn="ctr" defTabSz="1023062">
              <a:spcBef>
                <a:spcPts val="401"/>
              </a:spcBef>
            </a:pPr>
            <a:endParaRPr lang="en-US" b="1" cap="all">
              <a:solidFill>
                <a:srgbClr val="000000"/>
              </a:solidFill>
              <a:cs typeface="Tunga" pitchFamily="2"/>
            </a:endParaRPr>
          </a:p>
        </p:txBody>
      </p:sp>
      <p:sp>
        <p:nvSpPr>
          <p:cNvPr id="3" name="Subtitle 2"/>
          <p:cNvSpPr>
            <a:spLocks noGrp="1"/>
          </p:cNvSpPr>
          <p:nvPr>
            <p:ph type="subTitle" idx="1"/>
          </p:nvPr>
        </p:nvSpPr>
        <p:spPr>
          <a:xfrm>
            <a:off x="2121357" y="4636622"/>
            <a:ext cx="3318554" cy="652562"/>
          </a:xfrm>
        </p:spPr>
        <p:txBody>
          <a:bodyPr tIns="0" anchor="t">
            <a:noAutofit/>
          </a:bodyPr>
          <a:lstStyle>
            <a:lvl1pPr marL="0" indent="0" algn="ctr">
              <a:buNone/>
              <a:defRPr sz="1600" b="0" i="0" cap="none" spc="0" baseline="0">
                <a:solidFill>
                  <a:schemeClr val="bg1">
                    <a:lumMod val="75000"/>
                    <a:lumOff val="25000"/>
                  </a:schemeClr>
                </a:solidFill>
              </a:defRPr>
            </a:lvl1pPr>
            <a:lvl2pPr marL="454793" indent="0" algn="ctr">
              <a:buNone/>
              <a:defRPr>
                <a:solidFill>
                  <a:schemeClr val="tx1">
                    <a:tint val="75000"/>
                  </a:schemeClr>
                </a:solidFill>
              </a:defRPr>
            </a:lvl2pPr>
            <a:lvl3pPr marL="909539" indent="0" algn="ctr">
              <a:buNone/>
              <a:defRPr>
                <a:solidFill>
                  <a:schemeClr val="tx1">
                    <a:tint val="75000"/>
                  </a:schemeClr>
                </a:solidFill>
              </a:defRPr>
            </a:lvl3pPr>
            <a:lvl4pPr marL="1364325" indent="0" algn="ctr">
              <a:buNone/>
              <a:defRPr>
                <a:solidFill>
                  <a:schemeClr val="tx1">
                    <a:tint val="75000"/>
                  </a:schemeClr>
                </a:solidFill>
              </a:defRPr>
            </a:lvl4pPr>
            <a:lvl5pPr marL="1819083" indent="0" algn="ctr">
              <a:buNone/>
              <a:defRPr>
                <a:solidFill>
                  <a:schemeClr val="tx1">
                    <a:tint val="75000"/>
                  </a:schemeClr>
                </a:solidFill>
              </a:defRPr>
            </a:lvl5pPr>
            <a:lvl6pPr marL="2273854" indent="0" algn="ctr">
              <a:buNone/>
              <a:defRPr>
                <a:solidFill>
                  <a:schemeClr val="tx1">
                    <a:tint val="75000"/>
                  </a:schemeClr>
                </a:solidFill>
              </a:defRPr>
            </a:lvl6pPr>
            <a:lvl7pPr marL="2728633" indent="0" algn="ctr">
              <a:buNone/>
              <a:defRPr>
                <a:solidFill>
                  <a:schemeClr val="tx1">
                    <a:tint val="75000"/>
                  </a:schemeClr>
                </a:solidFill>
              </a:defRPr>
            </a:lvl7pPr>
            <a:lvl8pPr marL="3183398" indent="0" algn="ctr">
              <a:buNone/>
              <a:defRPr>
                <a:solidFill>
                  <a:schemeClr val="tx1">
                    <a:tint val="75000"/>
                  </a:schemeClr>
                </a:solidFill>
              </a:defRPr>
            </a:lvl8pPr>
            <a:lvl9pPr marL="3638166" indent="0" algn="ctr">
              <a:buNone/>
              <a:defRPr>
                <a:solidFill>
                  <a:schemeClr val="tx1">
                    <a:tint val="75000"/>
                  </a:schemeClr>
                </a:solidFill>
              </a:defRPr>
            </a:lvl9pPr>
          </a:lstStyle>
          <a:p>
            <a:r>
              <a:rPr lang="tr-TR"/>
              <a:t>Asıl alt başlık stilini düzenlemek için tıklatın</a:t>
            </a:r>
            <a:endParaRPr lang="en-US" dirty="0"/>
          </a:p>
        </p:txBody>
      </p:sp>
      <p:sp>
        <p:nvSpPr>
          <p:cNvPr id="12" name="Title 11"/>
          <p:cNvSpPr>
            <a:spLocks noGrp="1"/>
          </p:cNvSpPr>
          <p:nvPr>
            <p:ph type="title"/>
          </p:nvPr>
        </p:nvSpPr>
        <p:spPr>
          <a:xfrm>
            <a:off x="2121357" y="3650505"/>
            <a:ext cx="3318554" cy="912619"/>
          </a:xfrm>
          <a:noFill/>
          <a:ln>
            <a:noFill/>
          </a:ln>
        </p:spPr>
        <p:txBody>
          <a:bodyPr bIns="0" anchor="b"/>
          <a:lstStyle>
            <a:lvl1pPr>
              <a:defRPr>
                <a:effectLst>
                  <a:glow rad="88900">
                    <a:schemeClr val="tx1">
                      <a:alpha val="60000"/>
                    </a:schemeClr>
                  </a:glow>
                </a:effectLst>
              </a:defRPr>
            </a:lvl1pPr>
          </a:lstStyle>
          <a:p>
            <a:r>
              <a:rPr lang="tr-TR"/>
              <a:t>Asıl başlık stili için tıklatın</a:t>
            </a:r>
            <a:endParaRPr lang="en-US" dirty="0"/>
          </a:p>
        </p:txBody>
      </p:sp>
      <p:sp>
        <p:nvSpPr>
          <p:cNvPr id="11" name="Date Placeholder 10"/>
          <p:cNvSpPr>
            <a:spLocks noGrp="1"/>
          </p:cNvSpPr>
          <p:nvPr>
            <p:ph type="dt" sz="half" idx="10"/>
          </p:nvPr>
        </p:nvSpPr>
        <p:spPr bwMode="black"/>
        <p:txBody>
          <a:bodyPr/>
          <a:lstStyle/>
          <a:p>
            <a:fld id="{904C50F9-5213-4514-832B-A9928A97AC5F}" type="datetime1">
              <a:rPr lang="tr-TR" smtClean="0">
                <a:solidFill>
                  <a:srgbClr val="FFFFFF"/>
                </a:solidFill>
              </a:rPr>
              <a:pPr/>
              <a:t>24.01.2020</a:t>
            </a:fld>
            <a:endParaRPr lang="tr-TR">
              <a:solidFill>
                <a:srgbClr val="FFFFFF"/>
              </a:solidFill>
            </a:endParaRPr>
          </a:p>
        </p:txBody>
      </p:sp>
      <p:sp>
        <p:nvSpPr>
          <p:cNvPr id="17" name="Slide Number Placeholder 16"/>
          <p:cNvSpPr>
            <a:spLocks noGrp="1"/>
          </p:cNvSpPr>
          <p:nvPr>
            <p:ph type="sldNum" sz="quarter" idx="11"/>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9" name="Footer Placeholder 18"/>
          <p:cNvSpPr>
            <a:spLocks noGrp="1"/>
          </p:cNvSpPr>
          <p:nvPr>
            <p:ph type="ftr" sz="quarter" idx="12"/>
          </p:nvPr>
        </p:nvSpPr>
        <p:spPr/>
        <p:txBody>
          <a:bodyPr/>
          <a:lstStyle/>
          <a:p>
            <a:endParaRPr lang="tr-TR">
              <a:solidFill>
                <a:srgbClr val="FFFFFF"/>
              </a:solidFill>
            </a:endParaRPr>
          </a:p>
        </p:txBody>
      </p:sp>
    </p:spTree>
    <p:extLst>
      <p:ext uri="{BB962C8B-B14F-4D97-AF65-F5344CB8AC3E}">
        <p14:creationId xmlns:p14="http://schemas.microsoft.com/office/powerpoint/2010/main" val="3821368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378108" y="3076661"/>
            <a:ext cx="6805137" cy="620426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9" name="Title 8"/>
          <p:cNvSpPr>
            <a:spLocks noGrp="1"/>
          </p:cNvSpPr>
          <p:nvPr>
            <p:ph type="title"/>
          </p:nvPr>
        </p:nvSpPr>
        <p:spPr/>
        <p:txBody>
          <a:bodyPr/>
          <a:lstStyle/>
          <a:p>
            <a:r>
              <a:rPr lang="tr-TR"/>
              <a:t>Asıl başlık stili için tıklatın</a:t>
            </a:r>
            <a:endParaRPr lang="en-US"/>
          </a:p>
        </p:txBody>
      </p:sp>
      <p:sp>
        <p:nvSpPr>
          <p:cNvPr id="11" name="Date Placeholder 10"/>
          <p:cNvSpPr>
            <a:spLocks noGrp="1"/>
          </p:cNvSpPr>
          <p:nvPr>
            <p:ph type="dt" sz="half" idx="14"/>
          </p:nvPr>
        </p:nvSpPr>
        <p:spPr/>
        <p:txBody>
          <a:bodyPr/>
          <a:lstStyle/>
          <a:p>
            <a:fld id="{24235F1A-944A-4D2C-9C3E-3C9C57D995F1}" type="datetime1">
              <a:rPr lang="tr-TR" smtClean="0">
                <a:solidFill>
                  <a:srgbClr val="FFFFFF"/>
                </a:solidFill>
              </a:rPr>
              <a:pPr/>
              <a:t>24.01.2020</a:t>
            </a:fld>
            <a:endParaRPr lang="tr-TR">
              <a:solidFill>
                <a:srgbClr val="FFFFFF"/>
              </a:solidFill>
            </a:endParaRPr>
          </a:p>
        </p:txBody>
      </p:sp>
      <p:sp>
        <p:nvSpPr>
          <p:cNvPr id="12" name="Slide Number Placeholder 11"/>
          <p:cNvSpPr>
            <a:spLocks noGrp="1"/>
          </p:cNvSpPr>
          <p:nvPr>
            <p:ph type="sldNum" sz="quarter" idx="15"/>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3" name="Footer Placeholder 12"/>
          <p:cNvSpPr>
            <a:spLocks noGrp="1"/>
          </p:cNvSpPr>
          <p:nvPr>
            <p:ph type="ftr" sz="quarter" idx="16"/>
          </p:nvPr>
        </p:nvSpPr>
        <p:spPr/>
        <p:txBody>
          <a:bodyPr/>
          <a:lstStyle/>
          <a:p>
            <a:endParaRPr lang="tr-TR">
              <a:solidFill>
                <a:srgbClr val="FFFFFF"/>
              </a:solidFill>
            </a:endParaRPr>
          </a:p>
        </p:txBody>
      </p:sp>
    </p:spTree>
    <p:extLst>
      <p:ext uri="{BB962C8B-B14F-4D97-AF65-F5344CB8AC3E}">
        <p14:creationId xmlns:p14="http://schemas.microsoft.com/office/powerpoint/2010/main" val="92846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p:nvPr/>
        </p:nvSpPr>
        <p:spPr>
          <a:xfrm>
            <a:off x="47" y="5972291"/>
            <a:ext cx="7561263" cy="4468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2" tIns="45504" rIns="90962" bIns="45504" rtlCol="0" anchor="ctr"/>
          <a:lstStyle/>
          <a:p>
            <a:pPr algn="ctr" defTabSz="1023062"/>
            <a:endParaRPr lang="en-US">
              <a:solidFill>
                <a:srgbClr val="FFFFFF"/>
              </a:solidFill>
            </a:endParaRPr>
          </a:p>
        </p:txBody>
      </p:sp>
      <p:cxnSp>
        <p:nvCxnSpPr>
          <p:cNvPr id="11" name="Straight Connector 10"/>
          <p:cNvCxnSpPr/>
          <p:nvPr/>
        </p:nvCxnSpPr>
        <p:spPr>
          <a:xfrm>
            <a:off x="47" y="5970753"/>
            <a:ext cx="7561263" cy="24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79348" y="5127690"/>
            <a:ext cx="3402568" cy="1716962"/>
          </a:xfrm>
          <a:prstGeom prst="rect">
            <a:avLst/>
          </a:prstGeom>
          <a:solidFill>
            <a:schemeClr val="tx1"/>
          </a:solidFill>
          <a:ln w="76200" cmpd="thinThick">
            <a:solidFill>
              <a:schemeClr val="tx1"/>
            </a:solidFill>
            <a:miter lim="800000"/>
          </a:ln>
        </p:spPr>
        <p:txBody>
          <a:bodyPr vert="horz" lIns="90962" tIns="45504" rIns="90962" bIns="45504" rtlCol="0" anchor="ctr" anchorCtr="0">
            <a:normAutofit/>
          </a:bodyPr>
          <a:lstStyle/>
          <a:p>
            <a:pPr algn="ctr" defTabSz="1023062">
              <a:spcBef>
                <a:spcPts val="401"/>
              </a:spcBef>
            </a:pPr>
            <a:endParaRPr lang="en-US" b="1" cap="all">
              <a:solidFill>
                <a:srgbClr val="FFFFFF"/>
              </a:solidFill>
              <a:cs typeface="Tunga" pitchFamily="2"/>
            </a:endParaRPr>
          </a:p>
        </p:txBody>
      </p:sp>
      <p:sp>
        <p:nvSpPr>
          <p:cNvPr id="9" name="Title Placeholder 1"/>
          <p:cNvSpPr>
            <a:spLocks noGrp="1"/>
          </p:cNvSpPr>
          <p:nvPr>
            <p:ph type="title"/>
          </p:nvPr>
        </p:nvSpPr>
        <p:spPr bwMode="black">
          <a:xfrm>
            <a:off x="2091332" y="5126478"/>
            <a:ext cx="3378668" cy="1076102"/>
          </a:xfrm>
          <a:prstGeom prst="rect">
            <a:avLst/>
          </a:prstGeom>
          <a:noFill/>
          <a:ln w="98425" cmpd="thinThick">
            <a:noFill/>
            <a:miter lim="800000"/>
          </a:ln>
        </p:spPr>
        <p:txBody>
          <a:bodyPr vert="horz" lIns="90962" tIns="45504" rIns="90962"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tr-TR"/>
              <a:t>Asıl başlık stili için tıklatın</a:t>
            </a:r>
            <a:endParaRPr lang="en-US" dirty="0"/>
          </a:p>
        </p:txBody>
      </p:sp>
      <p:sp>
        <p:nvSpPr>
          <p:cNvPr id="10" name="Subtitle 2"/>
          <p:cNvSpPr>
            <a:spLocks noGrp="1"/>
          </p:cNvSpPr>
          <p:nvPr>
            <p:ph type="subTitle" idx="1"/>
          </p:nvPr>
        </p:nvSpPr>
        <p:spPr bwMode="black">
          <a:xfrm>
            <a:off x="2082611" y="6218584"/>
            <a:ext cx="3396050" cy="604558"/>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4793" indent="0" algn="ctr">
              <a:buNone/>
              <a:defRPr>
                <a:solidFill>
                  <a:schemeClr val="tx1">
                    <a:tint val="75000"/>
                  </a:schemeClr>
                </a:solidFill>
              </a:defRPr>
            </a:lvl2pPr>
            <a:lvl3pPr marL="909539" indent="0" algn="ctr">
              <a:buNone/>
              <a:defRPr>
                <a:solidFill>
                  <a:schemeClr val="tx1">
                    <a:tint val="75000"/>
                  </a:schemeClr>
                </a:solidFill>
              </a:defRPr>
            </a:lvl3pPr>
            <a:lvl4pPr marL="1364325" indent="0" algn="ctr">
              <a:buNone/>
              <a:defRPr>
                <a:solidFill>
                  <a:schemeClr val="tx1">
                    <a:tint val="75000"/>
                  </a:schemeClr>
                </a:solidFill>
              </a:defRPr>
            </a:lvl4pPr>
            <a:lvl5pPr marL="1819083" indent="0" algn="ctr">
              <a:buNone/>
              <a:defRPr>
                <a:solidFill>
                  <a:schemeClr val="tx1">
                    <a:tint val="75000"/>
                  </a:schemeClr>
                </a:solidFill>
              </a:defRPr>
            </a:lvl5pPr>
            <a:lvl6pPr marL="2273854" indent="0" algn="ctr">
              <a:buNone/>
              <a:defRPr>
                <a:solidFill>
                  <a:schemeClr val="tx1">
                    <a:tint val="75000"/>
                  </a:schemeClr>
                </a:solidFill>
              </a:defRPr>
            </a:lvl6pPr>
            <a:lvl7pPr marL="2728633" indent="0" algn="ctr">
              <a:buNone/>
              <a:defRPr>
                <a:solidFill>
                  <a:schemeClr val="tx1">
                    <a:tint val="75000"/>
                  </a:schemeClr>
                </a:solidFill>
              </a:defRPr>
            </a:lvl7pPr>
            <a:lvl8pPr marL="3183398" indent="0" algn="ctr">
              <a:buNone/>
              <a:defRPr>
                <a:solidFill>
                  <a:schemeClr val="tx1">
                    <a:tint val="75000"/>
                  </a:schemeClr>
                </a:solidFill>
              </a:defRPr>
            </a:lvl8pPr>
            <a:lvl9pPr marL="3638166" indent="0" algn="ctr">
              <a:buNone/>
              <a:defRPr>
                <a:solidFill>
                  <a:schemeClr val="tx1">
                    <a:tint val="75000"/>
                  </a:schemeClr>
                </a:solidFill>
              </a:defRPr>
            </a:lvl9pPr>
          </a:lstStyle>
          <a:p>
            <a:r>
              <a:rPr lang="tr-TR"/>
              <a:t>Asıl alt başlık stilini düzenlemek için tıklatın</a:t>
            </a:r>
            <a:endParaRPr lang="en-US" dirty="0"/>
          </a:p>
        </p:txBody>
      </p:sp>
      <p:sp>
        <p:nvSpPr>
          <p:cNvPr id="13" name="Date Placeholder 12"/>
          <p:cNvSpPr>
            <a:spLocks noGrp="1"/>
          </p:cNvSpPr>
          <p:nvPr>
            <p:ph type="dt" sz="half" idx="10"/>
          </p:nvPr>
        </p:nvSpPr>
        <p:spPr/>
        <p:txBody>
          <a:bodyPr/>
          <a:lstStyle/>
          <a:p>
            <a:fld id="{15C19D00-D669-4083-9713-0CB19E740153}" type="datetime1">
              <a:rPr lang="tr-TR" smtClean="0">
                <a:solidFill>
                  <a:srgbClr val="000000"/>
                </a:solidFill>
              </a:rPr>
              <a:pPr/>
              <a:t>24.01.2020</a:t>
            </a:fld>
            <a:endParaRPr lang="tr-TR">
              <a:solidFill>
                <a:srgbClr val="000000"/>
              </a:solidFill>
            </a:endParaRPr>
          </a:p>
        </p:txBody>
      </p:sp>
      <p:sp>
        <p:nvSpPr>
          <p:cNvPr id="14" name="Slide Number Placeholder 13"/>
          <p:cNvSpPr>
            <a:spLocks noGrp="1"/>
          </p:cNvSpPr>
          <p:nvPr>
            <p:ph type="sldNum" sz="quarter" idx="11"/>
          </p:nvPr>
        </p:nvSpPr>
        <p:spPr/>
        <p:txBody>
          <a:bodyPr/>
          <a:lstStyle/>
          <a:p>
            <a:fld id="{F302176B-0E47-46AC-8F43-DAB4B8A37D06}" type="slidenum">
              <a:rPr lang="tr-TR" smtClean="0">
                <a:solidFill>
                  <a:srgbClr val="000000"/>
                </a:solidFill>
              </a:rPr>
              <a:pPr/>
              <a:t>‹#›</a:t>
            </a:fld>
            <a:endParaRPr lang="tr-TR">
              <a:solidFill>
                <a:srgbClr val="000000"/>
              </a:solidFill>
            </a:endParaRPr>
          </a:p>
        </p:txBody>
      </p:sp>
      <p:sp>
        <p:nvSpPr>
          <p:cNvPr id="15" name="Footer Placeholder 14"/>
          <p:cNvSpPr>
            <a:spLocks noGrp="1"/>
          </p:cNvSpPr>
          <p:nvPr>
            <p:ph type="ftr" sz="quarter" idx="12"/>
          </p:nvPr>
        </p:nvSpPr>
        <p:spPr/>
        <p:txBody>
          <a:bodyPr/>
          <a:lstStyle/>
          <a:p>
            <a:endParaRPr lang="tr-TR">
              <a:solidFill>
                <a:srgbClr val="000000"/>
              </a:solidFill>
            </a:endParaRPr>
          </a:p>
        </p:txBody>
      </p:sp>
    </p:spTree>
    <p:extLst>
      <p:ext uri="{BB962C8B-B14F-4D97-AF65-F5344CB8AC3E}">
        <p14:creationId xmlns:p14="http://schemas.microsoft.com/office/powerpoint/2010/main" val="24836332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378110" y="3076611"/>
            <a:ext cx="3326956" cy="609753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5" name="Content Placeholder 30"/>
          <p:cNvSpPr>
            <a:spLocks noGrp="1"/>
          </p:cNvSpPr>
          <p:nvPr>
            <p:ph sz="quarter" idx="14"/>
          </p:nvPr>
        </p:nvSpPr>
        <p:spPr>
          <a:xfrm>
            <a:off x="3856245" y="3076611"/>
            <a:ext cx="3326956" cy="609753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9" name="Date Placeholder 8"/>
          <p:cNvSpPr>
            <a:spLocks noGrp="1"/>
          </p:cNvSpPr>
          <p:nvPr>
            <p:ph type="dt" sz="half" idx="15"/>
          </p:nvPr>
        </p:nvSpPr>
        <p:spPr/>
        <p:txBody>
          <a:bodyPr/>
          <a:lstStyle/>
          <a:p>
            <a:fld id="{B3D457FC-28E4-4F59-B060-560EED65EC55}" type="datetime1">
              <a:rPr lang="tr-TR" smtClean="0">
                <a:solidFill>
                  <a:srgbClr val="FFFFFF"/>
                </a:solidFill>
              </a:rPr>
              <a:pPr/>
              <a:t>24.01.2020</a:t>
            </a:fld>
            <a:endParaRPr lang="tr-TR">
              <a:solidFill>
                <a:srgbClr val="FFFFFF"/>
              </a:solidFill>
            </a:endParaRPr>
          </a:p>
        </p:txBody>
      </p:sp>
      <p:sp>
        <p:nvSpPr>
          <p:cNvPr id="12" name="Slide Number Placeholder 11"/>
          <p:cNvSpPr>
            <a:spLocks noGrp="1"/>
          </p:cNvSpPr>
          <p:nvPr>
            <p:ph type="sldNum" sz="quarter" idx="16"/>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3" name="Footer Placeholder 12"/>
          <p:cNvSpPr>
            <a:spLocks noGrp="1"/>
          </p:cNvSpPr>
          <p:nvPr>
            <p:ph type="ftr" sz="quarter" idx="17"/>
          </p:nvPr>
        </p:nvSpPr>
        <p:spPr/>
        <p:txBody>
          <a:bodyPr/>
          <a:lstStyle/>
          <a:p>
            <a:endParaRPr lang="tr-TR">
              <a:solidFill>
                <a:srgbClr val="FFFFFF"/>
              </a:solidFill>
            </a:endParaRPr>
          </a:p>
        </p:txBody>
      </p:sp>
      <p:sp>
        <p:nvSpPr>
          <p:cNvPr id="16" name="Title 15"/>
          <p:cNvSpPr>
            <a:spLocks noGrp="1"/>
          </p:cNvSpPr>
          <p:nvPr>
            <p:ph type="title"/>
          </p:nvPr>
        </p:nvSpPr>
        <p:spPr/>
        <p:txBody>
          <a:bodyPr/>
          <a:lstStyle/>
          <a:p>
            <a:r>
              <a:rPr lang="tr-TR"/>
              <a:t>Asıl başlık stili için tıklatın</a:t>
            </a:r>
            <a:endParaRPr lang="en-US"/>
          </a:p>
        </p:txBody>
      </p:sp>
    </p:spTree>
    <p:extLst>
      <p:ext uri="{BB962C8B-B14F-4D97-AF65-F5344CB8AC3E}">
        <p14:creationId xmlns:p14="http://schemas.microsoft.com/office/powerpoint/2010/main" val="994018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378110" y="4292411"/>
            <a:ext cx="3326956" cy="488638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4" name="Content Placeholder 30"/>
          <p:cNvSpPr>
            <a:spLocks noGrp="1"/>
          </p:cNvSpPr>
          <p:nvPr>
            <p:ph sz="quarter" idx="14"/>
          </p:nvPr>
        </p:nvSpPr>
        <p:spPr>
          <a:xfrm>
            <a:off x="3856245" y="4287813"/>
            <a:ext cx="3326956" cy="488638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0" name="Text Placeholder 3"/>
          <p:cNvSpPr>
            <a:spLocks noGrp="1"/>
          </p:cNvSpPr>
          <p:nvPr>
            <p:ph type="body" sz="half" idx="2"/>
          </p:nvPr>
        </p:nvSpPr>
        <p:spPr>
          <a:xfrm>
            <a:off x="378110" y="3076656"/>
            <a:ext cx="3326956" cy="1071941"/>
          </a:xfrm>
          <a:noFill/>
          <a:ln w="98425" cmpd="thinThick">
            <a:noFill/>
            <a:miter lim="800000"/>
          </a:ln>
        </p:spPr>
        <p:txBody>
          <a:bodyPr vert="horz" lIns="90962" tIns="45504" rIns="90962" bIns="45504" rtlCol="0" anchor="ctr" anchorCtr="0">
            <a:normAutofit/>
          </a:bodyPr>
          <a:lstStyle>
            <a:lvl1pPr marL="0" indent="0" algn="ctr" defTabSz="909539" rtl="0" eaLnBrk="1" latinLnBrk="0" hangingPunct="1">
              <a:spcBef>
                <a:spcPts val="401"/>
              </a:spcBef>
              <a:buNone/>
              <a:defRPr lang="en-US" sz="1800" b="1" kern="1200" cap="none" spc="200" baseline="0" smtClean="0">
                <a:solidFill>
                  <a:schemeClr val="tx1"/>
                </a:solidFill>
                <a:latin typeface="+mj-lt"/>
                <a:ea typeface="+mj-ea"/>
                <a:cs typeface="Tunga" pitchFamily="2"/>
              </a:defRPr>
            </a:lvl1pPr>
            <a:lvl2pPr marL="454793" indent="0">
              <a:buNone/>
              <a:defRPr sz="1200"/>
            </a:lvl2pPr>
            <a:lvl3pPr marL="909539" indent="0">
              <a:buNone/>
              <a:defRPr sz="1000"/>
            </a:lvl3pPr>
            <a:lvl4pPr marL="1364325" indent="0">
              <a:buNone/>
              <a:defRPr sz="900"/>
            </a:lvl4pPr>
            <a:lvl5pPr marL="1819083" indent="0">
              <a:buNone/>
              <a:defRPr sz="900"/>
            </a:lvl5pPr>
            <a:lvl6pPr marL="2273854" indent="0">
              <a:buNone/>
              <a:defRPr sz="900"/>
            </a:lvl6pPr>
            <a:lvl7pPr marL="2728633" indent="0">
              <a:buNone/>
              <a:defRPr sz="900"/>
            </a:lvl7pPr>
            <a:lvl8pPr marL="3183398" indent="0">
              <a:buNone/>
              <a:defRPr sz="900"/>
            </a:lvl8pPr>
            <a:lvl9pPr marL="3638166" indent="0">
              <a:buNone/>
              <a:defRPr sz="900"/>
            </a:lvl9pPr>
          </a:lstStyle>
          <a:p>
            <a:pPr lvl="0"/>
            <a:r>
              <a:rPr lang="tr-TR"/>
              <a:t>Asıl metin stillerini düzenlemek için tıklatın</a:t>
            </a:r>
          </a:p>
        </p:txBody>
      </p:sp>
      <p:sp>
        <p:nvSpPr>
          <p:cNvPr id="21" name="Text Placeholder 3"/>
          <p:cNvSpPr>
            <a:spLocks noGrp="1"/>
          </p:cNvSpPr>
          <p:nvPr>
            <p:ph type="body" sz="half" idx="15"/>
          </p:nvPr>
        </p:nvSpPr>
        <p:spPr>
          <a:xfrm>
            <a:off x="3856245" y="3076656"/>
            <a:ext cx="3326956" cy="1071941"/>
          </a:xfrm>
          <a:noFill/>
          <a:ln w="98425" cmpd="thinThick">
            <a:noFill/>
            <a:miter lim="800000"/>
          </a:ln>
        </p:spPr>
        <p:txBody>
          <a:bodyPr vert="horz" lIns="90962" tIns="45504" rIns="90962" bIns="45504" rtlCol="0" anchor="ctr" anchorCtr="0">
            <a:normAutofit/>
          </a:bodyPr>
          <a:lstStyle>
            <a:lvl1pPr marL="0" indent="0" algn="ctr" defTabSz="909539" rtl="0" eaLnBrk="1" latinLnBrk="0" hangingPunct="1">
              <a:spcBef>
                <a:spcPts val="401"/>
              </a:spcBef>
              <a:buNone/>
              <a:defRPr lang="en-US" sz="1800" b="1" i="0" kern="1200" cap="none" spc="200" baseline="0" dirty="0" smtClean="0">
                <a:solidFill>
                  <a:schemeClr val="tx1"/>
                </a:solidFill>
                <a:latin typeface="+mj-lt"/>
                <a:ea typeface="+mj-ea"/>
                <a:cs typeface="Tunga" pitchFamily="2"/>
              </a:defRPr>
            </a:lvl1pPr>
            <a:lvl2pPr marL="454793" indent="0">
              <a:buNone/>
              <a:defRPr sz="1200"/>
            </a:lvl2pPr>
            <a:lvl3pPr marL="909539" indent="0">
              <a:buNone/>
              <a:defRPr sz="1000"/>
            </a:lvl3pPr>
            <a:lvl4pPr marL="1364325" indent="0">
              <a:buNone/>
              <a:defRPr sz="900"/>
            </a:lvl4pPr>
            <a:lvl5pPr marL="1819083" indent="0">
              <a:buNone/>
              <a:defRPr sz="900"/>
            </a:lvl5pPr>
            <a:lvl6pPr marL="2273854" indent="0">
              <a:buNone/>
              <a:defRPr sz="900"/>
            </a:lvl6pPr>
            <a:lvl7pPr marL="2728633" indent="0">
              <a:buNone/>
              <a:defRPr sz="900"/>
            </a:lvl7pPr>
            <a:lvl8pPr marL="3183398" indent="0">
              <a:buNone/>
              <a:defRPr sz="900"/>
            </a:lvl8pPr>
            <a:lvl9pPr marL="3638166" indent="0">
              <a:buNone/>
              <a:defRPr sz="900"/>
            </a:lvl9pPr>
          </a:lstStyle>
          <a:p>
            <a:pPr marL="0" lvl="0" indent="0" algn="ctr" defTabSz="909539" rtl="0" eaLnBrk="1" latinLnBrk="0" hangingPunct="1">
              <a:lnSpc>
                <a:spcPct val="110000"/>
              </a:lnSpc>
              <a:spcBef>
                <a:spcPts val="401"/>
              </a:spcBef>
              <a:spcAft>
                <a:spcPts val="0"/>
              </a:spcAft>
              <a:buClr>
                <a:schemeClr val="accent1"/>
              </a:buClr>
              <a:buFontTx/>
              <a:buNone/>
            </a:pPr>
            <a:r>
              <a:rPr lang="tr-TR"/>
              <a:t>Asıl metin stillerini düzenlemek için tıklatın</a:t>
            </a:r>
          </a:p>
        </p:txBody>
      </p:sp>
      <p:sp>
        <p:nvSpPr>
          <p:cNvPr id="11" name="Date Placeholder 10"/>
          <p:cNvSpPr>
            <a:spLocks noGrp="1"/>
          </p:cNvSpPr>
          <p:nvPr>
            <p:ph type="dt" sz="half" idx="16"/>
          </p:nvPr>
        </p:nvSpPr>
        <p:spPr/>
        <p:txBody>
          <a:bodyPr/>
          <a:lstStyle/>
          <a:p>
            <a:fld id="{B1EE8133-6A68-4C42-BBB9-BA76A9576AB2}" type="datetime1">
              <a:rPr lang="tr-TR" smtClean="0">
                <a:solidFill>
                  <a:srgbClr val="FFFFFF"/>
                </a:solidFill>
              </a:rPr>
              <a:pPr/>
              <a:t>24.01.2020</a:t>
            </a:fld>
            <a:endParaRPr lang="tr-TR">
              <a:solidFill>
                <a:srgbClr val="FFFFFF"/>
              </a:solidFill>
            </a:endParaRPr>
          </a:p>
        </p:txBody>
      </p:sp>
      <p:sp>
        <p:nvSpPr>
          <p:cNvPr id="12" name="Slide Number Placeholder 11"/>
          <p:cNvSpPr>
            <a:spLocks noGrp="1"/>
          </p:cNvSpPr>
          <p:nvPr>
            <p:ph type="sldNum" sz="quarter" idx="17"/>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3" name="Footer Placeholder 12"/>
          <p:cNvSpPr>
            <a:spLocks noGrp="1"/>
          </p:cNvSpPr>
          <p:nvPr>
            <p:ph type="ftr" sz="quarter" idx="18"/>
          </p:nvPr>
        </p:nvSpPr>
        <p:spPr/>
        <p:txBody>
          <a:bodyPr/>
          <a:lstStyle/>
          <a:p>
            <a:endParaRPr lang="tr-TR">
              <a:solidFill>
                <a:srgbClr val="FFFFFF"/>
              </a:solidFill>
            </a:endParaRPr>
          </a:p>
        </p:txBody>
      </p:sp>
      <p:sp>
        <p:nvSpPr>
          <p:cNvPr id="18" name="Title 17"/>
          <p:cNvSpPr>
            <a:spLocks noGrp="1"/>
          </p:cNvSpPr>
          <p:nvPr>
            <p:ph type="title"/>
          </p:nvPr>
        </p:nvSpPr>
        <p:spPr/>
        <p:txBody>
          <a:bodyPr/>
          <a:lstStyle/>
          <a:p>
            <a:r>
              <a:rPr lang="tr-TR"/>
              <a:t>Asıl başlık stili için tıklatın</a:t>
            </a:r>
            <a:endParaRPr lang="en-US"/>
          </a:p>
        </p:txBody>
      </p:sp>
    </p:spTree>
    <p:extLst>
      <p:ext uri="{BB962C8B-B14F-4D97-AF65-F5344CB8AC3E}">
        <p14:creationId xmlns:p14="http://schemas.microsoft.com/office/powerpoint/2010/main" val="1670541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tr-TR"/>
              <a:t>Asıl başlık stili için tıklatın</a:t>
            </a:r>
            <a:endParaRPr lang="en-US"/>
          </a:p>
        </p:txBody>
      </p:sp>
      <p:sp>
        <p:nvSpPr>
          <p:cNvPr id="15" name="Date Placeholder 14"/>
          <p:cNvSpPr>
            <a:spLocks noGrp="1"/>
          </p:cNvSpPr>
          <p:nvPr>
            <p:ph type="dt" sz="half" idx="10"/>
          </p:nvPr>
        </p:nvSpPr>
        <p:spPr/>
        <p:txBody>
          <a:bodyPr/>
          <a:lstStyle/>
          <a:p>
            <a:fld id="{B9827EA1-ADF5-4F83-997D-6E158DC25EFE}" type="datetime1">
              <a:rPr lang="tr-TR" smtClean="0">
                <a:solidFill>
                  <a:srgbClr val="FFFFFF"/>
                </a:solidFill>
              </a:rPr>
              <a:pPr/>
              <a:t>24.01.2020</a:t>
            </a:fld>
            <a:endParaRPr lang="tr-TR">
              <a:solidFill>
                <a:srgbClr val="FFFFFF"/>
              </a:solidFill>
            </a:endParaRPr>
          </a:p>
        </p:txBody>
      </p:sp>
      <p:sp>
        <p:nvSpPr>
          <p:cNvPr id="16" name="Slide Number Placeholder 15"/>
          <p:cNvSpPr>
            <a:spLocks noGrp="1"/>
          </p:cNvSpPr>
          <p:nvPr>
            <p:ph type="sldNum" sz="quarter" idx="11"/>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7" name="Footer Placeholder 16"/>
          <p:cNvSpPr>
            <a:spLocks noGrp="1"/>
          </p:cNvSpPr>
          <p:nvPr>
            <p:ph type="ftr" sz="quarter" idx="12"/>
          </p:nvPr>
        </p:nvSpPr>
        <p:spPr/>
        <p:txBody>
          <a:bodyPr/>
          <a:lstStyle/>
          <a:p>
            <a:endParaRPr lang="tr-TR">
              <a:solidFill>
                <a:srgbClr val="FFFFFF"/>
              </a:solidFill>
            </a:endParaRPr>
          </a:p>
        </p:txBody>
      </p:sp>
    </p:spTree>
    <p:extLst>
      <p:ext uri="{BB962C8B-B14F-4D97-AF65-F5344CB8AC3E}">
        <p14:creationId xmlns:p14="http://schemas.microsoft.com/office/powerpoint/2010/main" val="39810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40C6194-F29C-4A46-821A-F590257D7EB3}" type="datetime1">
              <a:rPr lang="tr-TR" smtClean="0">
                <a:solidFill>
                  <a:srgbClr val="FFFFFF"/>
                </a:solidFill>
              </a:rPr>
              <a:pPr/>
              <a:t>24.01.2020</a:t>
            </a:fld>
            <a:endParaRPr lang="tr-TR">
              <a:solidFill>
                <a:srgbClr val="FFFFFF"/>
              </a:solidFill>
            </a:endParaRPr>
          </a:p>
        </p:txBody>
      </p:sp>
      <p:sp>
        <p:nvSpPr>
          <p:cNvPr id="8" name="Slide Number Placeholder 7"/>
          <p:cNvSpPr>
            <a:spLocks noGrp="1"/>
          </p:cNvSpPr>
          <p:nvPr>
            <p:ph type="sldNum" sz="quarter" idx="11"/>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9" name="Footer Placeholder 8"/>
          <p:cNvSpPr>
            <a:spLocks noGrp="1"/>
          </p:cNvSpPr>
          <p:nvPr>
            <p:ph type="ftr" sz="quarter" idx="12"/>
          </p:nvPr>
        </p:nvSpPr>
        <p:spPr/>
        <p:txBody>
          <a:bodyPr/>
          <a:lstStyle/>
          <a:p>
            <a:endParaRPr lang="tr-TR">
              <a:solidFill>
                <a:srgbClr val="FFFFFF"/>
              </a:solidFill>
            </a:endParaRPr>
          </a:p>
        </p:txBody>
      </p:sp>
    </p:spTree>
    <p:extLst>
      <p:ext uri="{BB962C8B-B14F-4D97-AF65-F5344CB8AC3E}">
        <p14:creationId xmlns:p14="http://schemas.microsoft.com/office/powerpoint/2010/main" val="370708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8" y="6709302"/>
            <a:ext cx="6427074" cy="2073696"/>
          </a:xfrm>
        </p:spPr>
        <p:txBody>
          <a:bodyPr anchor="t"/>
          <a:lstStyle>
            <a:lvl1pPr algn="l">
              <a:defRPr sz="4500" b="1" cap="all"/>
            </a:lvl1pPr>
          </a:lstStyle>
          <a:p>
            <a:r>
              <a:rPr lang="tr-TR"/>
              <a:t>Asıl başlık stili için tıklatın</a:t>
            </a:r>
          </a:p>
        </p:txBody>
      </p:sp>
      <p:sp>
        <p:nvSpPr>
          <p:cNvPr id="3" name="2 Metin Yer Tutucusu"/>
          <p:cNvSpPr>
            <a:spLocks noGrp="1"/>
          </p:cNvSpPr>
          <p:nvPr>
            <p:ph type="body" idx="1"/>
          </p:nvPr>
        </p:nvSpPr>
        <p:spPr>
          <a:xfrm>
            <a:off x="597288" y="4425352"/>
            <a:ext cx="6427074" cy="2283965"/>
          </a:xfrm>
        </p:spPr>
        <p:txBody>
          <a:bodyPr anchor="b"/>
          <a:lstStyle>
            <a:lvl1pPr marL="0" indent="0">
              <a:buNone/>
              <a:defRPr sz="2300">
                <a:solidFill>
                  <a:schemeClr val="tx1">
                    <a:tint val="75000"/>
                  </a:schemeClr>
                </a:solidFill>
              </a:defRPr>
            </a:lvl1pPr>
            <a:lvl2pPr marL="511410" indent="0">
              <a:buNone/>
              <a:defRPr sz="2000">
                <a:solidFill>
                  <a:schemeClr val="tx1">
                    <a:tint val="75000"/>
                  </a:schemeClr>
                </a:solidFill>
              </a:defRPr>
            </a:lvl2pPr>
            <a:lvl3pPr marL="1022845" indent="0">
              <a:buNone/>
              <a:defRPr sz="1800">
                <a:solidFill>
                  <a:schemeClr val="tx1">
                    <a:tint val="75000"/>
                  </a:schemeClr>
                </a:solidFill>
              </a:defRPr>
            </a:lvl3pPr>
            <a:lvl4pPr marL="1534272" indent="0">
              <a:buNone/>
              <a:defRPr sz="1600">
                <a:solidFill>
                  <a:schemeClr val="tx1">
                    <a:tint val="75000"/>
                  </a:schemeClr>
                </a:solidFill>
              </a:defRPr>
            </a:lvl4pPr>
            <a:lvl5pPr marL="2045681" indent="0">
              <a:buNone/>
              <a:defRPr sz="1600">
                <a:solidFill>
                  <a:schemeClr val="tx1">
                    <a:tint val="75000"/>
                  </a:schemeClr>
                </a:solidFill>
              </a:defRPr>
            </a:lvl5pPr>
            <a:lvl6pPr marL="2557106" indent="0">
              <a:buNone/>
              <a:defRPr sz="1600">
                <a:solidFill>
                  <a:schemeClr val="tx1">
                    <a:tint val="75000"/>
                  </a:schemeClr>
                </a:solidFill>
              </a:defRPr>
            </a:lvl6pPr>
            <a:lvl7pPr marL="3068521" indent="0">
              <a:buNone/>
              <a:defRPr sz="1600">
                <a:solidFill>
                  <a:schemeClr val="tx1">
                    <a:tint val="75000"/>
                  </a:schemeClr>
                </a:solidFill>
              </a:defRPr>
            </a:lvl7pPr>
            <a:lvl8pPr marL="3579934" indent="0">
              <a:buNone/>
              <a:defRPr sz="1600">
                <a:solidFill>
                  <a:schemeClr val="tx1">
                    <a:tint val="75000"/>
                  </a:schemeClr>
                </a:solidFill>
              </a:defRPr>
            </a:lvl8pPr>
            <a:lvl9pPr marL="4091349" indent="0">
              <a:buNone/>
              <a:defRPr sz="16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228752" y="2914825"/>
            <a:ext cx="5103853" cy="534520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3"/>
          <p:cNvSpPr>
            <a:spLocks noGrp="1"/>
          </p:cNvSpPr>
          <p:nvPr>
            <p:ph type="body" sz="half" idx="2"/>
          </p:nvPr>
        </p:nvSpPr>
        <p:spPr>
          <a:xfrm>
            <a:off x="1436687" y="8394599"/>
            <a:ext cx="4687983" cy="835279"/>
          </a:xfrm>
        </p:spPr>
        <p:txBody>
          <a:bodyPr vert="horz" lIns="90962" tIns="0" rIns="90962" bIns="45504" rtlCol="0" anchor="ctr">
            <a:normAutofit/>
          </a:bodyPr>
          <a:lstStyle>
            <a:lvl1pPr marL="0" indent="0" algn="ctr" defTabSz="909539"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4793" indent="0">
              <a:buNone/>
              <a:defRPr sz="1200"/>
            </a:lvl2pPr>
            <a:lvl3pPr marL="909539" indent="0">
              <a:buNone/>
              <a:defRPr sz="1000"/>
            </a:lvl3pPr>
            <a:lvl4pPr marL="1364325" indent="0">
              <a:buNone/>
              <a:defRPr sz="900"/>
            </a:lvl4pPr>
            <a:lvl5pPr marL="1819083" indent="0">
              <a:buNone/>
              <a:defRPr sz="900"/>
            </a:lvl5pPr>
            <a:lvl6pPr marL="2273854" indent="0">
              <a:buNone/>
              <a:defRPr sz="900"/>
            </a:lvl6pPr>
            <a:lvl7pPr marL="2728633" indent="0">
              <a:buNone/>
              <a:defRPr sz="900"/>
            </a:lvl7pPr>
            <a:lvl8pPr marL="3183398" indent="0">
              <a:buNone/>
              <a:defRPr sz="900"/>
            </a:lvl8pPr>
            <a:lvl9pPr marL="3638166" indent="0">
              <a:buNone/>
              <a:defRPr sz="900"/>
            </a:lvl9pPr>
          </a:lstStyle>
          <a:p>
            <a:pPr lvl="0"/>
            <a:r>
              <a:rPr lang="tr-TR"/>
              <a:t>Asıl metin stillerini düzenlemek için tıklatın</a:t>
            </a:r>
          </a:p>
        </p:txBody>
      </p:sp>
      <p:sp>
        <p:nvSpPr>
          <p:cNvPr id="13" name="Title 12"/>
          <p:cNvSpPr>
            <a:spLocks noGrp="1"/>
          </p:cNvSpPr>
          <p:nvPr>
            <p:ph type="title"/>
          </p:nvPr>
        </p:nvSpPr>
        <p:spPr/>
        <p:txBody>
          <a:bodyPr/>
          <a:lstStyle/>
          <a:p>
            <a:r>
              <a:rPr lang="tr-TR"/>
              <a:t>Asıl başlık stili için tıklatın</a:t>
            </a:r>
            <a:endParaRPr lang="en-US"/>
          </a:p>
        </p:txBody>
      </p:sp>
      <p:sp>
        <p:nvSpPr>
          <p:cNvPr id="16" name="Date Placeholder 15"/>
          <p:cNvSpPr>
            <a:spLocks noGrp="1"/>
          </p:cNvSpPr>
          <p:nvPr>
            <p:ph type="dt" sz="half" idx="15"/>
          </p:nvPr>
        </p:nvSpPr>
        <p:spPr/>
        <p:txBody>
          <a:bodyPr/>
          <a:lstStyle/>
          <a:p>
            <a:fld id="{9119CE0A-0F17-48D7-A756-DC2FB185C94A}" type="datetime1">
              <a:rPr lang="tr-TR" smtClean="0">
                <a:solidFill>
                  <a:srgbClr val="FFFFFF"/>
                </a:solidFill>
              </a:rPr>
              <a:pPr/>
              <a:t>24.01.2020</a:t>
            </a:fld>
            <a:endParaRPr lang="tr-TR">
              <a:solidFill>
                <a:srgbClr val="FFFFFF"/>
              </a:solidFill>
            </a:endParaRPr>
          </a:p>
        </p:txBody>
      </p:sp>
      <p:sp>
        <p:nvSpPr>
          <p:cNvPr id="19" name="Slide Number Placeholder 18"/>
          <p:cNvSpPr>
            <a:spLocks noGrp="1"/>
          </p:cNvSpPr>
          <p:nvPr>
            <p:ph type="sldNum" sz="quarter" idx="16"/>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23" name="Footer Placeholder 22"/>
          <p:cNvSpPr>
            <a:spLocks noGrp="1"/>
          </p:cNvSpPr>
          <p:nvPr>
            <p:ph type="ftr" sz="quarter" idx="17"/>
          </p:nvPr>
        </p:nvSpPr>
        <p:spPr/>
        <p:txBody>
          <a:bodyPr/>
          <a:lstStyle/>
          <a:p>
            <a:endParaRPr lang="tr-TR">
              <a:solidFill>
                <a:srgbClr val="FFFFFF"/>
              </a:solidFill>
            </a:endParaRPr>
          </a:p>
        </p:txBody>
      </p:sp>
    </p:spTree>
    <p:extLst>
      <p:ext uri="{BB962C8B-B14F-4D97-AF65-F5344CB8AC3E}">
        <p14:creationId xmlns:p14="http://schemas.microsoft.com/office/powerpoint/2010/main" val="3694452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31644" y="3085956"/>
            <a:ext cx="4498044" cy="4968909"/>
          </a:xfrm>
          <a:solidFill>
            <a:schemeClr val="tx1"/>
          </a:solidFill>
          <a:ln w="69850" cmpd="dbl">
            <a:solidFill>
              <a:schemeClr val="tx1"/>
            </a:solidFill>
            <a:miter lim="800000"/>
          </a:ln>
        </p:spPr>
        <p:txBody>
          <a:bodyPr vert="horz" lIns="90962" tIns="45504" rIns="90962" bIns="45504" rtlCol="0" anchor="ctr" anchorCtr="0">
            <a:normAutofit/>
          </a:bodyPr>
          <a:lstStyle>
            <a:lvl1pPr marL="0" indent="0" algn="ctr" defTabSz="909539" rtl="0" eaLnBrk="1" latinLnBrk="0" hangingPunct="1">
              <a:spcBef>
                <a:spcPts val="401"/>
              </a:spcBef>
              <a:buNone/>
              <a:defRPr lang="en-US" sz="1800" b="0" kern="1200" cap="none" spc="0" baseline="0" dirty="0">
                <a:solidFill>
                  <a:schemeClr val="bg1"/>
                </a:solidFill>
                <a:latin typeface="+mj-lt"/>
                <a:ea typeface="+mj-ea"/>
                <a:cs typeface="Tunga" pitchFamily="2"/>
              </a:defRPr>
            </a:lvl1pPr>
            <a:lvl2pPr marL="454793" indent="0">
              <a:buNone/>
              <a:defRPr sz="2800"/>
            </a:lvl2pPr>
            <a:lvl3pPr marL="909539" indent="0">
              <a:buNone/>
              <a:defRPr sz="2400"/>
            </a:lvl3pPr>
            <a:lvl4pPr marL="1364325" indent="0">
              <a:buNone/>
              <a:defRPr sz="2000"/>
            </a:lvl4pPr>
            <a:lvl5pPr marL="1819083" indent="0">
              <a:buNone/>
              <a:defRPr sz="2000"/>
            </a:lvl5pPr>
            <a:lvl6pPr marL="2273854" indent="0">
              <a:buNone/>
              <a:defRPr sz="2000"/>
            </a:lvl6pPr>
            <a:lvl7pPr marL="2728633" indent="0">
              <a:buNone/>
              <a:defRPr sz="2000"/>
            </a:lvl7pPr>
            <a:lvl8pPr marL="3183398" indent="0">
              <a:buNone/>
              <a:defRPr sz="2000"/>
            </a:lvl8pPr>
            <a:lvl9pPr marL="3638166" indent="0">
              <a:buNone/>
              <a:defRPr sz="2000"/>
            </a:lvl9pPr>
          </a:lstStyle>
          <a:p>
            <a:r>
              <a:rPr lang="tr-TR"/>
              <a:t>Resim eklemek için simgeyi tıklatın</a:t>
            </a:r>
            <a:endParaRPr lang="en-US" dirty="0"/>
          </a:p>
        </p:txBody>
      </p:sp>
      <p:sp>
        <p:nvSpPr>
          <p:cNvPr id="25" name="Text Placeholder 24"/>
          <p:cNvSpPr>
            <a:spLocks noGrp="1"/>
          </p:cNvSpPr>
          <p:nvPr>
            <p:ph type="body" sz="quarter" idx="13"/>
          </p:nvPr>
        </p:nvSpPr>
        <p:spPr>
          <a:xfrm>
            <a:off x="1436687" y="8399195"/>
            <a:ext cx="4687983" cy="835279"/>
          </a:xfrm>
        </p:spPr>
        <p:txBody>
          <a:bodyPr vert="horz" lIns="90962" tIns="0" rIns="90962"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0544" indent="1589">
              <a:buNone/>
              <a:defRPr>
                <a:solidFill>
                  <a:schemeClr val="bg2"/>
                </a:solidFill>
              </a:defRPr>
            </a:lvl2pPr>
            <a:lvl3pPr marL="342632" indent="6347">
              <a:buNone/>
              <a:defRPr>
                <a:solidFill>
                  <a:schemeClr val="bg2"/>
                </a:solidFill>
              </a:defRPr>
            </a:lvl3pPr>
            <a:lvl4pPr marL="513186" indent="3131">
              <a:buNone/>
              <a:defRPr>
                <a:solidFill>
                  <a:schemeClr val="bg2"/>
                </a:solidFill>
              </a:defRPr>
            </a:lvl4pPr>
            <a:lvl5pPr marL="685339" indent="-1589">
              <a:buNone/>
              <a:defRPr>
                <a:solidFill>
                  <a:schemeClr val="bg2"/>
                </a:solidFill>
              </a:defRPr>
            </a:lvl5pPr>
          </a:lstStyle>
          <a:p>
            <a:pPr marL="0" lvl="0" indent="0" algn="ctr" defTabSz="909539" rtl="0" eaLnBrk="1" latinLnBrk="0" hangingPunct="1">
              <a:spcBef>
                <a:spcPts val="600"/>
              </a:spcBef>
              <a:spcAft>
                <a:spcPts val="0"/>
              </a:spcAft>
              <a:buClr>
                <a:schemeClr val="accent1"/>
              </a:buClr>
              <a:buFont typeface="Arial" pitchFamily="34" charset="0"/>
              <a:buNone/>
            </a:pPr>
            <a:r>
              <a:rPr lang="tr-TR"/>
              <a:t>Asıl metin stillerini düzenlemek için tıklatın</a:t>
            </a:r>
          </a:p>
        </p:txBody>
      </p:sp>
      <p:sp>
        <p:nvSpPr>
          <p:cNvPr id="12" name="Title 11"/>
          <p:cNvSpPr>
            <a:spLocks noGrp="1"/>
          </p:cNvSpPr>
          <p:nvPr>
            <p:ph type="title"/>
          </p:nvPr>
        </p:nvSpPr>
        <p:spPr>
          <a:xfrm>
            <a:off x="2079348" y="1484990"/>
            <a:ext cx="3402568" cy="1067301"/>
          </a:xfrm>
        </p:spPr>
        <p:txBody>
          <a:bodyPr/>
          <a:lstStyle/>
          <a:p>
            <a:r>
              <a:rPr lang="tr-TR"/>
              <a:t>Asıl başlık stili için tıklatın</a:t>
            </a:r>
            <a:endParaRPr lang="en-US"/>
          </a:p>
        </p:txBody>
      </p:sp>
      <p:sp>
        <p:nvSpPr>
          <p:cNvPr id="13" name="Date Placeholder 12"/>
          <p:cNvSpPr>
            <a:spLocks noGrp="1"/>
          </p:cNvSpPr>
          <p:nvPr>
            <p:ph type="dt" sz="half" idx="14"/>
          </p:nvPr>
        </p:nvSpPr>
        <p:spPr>
          <a:xfrm>
            <a:off x="2465323" y="415972"/>
            <a:ext cx="2630690" cy="444709"/>
          </a:xfrm>
        </p:spPr>
        <p:txBody>
          <a:bodyPr/>
          <a:lstStyle/>
          <a:p>
            <a:fld id="{88F5FD45-4196-4464-9E8F-9CCAE9122529}" type="datetime1">
              <a:rPr lang="tr-TR" smtClean="0">
                <a:solidFill>
                  <a:srgbClr val="FFFFFF"/>
                </a:solidFill>
              </a:rPr>
              <a:pPr/>
              <a:t>24.01.2020</a:t>
            </a:fld>
            <a:endParaRPr lang="tr-TR">
              <a:solidFill>
                <a:srgbClr val="FFFFFF"/>
              </a:solidFill>
            </a:endParaRPr>
          </a:p>
        </p:txBody>
      </p:sp>
      <p:sp>
        <p:nvSpPr>
          <p:cNvPr id="14" name="Slide Number Placeholder 13"/>
          <p:cNvSpPr>
            <a:spLocks noGrp="1"/>
          </p:cNvSpPr>
          <p:nvPr>
            <p:ph type="sldNum" sz="quarter" idx="15"/>
          </p:nvPr>
        </p:nvSpPr>
        <p:spPr>
          <a:xfrm>
            <a:off x="3339603" y="9396890"/>
            <a:ext cx="882147" cy="464044"/>
          </a:xfrm>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15" name="Footer Placeholder 14"/>
          <p:cNvSpPr>
            <a:spLocks noGrp="1"/>
          </p:cNvSpPr>
          <p:nvPr>
            <p:ph type="ftr" sz="quarter" idx="16"/>
          </p:nvPr>
        </p:nvSpPr>
        <p:spPr>
          <a:xfrm>
            <a:off x="1197245" y="9875503"/>
            <a:ext cx="5166863" cy="444709"/>
          </a:xfrm>
        </p:spPr>
        <p:txBody>
          <a:bodyPr/>
          <a:lstStyle/>
          <a:p>
            <a:endParaRPr lang="tr-TR">
              <a:solidFill>
                <a:srgbClr val="FFFFFF"/>
              </a:solidFill>
            </a:endParaRPr>
          </a:p>
        </p:txBody>
      </p:sp>
    </p:spTree>
    <p:extLst>
      <p:ext uri="{BB962C8B-B14F-4D97-AF65-F5344CB8AC3E}">
        <p14:creationId xmlns:p14="http://schemas.microsoft.com/office/powerpoint/2010/main" val="832353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D903A02-CF34-415E-8170-0B3334229A09}" type="datetime1">
              <a:rPr lang="tr-TR" smtClean="0">
                <a:solidFill>
                  <a:srgbClr val="FFFFFF"/>
                </a:solidFill>
              </a:rPr>
              <a:pPr/>
              <a:t>24.01.2020</a:t>
            </a:fld>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839070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9" name="Straight Connector 8"/>
          <p:cNvCxnSpPr/>
          <p:nvPr/>
        </p:nvCxnSpPr>
        <p:spPr>
          <a:xfrm rot="5400000">
            <a:off x="1143569" y="5221115"/>
            <a:ext cx="10440988" cy="1313"/>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45" y="1"/>
            <a:ext cx="6364063" cy="1044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2" tIns="45504" rIns="90962" bIns="45504" rtlCol="0" anchor="ctr"/>
          <a:lstStyle/>
          <a:p>
            <a:pPr algn="ctr" defTabSz="1023062"/>
            <a:endParaRPr lang="en-US">
              <a:solidFill>
                <a:srgbClr val="FFFFFF"/>
              </a:solidFill>
            </a:endParaRPr>
          </a:p>
        </p:txBody>
      </p:sp>
      <p:sp>
        <p:nvSpPr>
          <p:cNvPr id="3" name="Vertical Text Placeholder 2"/>
          <p:cNvSpPr>
            <a:spLocks noGrp="1"/>
          </p:cNvSpPr>
          <p:nvPr>
            <p:ph type="body" orient="vert" idx="1"/>
          </p:nvPr>
        </p:nvSpPr>
        <p:spPr>
          <a:xfrm>
            <a:off x="378063" y="1392179"/>
            <a:ext cx="5481916" cy="76567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6023C4F8-FB13-4502-A371-E311D63251E3}" type="datetime1">
              <a:rPr lang="tr-TR" smtClean="0">
                <a:solidFill>
                  <a:srgbClr val="FFFFFF"/>
                </a:solidFill>
              </a:rPr>
              <a:pPr/>
              <a:t>24.01.2020</a:t>
            </a:fld>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FFFFFF"/>
                </a:solidFill>
              </a:rPr>
              <a:pPr/>
              <a:t>‹#›</a:t>
            </a:fld>
            <a:endParaRPr lang="tr-TR">
              <a:solidFill>
                <a:srgbClr val="FFFFFF"/>
              </a:solidFill>
            </a:endParaRPr>
          </a:p>
        </p:txBody>
      </p:sp>
      <p:sp>
        <p:nvSpPr>
          <p:cNvPr id="2" name="Vertical Title 1"/>
          <p:cNvSpPr>
            <a:spLocks noGrp="1"/>
          </p:cNvSpPr>
          <p:nvPr>
            <p:ph type="title" orient="vert"/>
          </p:nvPr>
        </p:nvSpPr>
        <p:spPr>
          <a:xfrm>
            <a:off x="5986003" y="1392179"/>
            <a:ext cx="766529" cy="7656725"/>
          </a:xfrm>
        </p:spPr>
        <p:txBody>
          <a:bodyPr vert="eaVert"/>
          <a:lstStyle/>
          <a:p>
            <a:r>
              <a:rPr lang="tr-TR"/>
              <a:t>Asıl başlık stili için tıklatın</a:t>
            </a:r>
            <a:endParaRPr lang="en-US"/>
          </a:p>
        </p:txBody>
      </p:sp>
    </p:spTree>
    <p:extLst>
      <p:ext uri="{BB962C8B-B14F-4D97-AF65-F5344CB8AC3E}">
        <p14:creationId xmlns:p14="http://schemas.microsoft.com/office/powerpoint/2010/main" val="1900394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541"/>
            <a:ext cx="6427074" cy="2238045"/>
          </a:xfrm>
        </p:spPr>
        <p:txBody>
          <a:bodyPr/>
          <a:lstStyle/>
          <a:p>
            <a:r>
              <a:rPr lang="tr-TR"/>
              <a:t>Asıl başlık stili için tıklatın</a:t>
            </a:r>
          </a:p>
        </p:txBody>
      </p:sp>
      <p:sp>
        <p:nvSpPr>
          <p:cNvPr id="3" name="2 Alt Başlık"/>
          <p:cNvSpPr>
            <a:spLocks noGrp="1"/>
          </p:cNvSpPr>
          <p:nvPr>
            <p:ph type="subTitle" idx="1"/>
          </p:nvPr>
        </p:nvSpPr>
        <p:spPr>
          <a:xfrm>
            <a:off x="1134192" y="5916561"/>
            <a:ext cx="5292884" cy="2668252"/>
          </a:xfrm>
        </p:spPr>
        <p:txBody>
          <a:bodyPr/>
          <a:lstStyle>
            <a:lvl1pPr marL="0" indent="0" algn="ctr">
              <a:buNone/>
              <a:defRPr>
                <a:solidFill>
                  <a:schemeClr val="tx1">
                    <a:tint val="75000"/>
                  </a:schemeClr>
                </a:solidFill>
              </a:defRPr>
            </a:lvl1pPr>
            <a:lvl2pPr marL="455064" indent="0" algn="ctr">
              <a:buNone/>
              <a:defRPr>
                <a:solidFill>
                  <a:schemeClr val="tx1">
                    <a:tint val="75000"/>
                  </a:schemeClr>
                </a:solidFill>
              </a:defRPr>
            </a:lvl2pPr>
            <a:lvl3pPr marL="910062" indent="0" algn="ctr">
              <a:buNone/>
              <a:defRPr>
                <a:solidFill>
                  <a:schemeClr val="tx1">
                    <a:tint val="75000"/>
                  </a:schemeClr>
                </a:solidFill>
              </a:defRPr>
            </a:lvl3pPr>
            <a:lvl4pPr marL="1365117" indent="0" algn="ctr">
              <a:buNone/>
              <a:defRPr>
                <a:solidFill>
                  <a:schemeClr val="tx1">
                    <a:tint val="75000"/>
                  </a:schemeClr>
                </a:solidFill>
              </a:defRPr>
            </a:lvl4pPr>
            <a:lvl5pPr marL="1820141" indent="0" algn="ctr">
              <a:buNone/>
              <a:defRPr>
                <a:solidFill>
                  <a:schemeClr val="tx1">
                    <a:tint val="75000"/>
                  </a:schemeClr>
                </a:solidFill>
              </a:defRPr>
            </a:lvl5pPr>
            <a:lvl6pPr marL="2275176" indent="0" algn="ctr">
              <a:buNone/>
              <a:defRPr>
                <a:solidFill>
                  <a:schemeClr val="tx1">
                    <a:tint val="75000"/>
                  </a:schemeClr>
                </a:solidFill>
              </a:defRPr>
            </a:lvl6pPr>
            <a:lvl7pPr marL="2730211" indent="0" algn="ctr">
              <a:buNone/>
              <a:defRPr>
                <a:solidFill>
                  <a:schemeClr val="tx1">
                    <a:tint val="75000"/>
                  </a:schemeClr>
                </a:solidFill>
              </a:defRPr>
            </a:lvl7pPr>
            <a:lvl8pPr marL="3185251" indent="0" algn="ctr">
              <a:buNone/>
              <a:defRPr>
                <a:solidFill>
                  <a:schemeClr val="tx1">
                    <a:tint val="75000"/>
                  </a:schemeClr>
                </a:solidFill>
              </a:defRPr>
            </a:lvl8pPr>
            <a:lvl9pPr marL="3640282"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16139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15902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8" y="6709307"/>
            <a:ext cx="6427074" cy="2073696"/>
          </a:xfrm>
        </p:spPr>
        <p:txBody>
          <a:bodyPr anchor="t"/>
          <a:lstStyle>
            <a:lvl1pPr algn="l">
              <a:defRPr sz="4100" b="1" cap="all"/>
            </a:lvl1pPr>
          </a:lstStyle>
          <a:p>
            <a:r>
              <a:rPr lang="tr-TR"/>
              <a:t>Asıl başlık stili için tıklatın</a:t>
            </a:r>
          </a:p>
        </p:txBody>
      </p:sp>
      <p:sp>
        <p:nvSpPr>
          <p:cNvPr id="3" name="2 Metin Yer Tutucusu"/>
          <p:cNvSpPr>
            <a:spLocks noGrp="1"/>
          </p:cNvSpPr>
          <p:nvPr>
            <p:ph type="body" idx="1"/>
          </p:nvPr>
        </p:nvSpPr>
        <p:spPr>
          <a:xfrm>
            <a:off x="597288" y="4425352"/>
            <a:ext cx="6427074" cy="2283965"/>
          </a:xfrm>
        </p:spPr>
        <p:txBody>
          <a:bodyPr anchor="b"/>
          <a:lstStyle>
            <a:lvl1pPr marL="0" indent="0">
              <a:buNone/>
              <a:defRPr sz="2000">
                <a:solidFill>
                  <a:schemeClr val="tx1">
                    <a:tint val="75000"/>
                  </a:schemeClr>
                </a:solidFill>
              </a:defRPr>
            </a:lvl1pPr>
            <a:lvl2pPr marL="455064" indent="0">
              <a:buNone/>
              <a:defRPr sz="1800">
                <a:solidFill>
                  <a:schemeClr val="tx1">
                    <a:tint val="75000"/>
                  </a:schemeClr>
                </a:solidFill>
              </a:defRPr>
            </a:lvl2pPr>
            <a:lvl3pPr marL="910062" indent="0">
              <a:buNone/>
              <a:defRPr sz="1600">
                <a:solidFill>
                  <a:schemeClr val="tx1">
                    <a:tint val="75000"/>
                  </a:schemeClr>
                </a:solidFill>
              </a:defRPr>
            </a:lvl3pPr>
            <a:lvl4pPr marL="1365117" indent="0">
              <a:buNone/>
              <a:defRPr sz="1400">
                <a:solidFill>
                  <a:schemeClr val="tx1">
                    <a:tint val="75000"/>
                  </a:schemeClr>
                </a:solidFill>
              </a:defRPr>
            </a:lvl4pPr>
            <a:lvl5pPr marL="1820141" indent="0">
              <a:buNone/>
              <a:defRPr sz="1400">
                <a:solidFill>
                  <a:schemeClr val="tx1">
                    <a:tint val="75000"/>
                  </a:schemeClr>
                </a:solidFill>
              </a:defRPr>
            </a:lvl5pPr>
            <a:lvl6pPr marL="2275176" indent="0">
              <a:buNone/>
              <a:defRPr sz="1400">
                <a:solidFill>
                  <a:schemeClr val="tx1">
                    <a:tint val="75000"/>
                  </a:schemeClr>
                </a:solidFill>
              </a:defRPr>
            </a:lvl6pPr>
            <a:lvl7pPr marL="2730211" indent="0">
              <a:buNone/>
              <a:defRPr sz="1400">
                <a:solidFill>
                  <a:schemeClr val="tx1">
                    <a:tint val="75000"/>
                  </a:schemeClr>
                </a:solidFill>
              </a:defRPr>
            </a:lvl7pPr>
            <a:lvl8pPr marL="3185251" indent="0">
              <a:buNone/>
              <a:defRPr sz="1400">
                <a:solidFill>
                  <a:schemeClr val="tx1">
                    <a:tint val="75000"/>
                  </a:schemeClr>
                </a:solidFill>
              </a:defRPr>
            </a:lvl8pPr>
            <a:lvl9pPr marL="3640282"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1443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3" y="2436305"/>
            <a:ext cx="3339558"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87" y="2436305"/>
            <a:ext cx="3339558"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57487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120" y="2337139"/>
            <a:ext cx="3340871" cy="974008"/>
          </a:xfrm>
        </p:spPr>
        <p:txBody>
          <a:bodyPr anchor="b"/>
          <a:lstStyle>
            <a:lvl1pPr marL="0" indent="0">
              <a:buNone/>
              <a:defRPr sz="2400" b="1"/>
            </a:lvl1pPr>
            <a:lvl2pPr marL="455064" indent="0">
              <a:buNone/>
              <a:defRPr sz="2000" b="1"/>
            </a:lvl2pPr>
            <a:lvl3pPr marL="910062" indent="0">
              <a:buNone/>
              <a:defRPr sz="1800" b="1"/>
            </a:lvl3pPr>
            <a:lvl4pPr marL="1365117" indent="0">
              <a:buNone/>
              <a:defRPr sz="1600" b="1"/>
            </a:lvl4pPr>
            <a:lvl5pPr marL="1820141" indent="0">
              <a:buNone/>
              <a:defRPr sz="1600" b="1"/>
            </a:lvl5pPr>
            <a:lvl6pPr marL="2275176" indent="0">
              <a:buNone/>
              <a:defRPr sz="1600" b="1"/>
            </a:lvl6pPr>
            <a:lvl7pPr marL="2730211" indent="0">
              <a:buNone/>
              <a:defRPr sz="1600" b="1"/>
            </a:lvl7pPr>
            <a:lvl8pPr marL="3185251" indent="0">
              <a:buNone/>
              <a:defRPr sz="1600" b="1"/>
            </a:lvl8pPr>
            <a:lvl9pPr marL="3640282"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120" y="3311191"/>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83" y="2337139"/>
            <a:ext cx="3342183" cy="974008"/>
          </a:xfrm>
        </p:spPr>
        <p:txBody>
          <a:bodyPr anchor="b"/>
          <a:lstStyle>
            <a:lvl1pPr marL="0" indent="0">
              <a:buNone/>
              <a:defRPr sz="2400" b="1"/>
            </a:lvl1pPr>
            <a:lvl2pPr marL="455064" indent="0">
              <a:buNone/>
              <a:defRPr sz="2000" b="1"/>
            </a:lvl2pPr>
            <a:lvl3pPr marL="910062" indent="0">
              <a:buNone/>
              <a:defRPr sz="1800" b="1"/>
            </a:lvl3pPr>
            <a:lvl4pPr marL="1365117" indent="0">
              <a:buNone/>
              <a:defRPr sz="1600" b="1"/>
            </a:lvl4pPr>
            <a:lvl5pPr marL="1820141" indent="0">
              <a:buNone/>
              <a:defRPr sz="1600" b="1"/>
            </a:lvl5pPr>
            <a:lvl6pPr marL="2275176" indent="0">
              <a:buNone/>
              <a:defRPr sz="1600" b="1"/>
            </a:lvl6pPr>
            <a:lvl7pPr marL="2730211" indent="0">
              <a:buNone/>
              <a:defRPr sz="1600" b="1"/>
            </a:lvl7pPr>
            <a:lvl8pPr marL="3185251" indent="0">
              <a:buNone/>
              <a:defRPr sz="1600" b="1"/>
            </a:lvl8pPr>
            <a:lvl9pPr marL="3640282"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83" y="3311191"/>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solidFill>
                  <a:prstClr val="black">
                    <a:tint val="75000"/>
                  </a:prstClr>
                </a:solidFill>
              </a:rPr>
              <a:pPr/>
              <a:t>24.01.2020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3095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solidFill>
                  <a:prstClr val="black">
                    <a:tint val="75000"/>
                  </a:prstClr>
                </a:solidFill>
              </a:rPr>
              <a:pPr/>
              <a:t>24.01.2020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771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3" y="2436321"/>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87" y="2436321"/>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solidFill>
                  <a:prstClr val="black">
                    <a:tint val="75000"/>
                  </a:prstClr>
                </a:solidFill>
              </a:rPr>
              <a:pPr/>
              <a:t>24.01.2020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9449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87" y="415707"/>
            <a:ext cx="2487604"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312" y="415780"/>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87" y="2184947"/>
            <a:ext cx="2487604" cy="7141927"/>
          </a:xfrm>
        </p:spPr>
        <p:txBody>
          <a:bodyPr/>
          <a:lstStyle>
            <a:lvl1pPr marL="0" indent="0">
              <a:buNone/>
              <a:defRPr sz="1400"/>
            </a:lvl1pPr>
            <a:lvl2pPr marL="455064" indent="0">
              <a:buNone/>
              <a:defRPr sz="1200"/>
            </a:lvl2pPr>
            <a:lvl3pPr marL="910062" indent="0">
              <a:buNone/>
              <a:defRPr sz="1000"/>
            </a:lvl3pPr>
            <a:lvl4pPr marL="1365117" indent="0">
              <a:buNone/>
              <a:defRPr sz="900"/>
            </a:lvl4pPr>
            <a:lvl5pPr marL="1820141" indent="0">
              <a:buNone/>
              <a:defRPr sz="900"/>
            </a:lvl5pPr>
            <a:lvl6pPr marL="2275176" indent="0">
              <a:buNone/>
              <a:defRPr sz="900"/>
            </a:lvl6pPr>
            <a:lvl7pPr marL="2730211" indent="0">
              <a:buNone/>
              <a:defRPr sz="900"/>
            </a:lvl7pPr>
            <a:lvl8pPr marL="3185251" indent="0">
              <a:buNone/>
              <a:defRPr sz="900"/>
            </a:lvl8pPr>
            <a:lvl9pPr marL="3640282"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62955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106" y="7308743"/>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106" y="932967"/>
            <a:ext cx="4536758" cy="6264593"/>
          </a:xfrm>
        </p:spPr>
        <p:txBody>
          <a:bodyPr/>
          <a:lstStyle>
            <a:lvl1pPr marL="0" indent="0">
              <a:buNone/>
              <a:defRPr sz="3200"/>
            </a:lvl1pPr>
            <a:lvl2pPr marL="455064" indent="0">
              <a:buNone/>
              <a:defRPr sz="2800"/>
            </a:lvl2pPr>
            <a:lvl3pPr marL="910062" indent="0">
              <a:buNone/>
              <a:defRPr sz="2400"/>
            </a:lvl3pPr>
            <a:lvl4pPr marL="1365117" indent="0">
              <a:buNone/>
              <a:defRPr sz="2000"/>
            </a:lvl4pPr>
            <a:lvl5pPr marL="1820141" indent="0">
              <a:buNone/>
              <a:defRPr sz="2000"/>
            </a:lvl5pPr>
            <a:lvl6pPr marL="2275176" indent="0">
              <a:buNone/>
              <a:defRPr sz="2000"/>
            </a:lvl6pPr>
            <a:lvl7pPr marL="2730211" indent="0">
              <a:buNone/>
              <a:defRPr sz="2000"/>
            </a:lvl7pPr>
            <a:lvl8pPr marL="3185251" indent="0">
              <a:buNone/>
              <a:defRPr sz="2000"/>
            </a:lvl8pPr>
            <a:lvl9pPr marL="3640282" indent="0">
              <a:buNone/>
              <a:defRPr sz="2000"/>
            </a:lvl9pPr>
          </a:lstStyle>
          <a:p>
            <a:endParaRPr lang="tr-TR"/>
          </a:p>
        </p:txBody>
      </p:sp>
      <p:sp>
        <p:nvSpPr>
          <p:cNvPr id="4" name="3 Metin Yer Tutucusu"/>
          <p:cNvSpPr>
            <a:spLocks noGrp="1"/>
          </p:cNvSpPr>
          <p:nvPr>
            <p:ph type="body" sz="half" idx="2"/>
          </p:nvPr>
        </p:nvSpPr>
        <p:spPr>
          <a:xfrm>
            <a:off x="1482106" y="8171571"/>
            <a:ext cx="4536758" cy="1225365"/>
          </a:xfrm>
        </p:spPr>
        <p:txBody>
          <a:bodyPr/>
          <a:lstStyle>
            <a:lvl1pPr marL="0" indent="0">
              <a:buNone/>
              <a:defRPr sz="1400"/>
            </a:lvl1pPr>
            <a:lvl2pPr marL="455064" indent="0">
              <a:buNone/>
              <a:defRPr sz="1200"/>
            </a:lvl2pPr>
            <a:lvl3pPr marL="910062" indent="0">
              <a:buNone/>
              <a:defRPr sz="1000"/>
            </a:lvl3pPr>
            <a:lvl4pPr marL="1365117" indent="0">
              <a:buNone/>
              <a:defRPr sz="900"/>
            </a:lvl4pPr>
            <a:lvl5pPr marL="1820141" indent="0">
              <a:buNone/>
              <a:defRPr sz="900"/>
            </a:lvl5pPr>
            <a:lvl6pPr marL="2275176" indent="0">
              <a:buNone/>
              <a:defRPr sz="900"/>
            </a:lvl6pPr>
            <a:lvl7pPr marL="2730211" indent="0">
              <a:buNone/>
              <a:defRPr sz="900"/>
            </a:lvl7pPr>
            <a:lvl8pPr marL="3185251" indent="0">
              <a:buNone/>
              <a:defRPr sz="900"/>
            </a:lvl8pPr>
            <a:lvl9pPr marL="3640282"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5232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17435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68" y="418153"/>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108" y="418153"/>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3021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539"/>
            <a:ext cx="6427074" cy="2238045"/>
          </a:xfrm>
        </p:spPr>
        <p:txBody>
          <a:bodyPr/>
          <a:lstStyle/>
          <a:p>
            <a:r>
              <a:rPr lang="tr-TR"/>
              <a:t>Asıl başlık stili için tıklatın</a:t>
            </a:r>
          </a:p>
        </p:txBody>
      </p:sp>
      <p:sp>
        <p:nvSpPr>
          <p:cNvPr id="3" name="2 Alt Başlık"/>
          <p:cNvSpPr>
            <a:spLocks noGrp="1"/>
          </p:cNvSpPr>
          <p:nvPr>
            <p:ph type="subTitle" idx="1"/>
          </p:nvPr>
        </p:nvSpPr>
        <p:spPr>
          <a:xfrm>
            <a:off x="1134192" y="5916561"/>
            <a:ext cx="5292884" cy="2668252"/>
          </a:xfrm>
        </p:spPr>
        <p:txBody>
          <a:bodyPr/>
          <a:lstStyle>
            <a:lvl1pPr marL="0" indent="0" algn="ctr">
              <a:buNone/>
              <a:defRPr>
                <a:solidFill>
                  <a:schemeClr val="tx1">
                    <a:tint val="75000"/>
                  </a:schemeClr>
                </a:solidFill>
              </a:defRPr>
            </a:lvl1pPr>
            <a:lvl2pPr marL="455232" indent="0" algn="ctr">
              <a:buNone/>
              <a:defRPr>
                <a:solidFill>
                  <a:schemeClr val="tx1">
                    <a:tint val="75000"/>
                  </a:schemeClr>
                </a:solidFill>
              </a:defRPr>
            </a:lvl2pPr>
            <a:lvl3pPr marL="910398" indent="0" algn="ctr">
              <a:buNone/>
              <a:defRPr>
                <a:solidFill>
                  <a:schemeClr val="tx1">
                    <a:tint val="75000"/>
                  </a:schemeClr>
                </a:solidFill>
              </a:defRPr>
            </a:lvl3pPr>
            <a:lvl4pPr marL="1365619" indent="0" algn="ctr">
              <a:buNone/>
              <a:defRPr>
                <a:solidFill>
                  <a:schemeClr val="tx1">
                    <a:tint val="75000"/>
                  </a:schemeClr>
                </a:solidFill>
              </a:defRPr>
            </a:lvl4pPr>
            <a:lvl5pPr marL="1820814" indent="0" algn="ctr">
              <a:buNone/>
              <a:defRPr>
                <a:solidFill>
                  <a:schemeClr val="tx1">
                    <a:tint val="75000"/>
                  </a:schemeClr>
                </a:solidFill>
              </a:defRPr>
            </a:lvl5pPr>
            <a:lvl6pPr marL="2276019" indent="0" algn="ctr">
              <a:buNone/>
              <a:defRPr>
                <a:solidFill>
                  <a:schemeClr val="tx1">
                    <a:tint val="75000"/>
                  </a:schemeClr>
                </a:solidFill>
              </a:defRPr>
            </a:lvl6pPr>
            <a:lvl7pPr marL="2731220" indent="0" algn="ctr">
              <a:buNone/>
              <a:defRPr>
                <a:solidFill>
                  <a:schemeClr val="tx1">
                    <a:tint val="75000"/>
                  </a:schemeClr>
                </a:solidFill>
              </a:defRPr>
            </a:lvl7pPr>
            <a:lvl8pPr marL="3186429" indent="0" algn="ctr">
              <a:buNone/>
              <a:defRPr>
                <a:solidFill>
                  <a:schemeClr val="tx1">
                    <a:tint val="75000"/>
                  </a:schemeClr>
                </a:solidFill>
              </a:defRPr>
            </a:lvl8pPr>
            <a:lvl9pPr marL="3641628"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1183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67832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8" y="6709303"/>
            <a:ext cx="6427074" cy="2073696"/>
          </a:xfrm>
        </p:spPr>
        <p:txBody>
          <a:bodyPr anchor="t"/>
          <a:lstStyle>
            <a:lvl1pPr algn="l">
              <a:defRPr sz="4100" b="1" cap="all"/>
            </a:lvl1pPr>
          </a:lstStyle>
          <a:p>
            <a:r>
              <a:rPr lang="tr-TR"/>
              <a:t>Asıl başlık stili için tıklatın</a:t>
            </a:r>
          </a:p>
        </p:txBody>
      </p:sp>
      <p:sp>
        <p:nvSpPr>
          <p:cNvPr id="3" name="2 Metin Yer Tutucusu"/>
          <p:cNvSpPr>
            <a:spLocks noGrp="1"/>
          </p:cNvSpPr>
          <p:nvPr>
            <p:ph type="body" idx="1"/>
          </p:nvPr>
        </p:nvSpPr>
        <p:spPr>
          <a:xfrm>
            <a:off x="597288" y="4425352"/>
            <a:ext cx="6427074" cy="2283965"/>
          </a:xfrm>
        </p:spPr>
        <p:txBody>
          <a:bodyPr anchor="b"/>
          <a:lstStyle>
            <a:lvl1pPr marL="0" indent="0">
              <a:buNone/>
              <a:defRPr sz="2000">
                <a:solidFill>
                  <a:schemeClr val="tx1">
                    <a:tint val="75000"/>
                  </a:schemeClr>
                </a:solidFill>
              </a:defRPr>
            </a:lvl1pPr>
            <a:lvl2pPr marL="455232" indent="0">
              <a:buNone/>
              <a:defRPr sz="1800">
                <a:solidFill>
                  <a:schemeClr val="tx1">
                    <a:tint val="75000"/>
                  </a:schemeClr>
                </a:solidFill>
              </a:defRPr>
            </a:lvl2pPr>
            <a:lvl3pPr marL="910398" indent="0">
              <a:buNone/>
              <a:defRPr sz="1600">
                <a:solidFill>
                  <a:schemeClr val="tx1">
                    <a:tint val="75000"/>
                  </a:schemeClr>
                </a:solidFill>
              </a:defRPr>
            </a:lvl3pPr>
            <a:lvl4pPr marL="1365619" indent="0">
              <a:buNone/>
              <a:defRPr sz="1400">
                <a:solidFill>
                  <a:schemeClr val="tx1">
                    <a:tint val="75000"/>
                  </a:schemeClr>
                </a:solidFill>
              </a:defRPr>
            </a:lvl4pPr>
            <a:lvl5pPr marL="1820814" indent="0">
              <a:buNone/>
              <a:defRPr sz="1400">
                <a:solidFill>
                  <a:schemeClr val="tx1">
                    <a:tint val="75000"/>
                  </a:schemeClr>
                </a:solidFill>
              </a:defRPr>
            </a:lvl5pPr>
            <a:lvl6pPr marL="2276019" indent="0">
              <a:buNone/>
              <a:defRPr sz="1400">
                <a:solidFill>
                  <a:schemeClr val="tx1">
                    <a:tint val="75000"/>
                  </a:schemeClr>
                </a:solidFill>
              </a:defRPr>
            </a:lvl6pPr>
            <a:lvl7pPr marL="2731220" indent="0">
              <a:buNone/>
              <a:defRPr sz="1400">
                <a:solidFill>
                  <a:schemeClr val="tx1">
                    <a:tint val="75000"/>
                  </a:schemeClr>
                </a:solidFill>
              </a:defRPr>
            </a:lvl7pPr>
            <a:lvl8pPr marL="3186429" indent="0">
              <a:buNone/>
              <a:defRPr sz="1400">
                <a:solidFill>
                  <a:schemeClr val="tx1">
                    <a:tint val="75000"/>
                  </a:schemeClr>
                </a:solidFill>
              </a:defRPr>
            </a:lvl8pPr>
            <a:lvl9pPr marL="3641628"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4710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3" y="2436297"/>
            <a:ext cx="3339558"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87" y="2436297"/>
            <a:ext cx="3339558"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30868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112" y="2337139"/>
            <a:ext cx="3340871" cy="974008"/>
          </a:xfrm>
        </p:spPr>
        <p:txBody>
          <a:bodyPr anchor="b"/>
          <a:lstStyle>
            <a:lvl1pPr marL="0" indent="0">
              <a:buNone/>
              <a:defRPr sz="2400" b="1"/>
            </a:lvl1pPr>
            <a:lvl2pPr marL="455232" indent="0">
              <a:buNone/>
              <a:defRPr sz="2000" b="1"/>
            </a:lvl2pPr>
            <a:lvl3pPr marL="910398" indent="0">
              <a:buNone/>
              <a:defRPr sz="1800" b="1"/>
            </a:lvl3pPr>
            <a:lvl4pPr marL="1365619" indent="0">
              <a:buNone/>
              <a:defRPr sz="1600" b="1"/>
            </a:lvl4pPr>
            <a:lvl5pPr marL="1820814" indent="0">
              <a:buNone/>
              <a:defRPr sz="1600" b="1"/>
            </a:lvl5pPr>
            <a:lvl6pPr marL="2276019" indent="0">
              <a:buNone/>
              <a:defRPr sz="1600" b="1"/>
            </a:lvl6pPr>
            <a:lvl7pPr marL="2731220" indent="0">
              <a:buNone/>
              <a:defRPr sz="1600" b="1"/>
            </a:lvl7pPr>
            <a:lvl8pPr marL="3186429" indent="0">
              <a:buNone/>
              <a:defRPr sz="1600" b="1"/>
            </a:lvl8pPr>
            <a:lvl9pPr marL="3641628"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112" y="3311191"/>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76" y="2337139"/>
            <a:ext cx="3342183" cy="974008"/>
          </a:xfrm>
        </p:spPr>
        <p:txBody>
          <a:bodyPr anchor="b"/>
          <a:lstStyle>
            <a:lvl1pPr marL="0" indent="0">
              <a:buNone/>
              <a:defRPr sz="2400" b="1"/>
            </a:lvl1pPr>
            <a:lvl2pPr marL="455232" indent="0">
              <a:buNone/>
              <a:defRPr sz="2000" b="1"/>
            </a:lvl2pPr>
            <a:lvl3pPr marL="910398" indent="0">
              <a:buNone/>
              <a:defRPr sz="1800" b="1"/>
            </a:lvl3pPr>
            <a:lvl4pPr marL="1365619" indent="0">
              <a:buNone/>
              <a:defRPr sz="1600" b="1"/>
            </a:lvl4pPr>
            <a:lvl5pPr marL="1820814" indent="0">
              <a:buNone/>
              <a:defRPr sz="1600" b="1"/>
            </a:lvl5pPr>
            <a:lvl6pPr marL="2276019" indent="0">
              <a:buNone/>
              <a:defRPr sz="1600" b="1"/>
            </a:lvl6pPr>
            <a:lvl7pPr marL="2731220" indent="0">
              <a:buNone/>
              <a:defRPr sz="1600" b="1"/>
            </a:lvl7pPr>
            <a:lvl8pPr marL="3186429" indent="0">
              <a:buNone/>
              <a:defRPr sz="1600" b="1"/>
            </a:lvl8pPr>
            <a:lvl9pPr marL="3641628"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76" y="3311191"/>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solidFill>
                  <a:prstClr val="black">
                    <a:tint val="75000"/>
                  </a:prstClr>
                </a:solidFill>
              </a:rPr>
              <a:pPr/>
              <a:t>24.01.2020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8570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136" y="2337138"/>
            <a:ext cx="3340871" cy="974008"/>
          </a:xfrm>
        </p:spPr>
        <p:txBody>
          <a:bodyPr anchor="b"/>
          <a:lstStyle>
            <a:lvl1pPr marL="0" indent="0">
              <a:buNone/>
              <a:defRPr sz="2700" b="1"/>
            </a:lvl1pPr>
            <a:lvl2pPr marL="511410" indent="0">
              <a:buNone/>
              <a:defRPr sz="2300" b="1"/>
            </a:lvl2pPr>
            <a:lvl3pPr marL="1022845" indent="0">
              <a:buNone/>
              <a:defRPr sz="2000" b="1"/>
            </a:lvl3pPr>
            <a:lvl4pPr marL="1534272" indent="0">
              <a:buNone/>
              <a:defRPr sz="1800" b="1"/>
            </a:lvl4pPr>
            <a:lvl5pPr marL="2045681" indent="0">
              <a:buNone/>
              <a:defRPr sz="1800" b="1"/>
            </a:lvl5pPr>
            <a:lvl6pPr marL="2557106" indent="0">
              <a:buNone/>
              <a:defRPr sz="1800" b="1"/>
            </a:lvl6pPr>
            <a:lvl7pPr marL="3068521" indent="0">
              <a:buNone/>
              <a:defRPr sz="1800" b="1"/>
            </a:lvl7pPr>
            <a:lvl8pPr marL="3579934" indent="0">
              <a:buNone/>
              <a:defRPr sz="1800" b="1"/>
            </a:lvl8pPr>
            <a:lvl9pPr marL="4091349" indent="0">
              <a:buNone/>
              <a:defRPr sz="1800" b="1"/>
            </a:lvl9pPr>
          </a:lstStyle>
          <a:p>
            <a:pPr lvl="0"/>
            <a:r>
              <a:rPr lang="tr-TR"/>
              <a:t>Asıl metin stillerini düzenlemek için tıklatın</a:t>
            </a:r>
          </a:p>
        </p:txBody>
      </p:sp>
      <p:sp>
        <p:nvSpPr>
          <p:cNvPr id="4" name="3 İçerik Yer Tutucusu"/>
          <p:cNvSpPr>
            <a:spLocks noGrp="1"/>
          </p:cNvSpPr>
          <p:nvPr>
            <p:ph sz="half" idx="2"/>
          </p:nvPr>
        </p:nvSpPr>
        <p:spPr>
          <a:xfrm>
            <a:off x="378136" y="3311191"/>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100" y="2337138"/>
            <a:ext cx="3342183" cy="974008"/>
          </a:xfrm>
        </p:spPr>
        <p:txBody>
          <a:bodyPr anchor="b"/>
          <a:lstStyle>
            <a:lvl1pPr marL="0" indent="0">
              <a:buNone/>
              <a:defRPr sz="2700" b="1"/>
            </a:lvl1pPr>
            <a:lvl2pPr marL="511410" indent="0">
              <a:buNone/>
              <a:defRPr sz="2300" b="1"/>
            </a:lvl2pPr>
            <a:lvl3pPr marL="1022845" indent="0">
              <a:buNone/>
              <a:defRPr sz="2000" b="1"/>
            </a:lvl3pPr>
            <a:lvl4pPr marL="1534272" indent="0">
              <a:buNone/>
              <a:defRPr sz="1800" b="1"/>
            </a:lvl4pPr>
            <a:lvl5pPr marL="2045681" indent="0">
              <a:buNone/>
              <a:defRPr sz="1800" b="1"/>
            </a:lvl5pPr>
            <a:lvl6pPr marL="2557106" indent="0">
              <a:buNone/>
              <a:defRPr sz="1800" b="1"/>
            </a:lvl6pPr>
            <a:lvl7pPr marL="3068521" indent="0">
              <a:buNone/>
              <a:defRPr sz="1800" b="1"/>
            </a:lvl7pPr>
            <a:lvl8pPr marL="3579934" indent="0">
              <a:buNone/>
              <a:defRPr sz="1800" b="1"/>
            </a:lvl8pPr>
            <a:lvl9pPr marL="4091349" indent="0">
              <a:buNone/>
              <a:defRPr sz="1800" b="1"/>
            </a:lvl9pPr>
          </a:lstStyle>
          <a:p>
            <a:pPr lvl="0"/>
            <a:r>
              <a:rPr lang="tr-TR"/>
              <a:t>Asıl metin stillerini düzenlemek için tıklatın</a:t>
            </a:r>
          </a:p>
        </p:txBody>
      </p:sp>
      <p:sp>
        <p:nvSpPr>
          <p:cNvPr id="6" name="5 İçerik Yer Tutucusu"/>
          <p:cNvSpPr>
            <a:spLocks noGrp="1"/>
          </p:cNvSpPr>
          <p:nvPr>
            <p:ph sz="quarter" idx="4"/>
          </p:nvPr>
        </p:nvSpPr>
        <p:spPr>
          <a:xfrm>
            <a:off x="3841100" y="3311191"/>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pPr/>
              <a:t>24.01.2020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solidFill>
                  <a:prstClr val="black">
                    <a:tint val="75000"/>
                  </a:prstClr>
                </a:solidFill>
              </a:rPr>
              <a:pPr/>
              <a:t>24.01.2020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97176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solidFill>
                  <a:prstClr val="black">
                    <a:tint val="75000"/>
                  </a:prstClr>
                </a:solidFill>
              </a:rPr>
              <a:pPr/>
              <a:t>24.01.2020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21853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9" y="415707"/>
            <a:ext cx="2487604"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304" y="415772"/>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9" y="2184939"/>
            <a:ext cx="2487604" cy="7141927"/>
          </a:xfrm>
        </p:spPr>
        <p:txBody>
          <a:bodyPr/>
          <a:lstStyle>
            <a:lvl1pPr marL="0" indent="0">
              <a:buNone/>
              <a:defRPr sz="1400"/>
            </a:lvl1pPr>
            <a:lvl2pPr marL="455232" indent="0">
              <a:buNone/>
              <a:defRPr sz="1200"/>
            </a:lvl2pPr>
            <a:lvl3pPr marL="910398" indent="0">
              <a:buNone/>
              <a:defRPr sz="1000"/>
            </a:lvl3pPr>
            <a:lvl4pPr marL="1365619" indent="0">
              <a:buNone/>
              <a:defRPr sz="900"/>
            </a:lvl4pPr>
            <a:lvl5pPr marL="1820814" indent="0">
              <a:buNone/>
              <a:defRPr sz="900"/>
            </a:lvl5pPr>
            <a:lvl6pPr marL="2276019" indent="0">
              <a:buNone/>
              <a:defRPr sz="900"/>
            </a:lvl6pPr>
            <a:lvl7pPr marL="2731220" indent="0">
              <a:buNone/>
              <a:defRPr sz="900"/>
            </a:lvl7pPr>
            <a:lvl8pPr marL="3186429" indent="0">
              <a:buNone/>
              <a:defRPr sz="900"/>
            </a:lvl8pPr>
            <a:lvl9pPr marL="364162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5894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106" y="7308739"/>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106" y="932967"/>
            <a:ext cx="4536758" cy="6264593"/>
          </a:xfrm>
        </p:spPr>
        <p:txBody>
          <a:bodyPr/>
          <a:lstStyle>
            <a:lvl1pPr marL="0" indent="0">
              <a:buNone/>
              <a:defRPr sz="3200"/>
            </a:lvl1pPr>
            <a:lvl2pPr marL="455232" indent="0">
              <a:buNone/>
              <a:defRPr sz="2800"/>
            </a:lvl2pPr>
            <a:lvl3pPr marL="910398" indent="0">
              <a:buNone/>
              <a:defRPr sz="2400"/>
            </a:lvl3pPr>
            <a:lvl4pPr marL="1365619" indent="0">
              <a:buNone/>
              <a:defRPr sz="2000"/>
            </a:lvl4pPr>
            <a:lvl5pPr marL="1820814" indent="0">
              <a:buNone/>
              <a:defRPr sz="2000"/>
            </a:lvl5pPr>
            <a:lvl6pPr marL="2276019" indent="0">
              <a:buNone/>
              <a:defRPr sz="2000"/>
            </a:lvl6pPr>
            <a:lvl7pPr marL="2731220" indent="0">
              <a:buNone/>
              <a:defRPr sz="2000"/>
            </a:lvl7pPr>
            <a:lvl8pPr marL="3186429" indent="0">
              <a:buNone/>
              <a:defRPr sz="2000"/>
            </a:lvl8pPr>
            <a:lvl9pPr marL="3641628" indent="0">
              <a:buNone/>
              <a:defRPr sz="2000"/>
            </a:lvl9pPr>
          </a:lstStyle>
          <a:p>
            <a:endParaRPr lang="tr-TR"/>
          </a:p>
        </p:txBody>
      </p:sp>
      <p:sp>
        <p:nvSpPr>
          <p:cNvPr id="4" name="3 Metin Yer Tutucusu"/>
          <p:cNvSpPr>
            <a:spLocks noGrp="1"/>
          </p:cNvSpPr>
          <p:nvPr>
            <p:ph type="body" sz="half" idx="2"/>
          </p:nvPr>
        </p:nvSpPr>
        <p:spPr>
          <a:xfrm>
            <a:off x="1482106" y="8171571"/>
            <a:ext cx="4536758" cy="1225365"/>
          </a:xfrm>
        </p:spPr>
        <p:txBody>
          <a:bodyPr/>
          <a:lstStyle>
            <a:lvl1pPr marL="0" indent="0">
              <a:buNone/>
              <a:defRPr sz="1400"/>
            </a:lvl1pPr>
            <a:lvl2pPr marL="455232" indent="0">
              <a:buNone/>
              <a:defRPr sz="1200"/>
            </a:lvl2pPr>
            <a:lvl3pPr marL="910398" indent="0">
              <a:buNone/>
              <a:defRPr sz="1000"/>
            </a:lvl3pPr>
            <a:lvl4pPr marL="1365619" indent="0">
              <a:buNone/>
              <a:defRPr sz="900"/>
            </a:lvl4pPr>
            <a:lvl5pPr marL="1820814" indent="0">
              <a:buNone/>
              <a:defRPr sz="900"/>
            </a:lvl5pPr>
            <a:lvl6pPr marL="2276019" indent="0">
              <a:buNone/>
              <a:defRPr sz="900"/>
            </a:lvl6pPr>
            <a:lvl7pPr marL="2731220" indent="0">
              <a:buNone/>
              <a:defRPr sz="900"/>
            </a:lvl7pPr>
            <a:lvl8pPr marL="3186429" indent="0">
              <a:buNone/>
              <a:defRPr sz="900"/>
            </a:lvl8pPr>
            <a:lvl9pPr marL="364162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94680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85655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63" y="418145"/>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108" y="418145"/>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06516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4"/>
            <a:ext cx="6427074" cy="2238044"/>
          </a:xfrm>
        </p:spPr>
        <p:txBody>
          <a:bodyPr/>
          <a:lstStyle/>
          <a:p>
            <a:r>
              <a:rPr lang="tr-TR"/>
              <a:t>Asıl başlık stili için tıklatın</a:t>
            </a:r>
          </a:p>
        </p:txBody>
      </p:sp>
      <p:sp>
        <p:nvSpPr>
          <p:cNvPr id="3" name="2 Alt Başlık"/>
          <p:cNvSpPr>
            <a:spLocks noGrp="1"/>
          </p:cNvSpPr>
          <p:nvPr>
            <p:ph type="subTitle" idx="1"/>
          </p:nvPr>
        </p:nvSpPr>
        <p:spPr>
          <a:xfrm>
            <a:off x="1134232" y="5916601"/>
            <a:ext cx="5292885" cy="2668253"/>
          </a:xfrm>
        </p:spPr>
        <p:txBody>
          <a:bodyPr/>
          <a:lstStyle>
            <a:lvl1pPr marL="0" indent="0" algn="ctr">
              <a:buNone/>
              <a:defRPr>
                <a:solidFill>
                  <a:schemeClr val="tx1">
                    <a:tint val="75000"/>
                  </a:schemeClr>
                </a:solidFill>
              </a:defRPr>
            </a:lvl1pPr>
            <a:lvl2pPr marL="455446" indent="0" algn="ctr">
              <a:buNone/>
              <a:defRPr>
                <a:solidFill>
                  <a:schemeClr val="tx1">
                    <a:tint val="75000"/>
                  </a:schemeClr>
                </a:solidFill>
              </a:defRPr>
            </a:lvl2pPr>
            <a:lvl3pPr marL="910829" indent="0" algn="ctr">
              <a:buNone/>
              <a:defRPr>
                <a:solidFill>
                  <a:schemeClr val="tx1">
                    <a:tint val="75000"/>
                  </a:schemeClr>
                </a:solidFill>
              </a:defRPr>
            </a:lvl3pPr>
            <a:lvl4pPr marL="1366266" indent="0" algn="ctr">
              <a:buNone/>
              <a:defRPr>
                <a:solidFill>
                  <a:schemeClr val="tx1">
                    <a:tint val="75000"/>
                  </a:schemeClr>
                </a:solidFill>
              </a:defRPr>
            </a:lvl4pPr>
            <a:lvl5pPr marL="1821678" indent="0" algn="ctr">
              <a:buNone/>
              <a:defRPr>
                <a:solidFill>
                  <a:schemeClr val="tx1">
                    <a:tint val="75000"/>
                  </a:schemeClr>
                </a:solidFill>
              </a:defRPr>
            </a:lvl5pPr>
            <a:lvl6pPr marL="2277097" indent="0" algn="ctr">
              <a:buNone/>
              <a:defRPr>
                <a:solidFill>
                  <a:schemeClr val="tx1">
                    <a:tint val="75000"/>
                  </a:schemeClr>
                </a:solidFill>
              </a:defRPr>
            </a:lvl6pPr>
            <a:lvl7pPr marL="2732517" indent="0" algn="ctr">
              <a:buNone/>
              <a:defRPr>
                <a:solidFill>
                  <a:schemeClr val="tx1">
                    <a:tint val="75000"/>
                  </a:schemeClr>
                </a:solidFill>
              </a:defRPr>
            </a:lvl7pPr>
            <a:lvl8pPr marL="3187939" indent="0" algn="ctr">
              <a:buNone/>
              <a:defRPr>
                <a:solidFill>
                  <a:schemeClr val="tx1">
                    <a:tint val="75000"/>
                  </a:schemeClr>
                </a:solidFill>
              </a:defRPr>
            </a:lvl8pPr>
            <a:lvl9pPr marL="3643361"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45506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628994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7" y="6709303"/>
            <a:ext cx="6427074" cy="207369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97287" y="4425352"/>
            <a:ext cx="6427074" cy="2283965"/>
          </a:xfrm>
        </p:spPr>
        <p:txBody>
          <a:bodyPr anchor="b"/>
          <a:lstStyle>
            <a:lvl1pPr marL="0" indent="0">
              <a:buNone/>
              <a:defRPr sz="2000">
                <a:solidFill>
                  <a:schemeClr val="tx1">
                    <a:tint val="75000"/>
                  </a:schemeClr>
                </a:solidFill>
              </a:defRPr>
            </a:lvl1pPr>
            <a:lvl2pPr marL="455446" indent="0">
              <a:buNone/>
              <a:defRPr sz="1800">
                <a:solidFill>
                  <a:schemeClr val="tx1">
                    <a:tint val="75000"/>
                  </a:schemeClr>
                </a:solidFill>
              </a:defRPr>
            </a:lvl2pPr>
            <a:lvl3pPr marL="910829" indent="0">
              <a:buNone/>
              <a:defRPr sz="1600">
                <a:solidFill>
                  <a:schemeClr val="tx1">
                    <a:tint val="75000"/>
                  </a:schemeClr>
                </a:solidFill>
              </a:defRPr>
            </a:lvl3pPr>
            <a:lvl4pPr marL="1366266" indent="0">
              <a:buNone/>
              <a:defRPr sz="1400">
                <a:solidFill>
                  <a:schemeClr val="tx1">
                    <a:tint val="75000"/>
                  </a:schemeClr>
                </a:solidFill>
              </a:defRPr>
            </a:lvl4pPr>
            <a:lvl5pPr marL="1821678" indent="0">
              <a:buNone/>
              <a:defRPr sz="1400">
                <a:solidFill>
                  <a:schemeClr val="tx1">
                    <a:tint val="75000"/>
                  </a:schemeClr>
                </a:solidFill>
              </a:defRPr>
            </a:lvl5pPr>
            <a:lvl6pPr marL="2277097" indent="0">
              <a:buNone/>
              <a:defRPr sz="1400">
                <a:solidFill>
                  <a:schemeClr val="tx1">
                    <a:tint val="75000"/>
                  </a:schemeClr>
                </a:solidFill>
              </a:defRPr>
            </a:lvl6pPr>
            <a:lvl7pPr marL="2732517" indent="0">
              <a:buNone/>
              <a:defRPr sz="1400">
                <a:solidFill>
                  <a:schemeClr val="tx1">
                    <a:tint val="75000"/>
                  </a:schemeClr>
                </a:solidFill>
              </a:defRPr>
            </a:lvl7pPr>
            <a:lvl8pPr marL="3187939" indent="0">
              <a:buNone/>
              <a:defRPr sz="1400">
                <a:solidFill>
                  <a:schemeClr val="tx1">
                    <a:tint val="75000"/>
                  </a:schemeClr>
                </a:solidFill>
              </a:defRPr>
            </a:lvl8pPr>
            <a:lvl9pPr marL="3643361"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15707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104" y="243629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9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503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pPr/>
              <a:t>24.01.2020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107" y="2337140"/>
            <a:ext cx="3340871" cy="974008"/>
          </a:xfrm>
        </p:spPr>
        <p:txBody>
          <a:bodyPr anchor="b"/>
          <a:lstStyle>
            <a:lvl1pPr marL="0" indent="0">
              <a:buNone/>
              <a:defRPr sz="2400" b="1"/>
            </a:lvl1pPr>
            <a:lvl2pPr marL="455446" indent="0">
              <a:buNone/>
              <a:defRPr sz="2000" b="1"/>
            </a:lvl2pPr>
            <a:lvl3pPr marL="910829" indent="0">
              <a:buNone/>
              <a:defRPr sz="1800" b="1"/>
            </a:lvl3pPr>
            <a:lvl4pPr marL="1366266" indent="0">
              <a:buNone/>
              <a:defRPr sz="1600" b="1"/>
            </a:lvl4pPr>
            <a:lvl5pPr marL="1821678" indent="0">
              <a:buNone/>
              <a:defRPr sz="1600" b="1"/>
            </a:lvl5pPr>
            <a:lvl6pPr marL="2277097" indent="0">
              <a:buNone/>
              <a:defRPr sz="1600" b="1"/>
            </a:lvl6pPr>
            <a:lvl7pPr marL="2732517" indent="0">
              <a:buNone/>
              <a:defRPr sz="1600" b="1"/>
            </a:lvl7pPr>
            <a:lvl8pPr marL="3187939" indent="0">
              <a:buNone/>
              <a:defRPr sz="1600" b="1"/>
            </a:lvl8pPr>
            <a:lvl9pPr marL="3643361"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107" y="3311187"/>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70" y="2337140"/>
            <a:ext cx="3342183" cy="974008"/>
          </a:xfrm>
        </p:spPr>
        <p:txBody>
          <a:bodyPr anchor="b"/>
          <a:lstStyle>
            <a:lvl1pPr marL="0" indent="0">
              <a:buNone/>
              <a:defRPr sz="2400" b="1"/>
            </a:lvl1pPr>
            <a:lvl2pPr marL="455446" indent="0">
              <a:buNone/>
              <a:defRPr sz="2000" b="1"/>
            </a:lvl2pPr>
            <a:lvl3pPr marL="910829" indent="0">
              <a:buNone/>
              <a:defRPr sz="1800" b="1"/>
            </a:lvl3pPr>
            <a:lvl4pPr marL="1366266" indent="0">
              <a:buNone/>
              <a:defRPr sz="1600" b="1"/>
            </a:lvl4pPr>
            <a:lvl5pPr marL="1821678" indent="0">
              <a:buNone/>
              <a:defRPr sz="1600" b="1"/>
            </a:lvl5pPr>
            <a:lvl6pPr marL="2277097" indent="0">
              <a:buNone/>
              <a:defRPr sz="1600" b="1"/>
            </a:lvl6pPr>
            <a:lvl7pPr marL="2732517" indent="0">
              <a:buNone/>
              <a:defRPr sz="1600" b="1"/>
            </a:lvl7pPr>
            <a:lvl8pPr marL="3187939" indent="0">
              <a:buNone/>
              <a:defRPr sz="1600" b="1"/>
            </a:lvl8pPr>
            <a:lvl9pPr marL="3643361"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70" y="3311187"/>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solidFill>
                  <a:prstClr val="black">
                    <a:tint val="75000"/>
                  </a:prstClr>
                </a:solidFill>
              </a:rPr>
              <a:pPr/>
              <a:t>24.01.2020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658393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solidFill>
                  <a:prstClr val="black">
                    <a:tint val="75000"/>
                  </a:prstClr>
                </a:solidFill>
              </a:rPr>
              <a:pPr/>
              <a:t>24.01.2020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58984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solidFill>
                  <a:prstClr val="black">
                    <a:tint val="75000"/>
                  </a:prstClr>
                </a:solidFill>
              </a:rPr>
              <a:pPr/>
              <a:t>24.01.2020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626708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119" y="415706"/>
            <a:ext cx="2487603"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298" y="415766"/>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119" y="2184933"/>
            <a:ext cx="2487603" cy="7141927"/>
          </a:xfrm>
        </p:spPr>
        <p:txBody>
          <a:bodyPr/>
          <a:lstStyle>
            <a:lvl1pPr marL="0" indent="0">
              <a:buNone/>
              <a:defRPr sz="1400"/>
            </a:lvl1pPr>
            <a:lvl2pPr marL="455446" indent="0">
              <a:buNone/>
              <a:defRPr sz="1200"/>
            </a:lvl2pPr>
            <a:lvl3pPr marL="910829" indent="0">
              <a:buNone/>
              <a:defRPr sz="1000"/>
            </a:lvl3pPr>
            <a:lvl4pPr marL="1366266" indent="0">
              <a:buNone/>
              <a:defRPr sz="900"/>
            </a:lvl4pPr>
            <a:lvl5pPr marL="1821678" indent="0">
              <a:buNone/>
              <a:defRPr sz="900"/>
            </a:lvl5pPr>
            <a:lvl6pPr marL="2277097" indent="0">
              <a:buNone/>
              <a:defRPr sz="900"/>
            </a:lvl6pPr>
            <a:lvl7pPr marL="2732517" indent="0">
              <a:buNone/>
              <a:defRPr sz="900"/>
            </a:lvl7pPr>
            <a:lvl8pPr marL="3187939" indent="0">
              <a:buNone/>
              <a:defRPr sz="900"/>
            </a:lvl8pPr>
            <a:lvl9pPr marL="3643361"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6654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102" y="7308734"/>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102" y="932962"/>
            <a:ext cx="4536758" cy="6264593"/>
          </a:xfrm>
        </p:spPr>
        <p:txBody>
          <a:bodyPr/>
          <a:lstStyle>
            <a:lvl1pPr marL="0" indent="0">
              <a:buNone/>
              <a:defRPr sz="3200"/>
            </a:lvl1pPr>
            <a:lvl2pPr marL="455446" indent="0">
              <a:buNone/>
              <a:defRPr sz="2800"/>
            </a:lvl2pPr>
            <a:lvl3pPr marL="910829" indent="0">
              <a:buNone/>
              <a:defRPr sz="2400"/>
            </a:lvl3pPr>
            <a:lvl4pPr marL="1366266" indent="0">
              <a:buNone/>
              <a:defRPr sz="2000"/>
            </a:lvl4pPr>
            <a:lvl5pPr marL="1821678" indent="0">
              <a:buNone/>
              <a:defRPr sz="2000"/>
            </a:lvl5pPr>
            <a:lvl6pPr marL="2277097" indent="0">
              <a:buNone/>
              <a:defRPr sz="2000"/>
            </a:lvl6pPr>
            <a:lvl7pPr marL="2732517" indent="0">
              <a:buNone/>
              <a:defRPr sz="2000"/>
            </a:lvl7pPr>
            <a:lvl8pPr marL="3187939" indent="0">
              <a:buNone/>
              <a:defRPr sz="2000"/>
            </a:lvl8pPr>
            <a:lvl9pPr marL="3643361" indent="0">
              <a:buNone/>
              <a:defRPr sz="2000"/>
            </a:lvl9pPr>
          </a:lstStyle>
          <a:p>
            <a:endParaRPr lang="tr-TR"/>
          </a:p>
        </p:txBody>
      </p:sp>
      <p:sp>
        <p:nvSpPr>
          <p:cNvPr id="4" name="3 Metin Yer Tutucusu"/>
          <p:cNvSpPr>
            <a:spLocks noGrp="1"/>
          </p:cNvSpPr>
          <p:nvPr>
            <p:ph type="body" sz="half" idx="2"/>
          </p:nvPr>
        </p:nvSpPr>
        <p:spPr>
          <a:xfrm>
            <a:off x="1482102" y="8171526"/>
            <a:ext cx="4536758" cy="1225364"/>
          </a:xfrm>
        </p:spPr>
        <p:txBody>
          <a:bodyPr/>
          <a:lstStyle>
            <a:lvl1pPr marL="0" indent="0">
              <a:buNone/>
              <a:defRPr sz="1400"/>
            </a:lvl1pPr>
            <a:lvl2pPr marL="455446" indent="0">
              <a:buNone/>
              <a:defRPr sz="1200"/>
            </a:lvl2pPr>
            <a:lvl3pPr marL="910829" indent="0">
              <a:buNone/>
              <a:defRPr sz="1000"/>
            </a:lvl3pPr>
            <a:lvl4pPr marL="1366266" indent="0">
              <a:buNone/>
              <a:defRPr sz="900"/>
            </a:lvl4pPr>
            <a:lvl5pPr marL="1821678" indent="0">
              <a:buNone/>
              <a:defRPr sz="900"/>
            </a:lvl5pPr>
            <a:lvl6pPr marL="2277097" indent="0">
              <a:buNone/>
              <a:defRPr sz="900"/>
            </a:lvl6pPr>
            <a:lvl7pPr marL="2732517" indent="0">
              <a:buNone/>
              <a:defRPr sz="900"/>
            </a:lvl7pPr>
            <a:lvl8pPr marL="3187939" indent="0">
              <a:buNone/>
              <a:defRPr sz="900"/>
            </a:lvl8pPr>
            <a:lvl9pPr marL="3643361"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62211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67938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58" y="418144"/>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104" y="418144"/>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80247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3"/>
            <a:ext cx="6427074" cy="2238044"/>
          </a:xfrm>
        </p:spPr>
        <p:txBody>
          <a:bodyPr/>
          <a:lstStyle/>
          <a:p>
            <a:r>
              <a:rPr lang="tr-TR"/>
              <a:t>Asıl başlık stili için tıklatın</a:t>
            </a:r>
          </a:p>
        </p:txBody>
      </p:sp>
      <p:sp>
        <p:nvSpPr>
          <p:cNvPr id="3" name="2 Alt Başlık"/>
          <p:cNvSpPr>
            <a:spLocks noGrp="1"/>
          </p:cNvSpPr>
          <p:nvPr>
            <p:ph type="subTitle" idx="1"/>
          </p:nvPr>
        </p:nvSpPr>
        <p:spPr>
          <a:xfrm>
            <a:off x="1134190" y="5916560"/>
            <a:ext cx="5292885" cy="2668253"/>
          </a:xfrm>
        </p:spPr>
        <p:txBody>
          <a:bodyPr/>
          <a:lstStyle>
            <a:lvl1pPr marL="0" indent="0" algn="ctr">
              <a:buNone/>
              <a:defRPr>
                <a:solidFill>
                  <a:schemeClr val="tx1">
                    <a:tint val="75000"/>
                  </a:schemeClr>
                </a:solidFill>
              </a:defRPr>
            </a:lvl1pPr>
            <a:lvl2pPr marL="457246" indent="0" algn="ctr">
              <a:buNone/>
              <a:defRPr>
                <a:solidFill>
                  <a:schemeClr val="tx1">
                    <a:tint val="75000"/>
                  </a:schemeClr>
                </a:solidFill>
              </a:defRPr>
            </a:lvl2pPr>
            <a:lvl3pPr marL="914491" indent="0" algn="ctr">
              <a:buNone/>
              <a:defRPr>
                <a:solidFill>
                  <a:schemeClr val="tx1">
                    <a:tint val="75000"/>
                  </a:schemeClr>
                </a:solidFill>
              </a:defRPr>
            </a:lvl3pPr>
            <a:lvl4pPr marL="1371737" indent="0" algn="ctr">
              <a:buNone/>
              <a:defRPr>
                <a:solidFill>
                  <a:schemeClr val="tx1">
                    <a:tint val="75000"/>
                  </a:schemeClr>
                </a:solidFill>
              </a:defRPr>
            </a:lvl4pPr>
            <a:lvl5pPr marL="1828983" indent="0" algn="ctr">
              <a:buNone/>
              <a:defRPr>
                <a:solidFill>
                  <a:schemeClr val="tx1">
                    <a:tint val="75000"/>
                  </a:schemeClr>
                </a:solidFill>
              </a:defRPr>
            </a:lvl5pPr>
            <a:lvl6pPr marL="2286229" indent="0" algn="ctr">
              <a:buNone/>
              <a:defRPr>
                <a:solidFill>
                  <a:schemeClr val="tx1">
                    <a:tint val="75000"/>
                  </a:schemeClr>
                </a:solidFill>
              </a:defRPr>
            </a:lvl6pPr>
            <a:lvl7pPr marL="2743474" indent="0" algn="ctr">
              <a:buNone/>
              <a:defRPr>
                <a:solidFill>
                  <a:schemeClr val="tx1">
                    <a:tint val="75000"/>
                  </a:schemeClr>
                </a:solidFill>
              </a:defRPr>
            </a:lvl7pPr>
            <a:lvl8pPr marL="3200720" indent="0" algn="ctr">
              <a:buNone/>
              <a:defRPr>
                <a:solidFill>
                  <a:schemeClr val="tx1">
                    <a:tint val="75000"/>
                  </a:schemeClr>
                </a:solidFill>
              </a:defRPr>
            </a:lvl8pPr>
            <a:lvl9pPr marL="3657966"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90453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17778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7" y="6709302"/>
            <a:ext cx="6427074" cy="207369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97287" y="4425352"/>
            <a:ext cx="6427074" cy="2283965"/>
          </a:xfrm>
        </p:spPr>
        <p:txBody>
          <a:bodyPr anchor="b"/>
          <a:lstStyle>
            <a:lvl1pPr marL="0" indent="0">
              <a:buNone/>
              <a:defRPr sz="2000">
                <a:solidFill>
                  <a:schemeClr val="tx1">
                    <a:tint val="75000"/>
                  </a:schemeClr>
                </a:solidFill>
              </a:defRPr>
            </a:lvl1pPr>
            <a:lvl2pPr marL="457246" indent="0">
              <a:buNone/>
              <a:defRPr sz="1800">
                <a:solidFill>
                  <a:schemeClr val="tx1">
                    <a:tint val="75000"/>
                  </a:schemeClr>
                </a:solidFill>
              </a:defRPr>
            </a:lvl2pPr>
            <a:lvl3pPr marL="914491" indent="0">
              <a:buNone/>
              <a:defRPr sz="1600">
                <a:solidFill>
                  <a:schemeClr val="tx1">
                    <a:tint val="75000"/>
                  </a:schemeClr>
                </a:solidFill>
              </a:defRPr>
            </a:lvl3pPr>
            <a:lvl4pPr marL="1371737" indent="0">
              <a:buNone/>
              <a:defRPr sz="1400">
                <a:solidFill>
                  <a:schemeClr val="tx1">
                    <a:tint val="75000"/>
                  </a:schemeClr>
                </a:solidFill>
              </a:defRPr>
            </a:lvl4pPr>
            <a:lvl5pPr marL="1828983" indent="0">
              <a:buNone/>
              <a:defRPr sz="1400">
                <a:solidFill>
                  <a:schemeClr val="tx1">
                    <a:tint val="75000"/>
                  </a:schemeClr>
                </a:solidFill>
              </a:defRPr>
            </a:lvl5pPr>
            <a:lvl6pPr marL="2286229" indent="0">
              <a:buNone/>
              <a:defRPr sz="1400">
                <a:solidFill>
                  <a:schemeClr val="tx1">
                    <a:tint val="75000"/>
                  </a:schemeClr>
                </a:solidFill>
              </a:defRPr>
            </a:lvl6pPr>
            <a:lvl7pPr marL="2743474" indent="0">
              <a:buNone/>
              <a:defRPr sz="1400">
                <a:solidFill>
                  <a:schemeClr val="tx1">
                    <a:tint val="75000"/>
                  </a:schemeClr>
                </a:solidFill>
              </a:defRPr>
            </a:lvl7pPr>
            <a:lvl8pPr marL="3200720" indent="0">
              <a:buNone/>
              <a:defRPr sz="1400">
                <a:solidFill>
                  <a:schemeClr val="tx1">
                    <a:tint val="75000"/>
                  </a:schemeClr>
                </a:solidFill>
              </a:defRPr>
            </a:lvl8pPr>
            <a:lvl9pPr marL="3657966"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5324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pPr/>
              <a:t>24.01.2020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4" y="2436250"/>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50"/>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719666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067" y="2337139"/>
            <a:ext cx="3340871" cy="974008"/>
          </a:xfrm>
        </p:spPr>
        <p:txBody>
          <a:bodyPr anchor="b"/>
          <a:lstStyle>
            <a:lvl1pPr marL="0" indent="0">
              <a:buNone/>
              <a:defRPr sz="2400" b="1"/>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067" y="3311147"/>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30" y="2337139"/>
            <a:ext cx="3342183" cy="974008"/>
          </a:xfrm>
        </p:spPr>
        <p:txBody>
          <a:bodyPr anchor="b"/>
          <a:lstStyle>
            <a:lvl1pPr marL="0" indent="0">
              <a:buNone/>
              <a:defRPr sz="2400" b="1"/>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30" y="3311147"/>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solidFill>
                  <a:prstClr val="black">
                    <a:tint val="75000"/>
                  </a:prstClr>
                </a:solidFill>
              </a:rPr>
              <a:pPr/>
              <a:t>24.01.2020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00748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solidFill>
                  <a:prstClr val="black">
                    <a:tint val="75000"/>
                  </a:prstClr>
                </a:solidFill>
              </a:rPr>
              <a:pPr/>
              <a:t>24.01.2020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20902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solidFill>
                  <a:prstClr val="black">
                    <a:tint val="75000"/>
                  </a:prstClr>
                </a:solidFill>
              </a:rPr>
              <a:pPr/>
              <a:t>24.01.2020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50725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7" y="415706"/>
            <a:ext cx="2487603"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256" y="415725"/>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7" y="2184892"/>
            <a:ext cx="2487603" cy="7141927"/>
          </a:xfrm>
        </p:spPr>
        <p:txBody>
          <a:bodyPr/>
          <a:lstStyle>
            <a:lvl1pPr marL="0" indent="0">
              <a:buNone/>
              <a:defRPr sz="1400"/>
            </a:lvl1pPr>
            <a:lvl2pPr marL="457246" indent="0">
              <a:buNone/>
              <a:defRPr sz="1200"/>
            </a:lvl2pPr>
            <a:lvl3pPr marL="914491" indent="0">
              <a:buNone/>
              <a:defRPr sz="1000"/>
            </a:lvl3pPr>
            <a:lvl4pPr marL="1371737" indent="0">
              <a:buNone/>
              <a:defRPr sz="900"/>
            </a:lvl4pPr>
            <a:lvl5pPr marL="1828983" indent="0">
              <a:buNone/>
              <a:defRPr sz="900"/>
            </a:lvl5pPr>
            <a:lvl6pPr marL="2286229" indent="0">
              <a:buNone/>
              <a:defRPr sz="900"/>
            </a:lvl6pPr>
            <a:lvl7pPr marL="2743474" indent="0">
              <a:buNone/>
              <a:defRPr sz="900"/>
            </a:lvl7pPr>
            <a:lvl8pPr marL="3200720" indent="0">
              <a:buNone/>
              <a:defRPr sz="900"/>
            </a:lvl8pPr>
            <a:lvl9pPr marL="3657966"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51844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061" y="7308693"/>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061" y="932921"/>
            <a:ext cx="4536758" cy="6264593"/>
          </a:xfrm>
        </p:spPr>
        <p:txBody>
          <a:bodyPr/>
          <a:lstStyle>
            <a:lvl1pPr marL="0" indent="0">
              <a:buNone/>
              <a:defRPr sz="3200"/>
            </a:lvl1pPr>
            <a:lvl2pPr marL="457246" indent="0">
              <a:buNone/>
              <a:defRPr sz="2800"/>
            </a:lvl2pPr>
            <a:lvl3pPr marL="914491" indent="0">
              <a:buNone/>
              <a:defRPr sz="2400"/>
            </a:lvl3pPr>
            <a:lvl4pPr marL="1371737" indent="0">
              <a:buNone/>
              <a:defRPr sz="2000"/>
            </a:lvl4pPr>
            <a:lvl5pPr marL="1828983" indent="0">
              <a:buNone/>
              <a:defRPr sz="2000"/>
            </a:lvl5pPr>
            <a:lvl6pPr marL="2286229" indent="0">
              <a:buNone/>
              <a:defRPr sz="2000"/>
            </a:lvl6pPr>
            <a:lvl7pPr marL="2743474" indent="0">
              <a:buNone/>
              <a:defRPr sz="2000"/>
            </a:lvl7pPr>
            <a:lvl8pPr marL="3200720" indent="0">
              <a:buNone/>
              <a:defRPr sz="2000"/>
            </a:lvl8pPr>
            <a:lvl9pPr marL="3657966" indent="0">
              <a:buNone/>
              <a:defRPr sz="2000"/>
            </a:lvl9pPr>
          </a:lstStyle>
          <a:p>
            <a:endParaRPr lang="tr-TR"/>
          </a:p>
        </p:txBody>
      </p:sp>
      <p:sp>
        <p:nvSpPr>
          <p:cNvPr id="4" name="3 Metin Yer Tutucusu"/>
          <p:cNvSpPr>
            <a:spLocks noGrp="1"/>
          </p:cNvSpPr>
          <p:nvPr>
            <p:ph type="body" sz="half" idx="2"/>
          </p:nvPr>
        </p:nvSpPr>
        <p:spPr>
          <a:xfrm>
            <a:off x="1482061" y="8171526"/>
            <a:ext cx="4536758" cy="1225364"/>
          </a:xfrm>
        </p:spPr>
        <p:txBody>
          <a:bodyPr/>
          <a:lstStyle>
            <a:lvl1pPr marL="0" indent="0">
              <a:buNone/>
              <a:defRPr sz="1400"/>
            </a:lvl1pPr>
            <a:lvl2pPr marL="457246" indent="0">
              <a:buNone/>
              <a:defRPr sz="1200"/>
            </a:lvl2pPr>
            <a:lvl3pPr marL="914491" indent="0">
              <a:buNone/>
              <a:defRPr sz="1000"/>
            </a:lvl3pPr>
            <a:lvl4pPr marL="1371737" indent="0">
              <a:buNone/>
              <a:defRPr sz="900"/>
            </a:lvl4pPr>
            <a:lvl5pPr marL="1828983" indent="0">
              <a:buNone/>
              <a:defRPr sz="900"/>
            </a:lvl5pPr>
            <a:lvl6pPr marL="2286229" indent="0">
              <a:buNone/>
              <a:defRPr sz="900"/>
            </a:lvl6pPr>
            <a:lvl7pPr marL="2743474" indent="0">
              <a:buNone/>
              <a:defRPr sz="900"/>
            </a:lvl7pPr>
            <a:lvl8pPr marL="3200720" indent="0">
              <a:buNone/>
              <a:defRPr sz="900"/>
            </a:lvl8pPr>
            <a:lvl9pPr marL="3657966"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solidFill>
                  <a:prstClr val="black">
                    <a:tint val="75000"/>
                  </a:prstClr>
                </a:solidFill>
              </a:rPr>
              <a:pPr/>
              <a:t>24.01.2020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852548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9718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16" y="418143"/>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064" y="418143"/>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6411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5" name="Yuvarlatılmış Dikdörtgen 14"/>
          <p:cNvSpPr/>
          <p:nvPr/>
        </p:nvSpPr>
        <p:spPr>
          <a:xfrm>
            <a:off x="252050" y="501179"/>
            <a:ext cx="7055240" cy="943437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10" name="Yuvarlatılmış Dikdörtgen 9"/>
          <p:cNvSpPr/>
          <p:nvPr/>
        </p:nvSpPr>
        <p:spPr>
          <a:xfrm>
            <a:off x="346150" y="660991"/>
            <a:ext cx="6868982" cy="473324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5" name="Başlık 4"/>
          <p:cNvSpPr>
            <a:spLocks noGrp="1"/>
          </p:cNvSpPr>
          <p:nvPr>
            <p:ph type="ctrTitle"/>
          </p:nvPr>
        </p:nvSpPr>
        <p:spPr>
          <a:xfrm>
            <a:off x="597339" y="2771181"/>
            <a:ext cx="6427074" cy="2784263"/>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a:t>Asıl başlık stili için tıklatın</a:t>
            </a:r>
            <a:endParaRPr kumimoji="0" lang="en-US"/>
          </a:p>
        </p:txBody>
      </p:sp>
      <p:sp>
        <p:nvSpPr>
          <p:cNvPr id="20" name="Alt Başlık 19"/>
          <p:cNvSpPr>
            <a:spLocks noGrp="1"/>
          </p:cNvSpPr>
          <p:nvPr>
            <p:ph type="subTitle" idx="1"/>
          </p:nvPr>
        </p:nvSpPr>
        <p:spPr>
          <a:xfrm>
            <a:off x="597339" y="5610291"/>
            <a:ext cx="6427074" cy="1392132"/>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19" name="Veri Yer Tutucusu 18"/>
          <p:cNvSpPr>
            <a:spLocks noGrp="1"/>
          </p:cNvSpPr>
          <p:nvPr>
            <p:ph type="dt" sz="half" idx="10"/>
          </p:nvPr>
        </p:nvSpPr>
        <p:spPr/>
        <p:txBody>
          <a:bodyPr/>
          <a:lstStyle/>
          <a:p>
            <a:fld id="{A7D10991-2866-42FA-AC6E-13BA3D9373AB}" type="datetime1">
              <a:rPr lang="tr-TR" smtClean="0">
                <a:solidFill>
                  <a:srgbClr val="E3DED1">
                    <a:shade val="50000"/>
                  </a:srgbClr>
                </a:solidFill>
              </a:rPr>
              <a:pPr/>
              <a:t>24.01.2020</a:t>
            </a:fld>
            <a:endParaRPr lang="tr-TR">
              <a:solidFill>
                <a:srgbClr val="E3DED1">
                  <a:shade val="50000"/>
                </a:srgbClr>
              </a:solidFill>
            </a:endParaRPr>
          </a:p>
        </p:txBody>
      </p:sp>
      <p:sp>
        <p:nvSpPr>
          <p:cNvPr id="8" name="Altbilgi Yer Tutucusu 7"/>
          <p:cNvSpPr>
            <a:spLocks noGrp="1"/>
          </p:cNvSpPr>
          <p:nvPr>
            <p:ph type="ftr" sz="quarter" idx="11"/>
          </p:nvPr>
        </p:nvSpPr>
        <p:spPr/>
        <p:txBody>
          <a:bodyPr/>
          <a:lstStyle/>
          <a:p>
            <a:endParaRPr lang="tr-TR">
              <a:solidFill>
                <a:srgbClr val="E3DED1">
                  <a:shade val="50000"/>
                </a:srgbClr>
              </a:solidFill>
            </a:endParaRPr>
          </a:p>
        </p:txBody>
      </p:sp>
      <p:sp>
        <p:nvSpPr>
          <p:cNvPr id="11" name="Slayt Numarası Yer Tutucusu 10"/>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val="28635542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15871" y="7587119"/>
            <a:ext cx="6767330" cy="1600951"/>
          </a:xfrm>
        </p:spPr>
        <p:txBody>
          <a:bodyPr/>
          <a:lstStyle/>
          <a:p>
            <a:r>
              <a:rPr kumimoji="0" lang="tr-TR"/>
              <a:t>Asıl başlık stili için tıklatın</a:t>
            </a:r>
            <a:endParaRPr kumimoji="0" lang="en-US"/>
          </a:p>
        </p:txBody>
      </p:sp>
      <p:sp>
        <p:nvSpPr>
          <p:cNvPr id="3" name="İçerik Yer Tutucusu 2"/>
          <p:cNvSpPr>
            <a:spLocks noGrp="1"/>
          </p:cNvSpPr>
          <p:nvPr>
            <p:ph idx="1"/>
          </p:nvPr>
        </p:nvSpPr>
        <p:spPr>
          <a:xfrm>
            <a:off x="415871" y="807436"/>
            <a:ext cx="6767330" cy="6375964"/>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433F94A2-0B84-40BD-B5EE-C66CA1A8CA38}" type="datetime1">
              <a:rPr lang="tr-TR" smtClean="0">
                <a:solidFill>
                  <a:srgbClr val="E3DED1">
                    <a:shade val="50000"/>
                  </a:srgbClr>
                </a:solidFill>
              </a:rPr>
              <a:pPr/>
              <a:t>24.01.2020</a:t>
            </a:fld>
            <a:endParaRPr lang="tr-TR">
              <a:solidFill>
                <a:srgbClr val="E3DED1">
                  <a:shade val="50000"/>
                </a:srgbClr>
              </a:solidFill>
            </a:endParaRPr>
          </a:p>
        </p:txBody>
      </p:sp>
      <p:sp>
        <p:nvSpPr>
          <p:cNvPr id="5" name="Altbilgi Yer Tutucusu 4"/>
          <p:cNvSpPr>
            <a:spLocks noGrp="1"/>
          </p:cNvSpPr>
          <p:nvPr>
            <p:ph type="ftr" sz="quarter" idx="11"/>
          </p:nvPr>
        </p:nvSpPr>
        <p:spPr/>
        <p:txBody>
          <a:bodyPr/>
          <a:lstStyle/>
          <a:p>
            <a:endParaRPr lang="tr-TR">
              <a:solidFill>
                <a:srgbClr val="E3DED1">
                  <a:shade val="50000"/>
                </a:srgb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val="421810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101" y="415707"/>
            <a:ext cx="2487604" cy="1769167"/>
          </a:xfrm>
        </p:spPr>
        <p:txBody>
          <a:bodyPr anchor="b"/>
          <a:lstStyle>
            <a:lvl1pPr algn="l">
              <a:defRPr sz="2300" b="1"/>
            </a:lvl1pPr>
          </a:lstStyle>
          <a:p>
            <a:r>
              <a:rPr lang="tr-TR"/>
              <a:t>Asıl başlık stili için tıklatın</a:t>
            </a:r>
          </a:p>
        </p:txBody>
      </p:sp>
      <p:sp>
        <p:nvSpPr>
          <p:cNvPr id="3" name="2 İçerik Yer Tutucusu"/>
          <p:cNvSpPr>
            <a:spLocks noGrp="1"/>
          </p:cNvSpPr>
          <p:nvPr>
            <p:ph idx="1"/>
          </p:nvPr>
        </p:nvSpPr>
        <p:spPr>
          <a:xfrm>
            <a:off x="2956326" y="415796"/>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101" y="2184963"/>
            <a:ext cx="2487604" cy="7141927"/>
          </a:xfrm>
        </p:spPr>
        <p:txBody>
          <a:bodyPr/>
          <a:lstStyle>
            <a:lvl1pPr marL="0" indent="0">
              <a:buNone/>
              <a:defRPr sz="1600"/>
            </a:lvl1pPr>
            <a:lvl2pPr marL="511410" indent="0">
              <a:buNone/>
              <a:defRPr sz="1400"/>
            </a:lvl2pPr>
            <a:lvl3pPr marL="1022845" indent="0">
              <a:buNone/>
              <a:defRPr sz="1100"/>
            </a:lvl3pPr>
            <a:lvl4pPr marL="1534272" indent="0">
              <a:buNone/>
              <a:defRPr sz="1000"/>
            </a:lvl4pPr>
            <a:lvl5pPr marL="2045681" indent="0">
              <a:buNone/>
              <a:defRPr sz="1000"/>
            </a:lvl5pPr>
            <a:lvl6pPr marL="2557106" indent="0">
              <a:buNone/>
              <a:defRPr sz="1000"/>
            </a:lvl6pPr>
            <a:lvl7pPr marL="3068521" indent="0">
              <a:buNone/>
              <a:defRPr sz="1000"/>
            </a:lvl7pPr>
            <a:lvl8pPr marL="3579934" indent="0">
              <a:buNone/>
              <a:defRPr sz="1000"/>
            </a:lvl8pPr>
            <a:lvl9pPr marL="4091349" indent="0">
              <a:buNone/>
              <a:defRPr sz="10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Yuvarlatılmış Dikdörtgen 13"/>
          <p:cNvSpPr/>
          <p:nvPr/>
        </p:nvSpPr>
        <p:spPr>
          <a:xfrm>
            <a:off x="252050" y="501179"/>
            <a:ext cx="7055240" cy="943437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11" name="Yuvarlatılmış Dikdörtgen 10"/>
          <p:cNvSpPr/>
          <p:nvPr/>
        </p:nvSpPr>
        <p:spPr>
          <a:xfrm>
            <a:off x="346150" y="661003"/>
            <a:ext cx="6868982" cy="6609473"/>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2" name="Başlık 1"/>
          <p:cNvSpPr>
            <a:spLocks noGrp="1"/>
          </p:cNvSpPr>
          <p:nvPr>
            <p:ph type="title"/>
          </p:nvPr>
        </p:nvSpPr>
        <p:spPr>
          <a:xfrm>
            <a:off x="387279" y="7503591"/>
            <a:ext cx="6767330" cy="1030178"/>
          </a:xfrm>
        </p:spPr>
        <p:txBody>
          <a:bodyPr lIns="91440" bIns="0" anchor="b"/>
          <a:lstStyle>
            <a:lvl1pPr algn="l">
              <a:buNone/>
              <a:defRPr sz="3600" b="0" cap="none" baseline="0">
                <a:solidFill>
                  <a:schemeClr val="bg2">
                    <a:shade val="25000"/>
                  </a:schemeClr>
                </a:solidFill>
                <a:effectLst/>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387279" y="8563018"/>
            <a:ext cx="6767330" cy="640380"/>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8C5B9AFC-8BE6-4E3F-BB4C-F4BAD32FBCDE}" type="datetime1">
              <a:rPr lang="tr-TR" smtClean="0">
                <a:solidFill>
                  <a:srgbClr val="E3DED1">
                    <a:shade val="50000"/>
                  </a:srgbClr>
                </a:solidFill>
              </a:rPr>
              <a:pPr/>
              <a:t>24.01.2020</a:t>
            </a:fld>
            <a:endParaRPr lang="tr-TR">
              <a:solidFill>
                <a:srgbClr val="E3DED1">
                  <a:shade val="50000"/>
                </a:srgbClr>
              </a:solidFill>
            </a:endParaRPr>
          </a:p>
        </p:txBody>
      </p:sp>
      <p:sp>
        <p:nvSpPr>
          <p:cNvPr id="5" name="Altbilgi Yer Tutucusu 4"/>
          <p:cNvSpPr>
            <a:spLocks noGrp="1"/>
          </p:cNvSpPr>
          <p:nvPr>
            <p:ph type="ftr" sz="quarter" idx="11"/>
          </p:nvPr>
        </p:nvSpPr>
        <p:spPr/>
        <p:txBody>
          <a:bodyPr/>
          <a:lstStyle/>
          <a:p>
            <a:endParaRPr lang="tr-TR">
              <a:solidFill>
                <a:srgbClr val="E3DED1">
                  <a:shade val="50000"/>
                </a:srgb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val="326786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sz="half" idx="1"/>
          </p:nvPr>
        </p:nvSpPr>
        <p:spPr>
          <a:xfrm>
            <a:off x="425322" y="807437"/>
            <a:ext cx="3251343" cy="6682232"/>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3932254" y="807437"/>
            <a:ext cx="3251343" cy="6682232"/>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E246D774-B01A-45C9-B4B0-3DBF0B1C668F}" type="datetime1">
              <a:rPr lang="tr-TR" smtClean="0">
                <a:solidFill>
                  <a:srgbClr val="E3DED1">
                    <a:shade val="50000"/>
                  </a:srgbClr>
                </a:solidFill>
              </a:rPr>
              <a:pPr/>
              <a:t>24.01.2020</a:t>
            </a:fld>
            <a:endParaRPr lang="tr-TR">
              <a:solidFill>
                <a:srgbClr val="E3DED1">
                  <a:shade val="50000"/>
                </a:srgbClr>
              </a:solidFill>
            </a:endParaRPr>
          </a:p>
        </p:txBody>
      </p:sp>
      <p:sp>
        <p:nvSpPr>
          <p:cNvPr id="6" name="Altbilgi Yer Tutucusu 5"/>
          <p:cNvSpPr>
            <a:spLocks noGrp="1"/>
          </p:cNvSpPr>
          <p:nvPr>
            <p:ph type="ftr" sz="quarter" idx="11"/>
          </p:nvPr>
        </p:nvSpPr>
        <p:spPr/>
        <p:txBody>
          <a:bodyPr/>
          <a:lstStyle/>
          <a:p>
            <a:endParaRPr lang="tr-TR">
              <a:solidFill>
                <a:srgbClr val="E3DED1">
                  <a:shade val="50000"/>
                </a:srgb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val="8582030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15871" y="7587119"/>
            <a:ext cx="6767330" cy="1600951"/>
          </a:xfrm>
        </p:spPr>
        <p:txBody>
          <a:bodyPr anchor="b"/>
          <a:lstStyle>
            <a:lvl1pPr>
              <a:defRPr b="1"/>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502119" y="882168"/>
            <a:ext cx="3251343" cy="1206030"/>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3846925" y="882168"/>
            <a:ext cx="3251343" cy="1206030"/>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502119" y="2204210"/>
            <a:ext cx="3251343" cy="5313303"/>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3846925" y="2204210"/>
            <a:ext cx="3251343" cy="5313303"/>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78C86F7E-5CCB-46DC-A4BF-4E8B7EC4C541}" type="datetime1">
              <a:rPr lang="tr-TR" smtClean="0">
                <a:solidFill>
                  <a:srgbClr val="E3DED1">
                    <a:shade val="50000"/>
                  </a:srgbClr>
                </a:solidFill>
              </a:rPr>
              <a:pPr/>
              <a:t>24.01.2020</a:t>
            </a:fld>
            <a:endParaRPr lang="tr-TR">
              <a:solidFill>
                <a:srgbClr val="E3DED1">
                  <a:shade val="50000"/>
                </a:srgbClr>
              </a:solidFill>
            </a:endParaRPr>
          </a:p>
        </p:txBody>
      </p:sp>
      <p:sp>
        <p:nvSpPr>
          <p:cNvPr id="8" name="Altbilgi Yer Tutucusu 7"/>
          <p:cNvSpPr>
            <a:spLocks noGrp="1"/>
          </p:cNvSpPr>
          <p:nvPr>
            <p:ph type="ftr" sz="quarter" idx="11"/>
          </p:nvPr>
        </p:nvSpPr>
        <p:spPr/>
        <p:txBody>
          <a:bodyPr/>
          <a:lstStyle/>
          <a:p>
            <a:endParaRPr lang="tr-TR">
              <a:solidFill>
                <a:srgbClr val="E3DED1">
                  <a:shade val="50000"/>
                </a:srgbClr>
              </a:solidFill>
            </a:endParaRPr>
          </a:p>
        </p:txBody>
      </p:sp>
      <p:sp>
        <p:nvSpPr>
          <p:cNvPr id="9" name="Slayt Numarası Yer Tutucusu 8"/>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val="2290744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BBDEE6EA-67A9-40F4-A287-32667B37067A}" type="datetime1">
              <a:rPr lang="tr-TR" smtClean="0">
                <a:solidFill>
                  <a:srgbClr val="E3DED1">
                    <a:shade val="50000"/>
                  </a:srgbClr>
                </a:solidFill>
              </a:rPr>
              <a:pPr/>
              <a:t>24.01.2020</a:t>
            </a:fld>
            <a:endParaRPr lang="tr-TR">
              <a:solidFill>
                <a:srgbClr val="E3DED1">
                  <a:shade val="50000"/>
                </a:srgbClr>
              </a:solidFill>
            </a:endParaRPr>
          </a:p>
        </p:txBody>
      </p:sp>
      <p:sp>
        <p:nvSpPr>
          <p:cNvPr id="4" name="Altbilgi Yer Tutucusu 3"/>
          <p:cNvSpPr>
            <a:spLocks noGrp="1"/>
          </p:cNvSpPr>
          <p:nvPr>
            <p:ph type="ftr" sz="quarter" idx="11"/>
          </p:nvPr>
        </p:nvSpPr>
        <p:spPr/>
        <p:txBody>
          <a:bodyPr/>
          <a:lstStyle/>
          <a:p>
            <a:endParaRPr lang="tr-TR">
              <a:solidFill>
                <a:srgbClr val="E3DED1">
                  <a:shade val="50000"/>
                </a:srgbClr>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val="136907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Yuvarlatılmış Dikdörtgen 6"/>
          <p:cNvSpPr/>
          <p:nvPr/>
        </p:nvSpPr>
        <p:spPr>
          <a:xfrm>
            <a:off x="252050" y="501179"/>
            <a:ext cx="7055240" cy="943437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2" name="Veri Yer Tutucusu 1"/>
          <p:cNvSpPr>
            <a:spLocks noGrp="1"/>
          </p:cNvSpPr>
          <p:nvPr>
            <p:ph type="dt" sz="half" idx="10"/>
          </p:nvPr>
        </p:nvSpPr>
        <p:spPr/>
        <p:txBody>
          <a:bodyPr/>
          <a:lstStyle/>
          <a:p>
            <a:fld id="{B0439060-8922-4542-BD57-8561B3675212}" type="datetime1">
              <a:rPr lang="tr-TR" smtClean="0">
                <a:solidFill>
                  <a:srgbClr val="E3DED1">
                    <a:shade val="50000"/>
                  </a:srgbClr>
                </a:solidFill>
              </a:rPr>
              <a:pPr/>
              <a:t>24.01.2020</a:t>
            </a:fld>
            <a:endParaRPr lang="tr-TR">
              <a:solidFill>
                <a:srgbClr val="E3DED1">
                  <a:shade val="50000"/>
                </a:srgbClr>
              </a:solidFill>
            </a:endParaRPr>
          </a:p>
        </p:txBody>
      </p:sp>
      <p:sp>
        <p:nvSpPr>
          <p:cNvPr id="3" name="Altbilgi Yer Tutucusu 2"/>
          <p:cNvSpPr>
            <a:spLocks noGrp="1"/>
          </p:cNvSpPr>
          <p:nvPr>
            <p:ph type="ftr" sz="quarter" idx="11"/>
          </p:nvPr>
        </p:nvSpPr>
        <p:spPr/>
        <p:txBody>
          <a:bodyPr/>
          <a:lstStyle/>
          <a:p>
            <a:endParaRPr lang="tr-TR">
              <a:solidFill>
                <a:srgbClr val="E3DED1">
                  <a:shade val="50000"/>
                </a:srgbClr>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val="39317096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80075" y="812076"/>
            <a:ext cx="2457410" cy="1392132"/>
          </a:xfrm>
        </p:spPr>
        <p:txBody>
          <a:bodyPr anchor="b"/>
          <a:lstStyle>
            <a:lvl1pPr algn="l">
              <a:buNone/>
              <a:defRPr sz="2200" b="1">
                <a:solidFill>
                  <a:schemeClr val="accent1"/>
                </a:solidFill>
              </a:defRPr>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4580127" y="2204215"/>
            <a:ext cx="2457410" cy="6403611"/>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1"/>
          </p:nvPr>
        </p:nvSpPr>
        <p:spPr>
          <a:xfrm>
            <a:off x="629594" y="1416103"/>
            <a:ext cx="3825415" cy="7192684"/>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72AEEC60-7DBE-4707-B75D-144173D4555B}" type="datetime1">
              <a:rPr lang="tr-TR" smtClean="0">
                <a:solidFill>
                  <a:srgbClr val="E3DED1">
                    <a:shade val="50000"/>
                  </a:srgbClr>
                </a:solidFill>
              </a:rPr>
              <a:pPr/>
              <a:t>24.01.2020</a:t>
            </a:fld>
            <a:endParaRPr lang="tr-TR">
              <a:solidFill>
                <a:srgbClr val="E3DED1">
                  <a:shade val="50000"/>
                </a:srgbClr>
              </a:solidFill>
            </a:endParaRPr>
          </a:p>
        </p:txBody>
      </p:sp>
      <p:sp>
        <p:nvSpPr>
          <p:cNvPr id="6" name="Altbilgi Yer Tutucusu 5"/>
          <p:cNvSpPr>
            <a:spLocks noGrp="1"/>
          </p:cNvSpPr>
          <p:nvPr>
            <p:ph type="ftr" sz="quarter" idx="11"/>
          </p:nvPr>
        </p:nvSpPr>
        <p:spPr/>
        <p:txBody>
          <a:bodyPr/>
          <a:lstStyle/>
          <a:p>
            <a:endParaRPr lang="tr-TR">
              <a:solidFill>
                <a:srgbClr val="E3DED1">
                  <a:shade val="50000"/>
                </a:srgb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val="33707270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5" name="Yuvarlatılmış Dikdörtgen 14"/>
          <p:cNvSpPr/>
          <p:nvPr/>
        </p:nvSpPr>
        <p:spPr>
          <a:xfrm>
            <a:off x="252050" y="501179"/>
            <a:ext cx="7055240" cy="943437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11" name="Tek Köşesi Yuvarlatılmış Dikdörtgen 10"/>
          <p:cNvSpPr/>
          <p:nvPr/>
        </p:nvSpPr>
        <p:spPr>
          <a:xfrm>
            <a:off x="5292886" y="660991"/>
            <a:ext cx="1922239" cy="6612626"/>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2" name="Başlık 1"/>
          <p:cNvSpPr>
            <a:spLocks noGrp="1"/>
          </p:cNvSpPr>
          <p:nvPr>
            <p:ph type="title"/>
          </p:nvPr>
        </p:nvSpPr>
        <p:spPr>
          <a:xfrm>
            <a:off x="378064" y="7630625"/>
            <a:ext cx="6805137" cy="1600951"/>
          </a:xfrm>
        </p:spPr>
        <p:txBody>
          <a:bodyPr anchor="t"/>
          <a:lstStyle>
            <a:lvl1pPr algn="l">
              <a:buNone/>
              <a:defRPr sz="3600" b="0">
                <a:solidFill>
                  <a:schemeClr val="bg2">
                    <a:shade val="25000"/>
                  </a:schemeClr>
                </a:solidFill>
                <a:effectLst/>
              </a:defRPr>
            </a:lvl1pPr>
            <a:extLst/>
          </a:lstStyle>
          <a:p>
            <a:r>
              <a:rPr kumimoji="0" lang="tr-TR"/>
              <a:t>Asıl başlık stili için tıklatın</a:t>
            </a:r>
            <a:endParaRPr kumimoji="0" lang="en-US"/>
          </a:p>
        </p:txBody>
      </p:sp>
      <p:sp>
        <p:nvSpPr>
          <p:cNvPr id="4" name="Metin Yer Tutucusu 3"/>
          <p:cNvSpPr>
            <a:spLocks noGrp="1"/>
          </p:cNvSpPr>
          <p:nvPr>
            <p:ph type="body" sz="half" idx="2"/>
          </p:nvPr>
        </p:nvSpPr>
        <p:spPr bwMode="grayWhite">
          <a:xfrm>
            <a:off x="5344080" y="812079"/>
            <a:ext cx="1852509" cy="6411784"/>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F060DABE-AA1C-4BA5-A898-3FE135F892E4}" type="datetime1">
              <a:rPr lang="tr-TR" smtClean="0">
                <a:solidFill>
                  <a:srgbClr val="E3DED1">
                    <a:shade val="50000"/>
                  </a:srgbClr>
                </a:solidFill>
              </a:rPr>
              <a:pPr/>
              <a:t>24.01.2020</a:t>
            </a:fld>
            <a:endParaRPr lang="tr-TR">
              <a:solidFill>
                <a:srgbClr val="E3DED1">
                  <a:shade val="50000"/>
                </a:srgbClr>
              </a:solidFill>
            </a:endParaRPr>
          </a:p>
        </p:txBody>
      </p:sp>
      <p:sp>
        <p:nvSpPr>
          <p:cNvPr id="6" name="Altbilgi Yer Tutucusu 5"/>
          <p:cNvSpPr>
            <a:spLocks noGrp="1"/>
          </p:cNvSpPr>
          <p:nvPr>
            <p:ph type="ftr" sz="quarter" idx="11"/>
          </p:nvPr>
        </p:nvSpPr>
        <p:spPr/>
        <p:txBody>
          <a:bodyPr/>
          <a:lstStyle/>
          <a:p>
            <a:endParaRPr lang="tr-TR">
              <a:solidFill>
                <a:srgbClr val="E3DED1">
                  <a:shade val="50000"/>
                </a:srgb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
        <p:nvSpPr>
          <p:cNvPr id="3" name="Resim Yer Tutucusu 2"/>
          <p:cNvSpPr>
            <a:spLocks noGrp="1"/>
          </p:cNvSpPr>
          <p:nvPr>
            <p:ph type="pic" idx="1"/>
          </p:nvPr>
        </p:nvSpPr>
        <p:spPr>
          <a:xfrm>
            <a:off x="348528" y="663437"/>
            <a:ext cx="4899698" cy="6612626"/>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a:t>Resim eklemek için simgeyi tıklatın</a:t>
            </a:r>
            <a:endParaRPr kumimoji="0" lang="en-US"/>
          </a:p>
        </p:txBody>
      </p:sp>
    </p:spTree>
    <p:extLst>
      <p:ext uri="{BB962C8B-B14F-4D97-AF65-F5344CB8AC3E}">
        <p14:creationId xmlns:p14="http://schemas.microsoft.com/office/powerpoint/2010/main" val="5738641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15871" y="7587119"/>
            <a:ext cx="6767330" cy="1600951"/>
          </a:xfrm>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15871" y="807436"/>
            <a:ext cx="6767330" cy="6375964"/>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1E55E603-210D-4691-80BE-5E957F02F5F2}" type="datetime1">
              <a:rPr lang="tr-TR" smtClean="0">
                <a:solidFill>
                  <a:srgbClr val="E3DED1">
                    <a:shade val="50000"/>
                  </a:srgbClr>
                </a:solidFill>
              </a:rPr>
              <a:pPr/>
              <a:t>24.01.2020</a:t>
            </a:fld>
            <a:endParaRPr lang="tr-TR">
              <a:solidFill>
                <a:srgbClr val="E3DED1">
                  <a:shade val="50000"/>
                </a:srgbClr>
              </a:solidFill>
            </a:endParaRPr>
          </a:p>
        </p:txBody>
      </p:sp>
      <p:sp>
        <p:nvSpPr>
          <p:cNvPr id="5" name="Altbilgi Yer Tutucusu 4"/>
          <p:cNvSpPr>
            <a:spLocks noGrp="1"/>
          </p:cNvSpPr>
          <p:nvPr>
            <p:ph type="ftr" sz="quarter" idx="11"/>
          </p:nvPr>
        </p:nvSpPr>
        <p:spPr/>
        <p:txBody>
          <a:bodyPr/>
          <a:lstStyle/>
          <a:p>
            <a:endParaRPr lang="tr-TR">
              <a:solidFill>
                <a:srgbClr val="E3DED1">
                  <a:shade val="50000"/>
                </a:srgb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val="1983224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5481915" y="812094"/>
            <a:ext cx="1638274" cy="8004756"/>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41074" y="812092"/>
            <a:ext cx="4914821" cy="8004758"/>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C43ECF74-0D82-420D-B751-59BB58207957}" type="datetime1">
              <a:rPr lang="tr-TR" smtClean="0">
                <a:solidFill>
                  <a:srgbClr val="E3DED1">
                    <a:shade val="50000"/>
                  </a:srgbClr>
                </a:solidFill>
              </a:rPr>
              <a:pPr/>
              <a:t>24.01.2020</a:t>
            </a:fld>
            <a:endParaRPr lang="tr-TR">
              <a:solidFill>
                <a:srgbClr val="E3DED1">
                  <a:shade val="50000"/>
                </a:srgbClr>
              </a:solidFill>
            </a:endParaRPr>
          </a:p>
        </p:txBody>
      </p:sp>
      <p:sp>
        <p:nvSpPr>
          <p:cNvPr id="5" name="Altbilgi Yer Tutucusu 4"/>
          <p:cNvSpPr>
            <a:spLocks noGrp="1"/>
          </p:cNvSpPr>
          <p:nvPr>
            <p:ph type="ftr" sz="quarter" idx="11"/>
          </p:nvPr>
        </p:nvSpPr>
        <p:spPr/>
        <p:txBody>
          <a:bodyPr/>
          <a:lstStyle/>
          <a:p>
            <a:endParaRPr lang="tr-TR">
              <a:solidFill>
                <a:srgbClr val="E3DED1">
                  <a:shade val="50000"/>
                </a:srgb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val="5040679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67095" y="3243493"/>
            <a:ext cx="6427074" cy="2238044"/>
          </a:xfrm>
        </p:spPr>
        <p:txBody>
          <a:bodyPr/>
          <a:lstStyle/>
          <a:p>
            <a:r>
              <a:rPr lang="tr-TR"/>
              <a:t>Asıl başlık stili için tıklatın</a:t>
            </a:r>
          </a:p>
        </p:txBody>
      </p:sp>
      <p:sp>
        <p:nvSpPr>
          <p:cNvPr id="3" name="2 Alt Başlık"/>
          <p:cNvSpPr>
            <a:spLocks noGrp="1"/>
          </p:cNvSpPr>
          <p:nvPr>
            <p:ph type="subTitle" idx="1"/>
          </p:nvPr>
        </p:nvSpPr>
        <p:spPr>
          <a:xfrm>
            <a:off x="1134191" y="5916561"/>
            <a:ext cx="5292885" cy="266825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AB63512-869C-49EB-9D8E-A0D8F9B443FB}"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98828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105" y="7308738"/>
            <a:ext cx="4536758" cy="862833"/>
          </a:xfrm>
        </p:spPr>
        <p:txBody>
          <a:bodyPr anchor="b"/>
          <a:lstStyle>
            <a:lvl1pPr algn="l">
              <a:defRPr sz="2300" b="1"/>
            </a:lvl1pPr>
          </a:lstStyle>
          <a:p>
            <a:r>
              <a:rPr lang="tr-TR"/>
              <a:t>Asıl başlık stili için tıklatın</a:t>
            </a:r>
          </a:p>
        </p:txBody>
      </p:sp>
      <p:sp>
        <p:nvSpPr>
          <p:cNvPr id="3" name="2 Resim Yer Tutucusu"/>
          <p:cNvSpPr>
            <a:spLocks noGrp="1"/>
          </p:cNvSpPr>
          <p:nvPr>
            <p:ph type="pic" idx="1"/>
          </p:nvPr>
        </p:nvSpPr>
        <p:spPr>
          <a:xfrm>
            <a:off x="1482105" y="932966"/>
            <a:ext cx="4536758" cy="6264593"/>
          </a:xfrm>
        </p:spPr>
        <p:txBody>
          <a:bodyPr/>
          <a:lstStyle>
            <a:lvl1pPr marL="0" indent="0">
              <a:buNone/>
              <a:defRPr sz="3600"/>
            </a:lvl1pPr>
            <a:lvl2pPr marL="511410" indent="0">
              <a:buNone/>
              <a:defRPr sz="3200"/>
            </a:lvl2pPr>
            <a:lvl3pPr marL="1022845" indent="0">
              <a:buNone/>
              <a:defRPr sz="2700"/>
            </a:lvl3pPr>
            <a:lvl4pPr marL="1534272" indent="0">
              <a:buNone/>
              <a:defRPr sz="2300"/>
            </a:lvl4pPr>
            <a:lvl5pPr marL="2045681" indent="0">
              <a:buNone/>
              <a:defRPr sz="2300"/>
            </a:lvl5pPr>
            <a:lvl6pPr marL="2557106" indent="0">
              <a:buNone/>
              <a:defRPr sz="2300"/>
            </a:lvl6pPr>
            <a:lvl7pPr marL="3068521" indent="0">
              <a:buNone/>
              <a:defRPr sz="2300"/>
            </a:lvl7pPr>
            <a:lvl8pPr marL="3579934" indent="0">
              <a:buNone/>
              <a:defRPr sz="2300"/>
            </a:lvl8pPr>
            <a:lvl9pPr marL="4091349" indent="0">
              <a:buNone/>
              <a:defRPr sz="2300"/>
            </a:lvl9pPr>
          </a:lstStyle>
          <a:p>
            <a:endParaRPr lang="tr-TR"/>
          </a:p>
        </p:txBody>
      </p:sp>
      <p:sp>
        <p:nvSpPr>
          <p:cNvPr id="4" name="3 Metin Yer Tutucusu"/>
          <p:cNvSpPr>
            <a:spLocks noGrp="1"/>
          </p:cNvSpPr>
          <p:nvPr>
            <p:ph type="body" sz="half" idx="2"/>
          </p:nvPr>
        </p:nvSpPr>
        <p:spPr>
          <a:xfrm>
            <a:off x="1482105" y="8171571"/>
            <a:ext cx="4536758" cy="1225365"/>
          </a:xfrm>
        </p:spPr>
        <p:txBody>
          <a:bodyPr/>
          <a:lstStyle>
            <a:lvl1pPr marL="0" indent="0">
              <a:buNone/>
              <a:defRPr sz="1600"/>
            </a:lvl1pPr>
            <a:lvl2pPr marL="511410" indent="0">
              <a:buNone/>
              <a:defRPr sz="1400"/>
            </a:lvl2pPr>
            <a:lvl3pPr marL="1022845" indent="0">
              <a:buNone/>
              <a:defRPr sz="1100"/>
            </a:lvl3pPr>
            <a:lvl4pPr marL="1534272" indent="0">
              <a:buNone/>
              <a:defRPr sz="1000"/>
            </a:lvl4pPr>
            <a:lvl5pPr marL="2045681" indent="0">
              <a:buNone/>
              <a:defRPr sz="1000"/>
            </a:lvl5pPr>
            <a:lvl6pPr marL="2557106" indent="0">
              <a:buNone/>
              <a:defRPr sz="1000"/>
            </a:lvl6pPr>
            <a:lvl7pPr marL="3068521" indent="0">
              <a:buNone/>
              <a:defRPr sz="1000"/>
            </a:lvl7pPr>
            <a:lvl8pPr marL="3579934" indent="0">
              <a:buNone/>
              <a:defRPr sz="1000"/>
            </a:lvl8pPr>
            <a:lvl9pPr marL="4091349" indent="0">
              <a:buNone/>
              <a:defRPr sz="10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11EC033-B2ED-4ED3-85DD-C92896D75EDA}"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3078477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97287" y="6709302"/>
            <a:ext cx="6427074" cy="207369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97287" y="4425353"/>
            <a:ext cx="6427074" cy="228396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7CA7E11-02C3-46F4-A6E7-DA54105007F3}"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622242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78064"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843642" y="2436251"/>
            <a:ext cx="333955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9ACC8BF7-8184-4232-81F9-F4289208D894}"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5220233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78067" y="2337139"/>
            <a:ext cx="3340871"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78067" y="3311147"/>
            <a:ext cx="3340871"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841030" y="2337139"/>
            <a:ext cx="3342183" cy="9740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841030" y="3311147"/>
            <a:ext cx="3342183" cy="60156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8306662-AC05-4CE4-AFA3-9347B3DA8510}" type="datetime1">
              <a:rPr lang="tr-TR" smtClean="0"/>
              <a:pPr/>
              <a:t>24.01.2020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7731059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DD35550-34D6-4372-AE21-132400E8CBE9}" type="datetime1">
              <a:rPr lang="tr-TR" smtClean="0"/>
              <a:pPr/>
              <a:t>24.01.2020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0226216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521273-1428-4DD6-8A06-C0DBF09A3069}" type="datetime1">
              <a:rPr lang="tr-TR" smtClean="0"/>
              <a:pPr/>
              <a:t>24.01.2020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1194238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78078" y="415707"/>
            <a:ext cx="2487603" cy="1769167"/>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956257" y="415725"/>
            <a:ext cx="4226957" cy="8911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78078" y="2184892"/>
            <a:ext cx="2487603" cy="71419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9C78FFA-A802-4412-8BDD-09E1CE3173C2}"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7305049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482062" y="7308694"/>
            <a:ext cx="4536758" cy="86283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482062" y="932922"/>
            <a:ext cx="4536758" cy="6264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482062" y="8171526"/>
            <a:ext cx="4536758" cy="12253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0083DA-F22B-4C08-8326-DFBA32BF0395}" type="datetime1">
              <a:rPr lang="tr-TR" smtClean="0"/>
              <a:pPr/>
              <a:t>24.01.2020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703213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8EAAF49-50FC-4811-ACCD-59619A38E8EF}"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16292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481917" y="418143"/>
            <a:ext cx="1701284" cy="890867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78064" y="418143"/>
            <a:ext cx="4977831" cy="890867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AABA80-1CC0-485A-8243-FD4DFE22D775}" type="datetime1">
              <a:rPr lang="tr-TR" smtClean="0"/>
              <a:pPr/>
              <a:t>24.01.2020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7675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108" y="418123"/>
            <a:ext cx="6805137" cy="1740165"/>
          </a:xfrm>
          <a:prstGeom prst="rect">
            <a:avLst/>
          </a:prstGeom>
        </p:spPr>
        <p:txBody>
          <a:bodyPr vert="horz" lIns="102272" tIns="51144" rIns="102272" bIns="51144" rtlCol="0" anchor="ctr">
            <a:normAutofit/>
          </a:bodyPr>
          <a:lstStyle/>
          <a:p>
            <a:r>
              <a:rPr lang="tr-TR"/>
              <a:t>Asıl başlık stili için tıklatın</a:t>
            </a:r>
          </a:p>
        </p:txBody>
      </p:sp>
      <p:sp>
        <p:nvSpPr>
          <p:cNvPr id="3" name="2 Metin Yer Tutucusu"/>
          <p:cNvSpPr>
            <a:spLocks noGrp="1"/>
          </p:cNvSpPr>
          <p:nvPr>
            <p:ph type="body" idx="1"/>
          </p:nvPr>
        </p:nvSpPr>
        <p:spPr>
          <a:xfrm>
            <a:off x="378108" y="2436321"/>
            <a:ext cx="6805137" cy="6890569"/>
          </a:xfrm>
          <a:prstGeom prst="rect">
            <a:avLst/>
          </a:prstGeom>
        </p:spPr>
        <p:txBody>
          <a:bodyPr vert="horz" lIns="102272" tIns="51144" rIns="102272" bIns="51144"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94"/>
            <a:ext cx="1764295" cy="555886"/>
          </a:xfrm>
          <a:prstGeom prst="rect">
            <a:avLst/>
          </a:prstGeom>
        </p:spPr>
        <p:txBody>
          <a:bodyPr vert="horz" lIns="102272" tIns="51144" rIns="102272" bIns="51144" rtlCol="0" anchor="ctr"/>
          <a:lstStyle>
            <a:lvl1pPr algn="l">
              <a:defRPr sz="1400">
                <a:solidFill>
                  <a:schemeClr val="tx1">
                    <a:tint val="75000"/>
                  </a:schemeClr>
                </a:solidFill>
              </a:defRPr>
            </a:lvl1pPr>
          </a:lstStyle>
          <a:p>
            <a:fld id="{7FDD98DA-A0EF-4DE8-B995-9AD1B8D6AFC0}" type="datetime1">
              <a:rPr lang="tr-TR" smtClean="0"/>
              <a:pPr/>
              <a:t>24.01.2020</a:t>
            </a:fld>
            <a:endParaRPr lang="tr-TR"/>
          </a:p>
        </p:txBody>
      </p:sp>
      <p:sp>
        <p:nvSpPr>
          <p:cNvPr id="5" name="4 Altbilgi Yer Tutucusu"/>
          <p:cNvSpPr>
            <a:spLocks noGrp="1"/>
          </p:cNvSpPr>
          <p:nvPr>
            <p:ph type="ftr" sz="quarter" idx="3"/>
          </p:nvPr>
        </p:nvSpPr>
        <p:spPr>
          <a:xfrm>
            <a:off x="2583432" y="9677294"/>
            <a:ext cx="2394400" cy="555886"/>
          </a:xfrm>
          <a:prstGeom prst="rect">
            <a:avLst/>
          </a:prstGeom>
        </p:spPr>
        <p:txBody>
          <a:bodyPr vert="horz" lIns="102272" tIns="51144" rIns="102272" bIns="51144" rtlCol="0" anchor="ctr"/>
          <a:lstStyle>
            <a:lvl1pPr algn="ctr">
              <a:defRPr sz="14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5418950" y="9677294"/>
            <a:ext cx="1764295" cy="555886"/>
          </a:xfrm>
          <a:prstGeom prst="rect">
            <a:avLst/>
          </a:prstGeom>
        </p:spPr>
        <p:txBody>
          <a:bodyPr vert="horz" lIns="102272" tIns="51144" rIns="102272" bIns="51144" rtlCol="0" anchor="ctr"/>
          <a:lstStyle>
            <a:lvl1pPr algn="r">
              <a:defRPr sz="14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22845" rtl="0" eaLnBrk="1" latinLnBrk="0" hangingPunct="1">
        <a:spcBef>
          <a:spcPct val="0"/>
        </a:spcBef>
        <a:buNone/>
        <a:defRPr sz="5000" kern="1200">
          <a:solidFill>
            <a:schemeClr val="tx1"/>
          </a:solidFill>
          <a:latin typeface="+mj-lt"/>
          <a:ea typeface="+mj-ea"/>
          <a:cs typeface="+mj-cs"/>
        </a:defRPr>
      </a:lvl1pPr>
    </p:titleStyle>
    <p:bodyStyle>
      <a:lvl1pPr marL="383547" indent="-383547" algn="l" defTabSz="1022845"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1031" indent="-319638" algn="l" defTabSz="1022845"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8543" indent="-255740" algn="l" defTabSz="102284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9966"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01384"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12798"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24221"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35640"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47058"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22845" rtl="0" eaLnBrk="1" latinLnBrk="0" hangingPunct="1">
        <a:defRPr sz="2000" kern="1200">
          <a:solidFill>
            <a:schemeClr val="tx1"/>
          </a:solidFill>
          <a:latin typeface="+mn-lt"/>
          <a:ea typeface="+mn-ea"/>
          <a:cs typeface="+mn-cs"/>
        </a:defRPr>
      </a:lvl1pPr>
      <a:lvl2pPr marL="511410" algn="l" defTabSz="1022845" rtl="0" eaLnBrk="1" latinLnBrk="0" hangingPunct="1">
        <a:defRPr sz="2000" kern="1200">
          <a:solidFill>
            <a:schemeClr val="tx1"/>
          </a:solidFill>
          <a:latin typeface="+mn-lt"/>
          <a:ea typeface="+mn-ea"/>
          <a:cs typeface="+mn-cs"/>
        </a:defRPr>
      </a:lvl2pPr>
      <a:lvl3pPr marL="1022845" algn="l" defTabSz="1022845" rtl="0" eaLnBrk="1" latinLnBrk="0" hangingPunct="1">
        <a:defRPr sz="2000" kern="1200">
          <a:solidFill>
            <a:schemeClr val="tx1"/>
          </a:solidFill>
          <a:latin typeface="+mn-lt"/>
          <a:ea typeface="+mn-ea"/>
          <a:cs typeface="+mn-cs"/>
        </a:defRPr>
      </a:lvl3pPr>
      <a:lvl4pPr marL="1534272" algn="l" defTabSz="1022845" rtl="0" eaLnBrk="1" latinLnBrk="0" hangingPunct="1">
        <a:defRPr sz="2000" kern="1200">
          <a:solidFill>
            <a:schemeClr val="tx1"/>
          </a:solidFill>
          <a:latin typeface="+mn-lt"/>
          <a:ea typeface="+mn-ea"/>
          <a:cs typeface="+mn-cs"/>
        </a:defRPr>
      </a:lvl4pPr>
      <a:lvl5pPr marL="2045681" algn="l" defTabSz="1022845" rtl="0" eaLnBrk="1" latinLnBrk="0" hangingPunct="1">
        <a:defRPr sz="2000" kern="1200">
          <a:solidFill>
            <a:schemeClr val="tx1"/>
          </a:solidFill>
          <a:latin typeface="+mn-lt"/>
          <a:ea typeface="+mn-ea"/>
          <a:cs typeface="+mn-cs"/>
        </a:defRPr>
      </a:lvl5pPr>
      <a:lvl6pPr marL="2557106" algn="l" defTabSz="1022845" rtl="0" eaLnBrk="1" latinLnBrk="0" hangingPunct="1">
        <a:defRPr sz="2000" kern="1200">
          <a:solidFill>
            <a:schemeClr val="tx1"/>
          </a:solidFill>
          <a:latin typeface="+mn-lt"/>
          <a:ea typeface="+mn-ea"/>
          <a:cs typeface="+mn-cs"/>
        </a:defRPr>
      </a:lvl6pPr>
      <a:lvl7pPr marL="3068521" algn="l" defTabSz="1022845" rtl="0" eaLnBrk="1" latinLnBrk="0" hangingPunct="1">
        <a:defRPr sz="2000" kern="1200">
          <a:solidFill>
            <a:schemeClr val="tx1"/>
          </a:solidFill>
          <a:latin typeface="+mn-lt"/>
          <a:ea typeface="+mn-ea"/>
          <a:cs typeface="+mn-cs"/>
        </a:defRPr>
      </a:lvl7pPr>
      <a:lvl8pPr marL="3579934" algn="l" defTabSz="1022845" rtl="0" eaLnBrk="1" latinLnBrk="0" hangingPunct="1">
        <a:defRPr sz="2000" kern="1200">
          <a:solidFill>
            <a:schemeClr val="tx1"/>
          </a:solidFill>
          <a:latin typeface="+mn-lt"/>
          <a:ea typeface="+mn-ea"/>
          <a:cs typeface="+mn-cs"/>
        </a:defRPr>
      </a:lvl8pPr>
      <a:lvl9pPr marL="4091349" algn="l" defTabSz="1022845"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063" y="418123"/>
            <a:ext cx="6805137" cy="1740165"/>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378063" y="2436249"/>
            <a:ext cx="6805137" cy="689056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7"/>
            <a:ext cx="1764295" cy="555886"/>
          </a:xfrm>
          <a:prstGeom prst="rect">
            <a:avLst/>
          </a:prstGeom>
        </p:spPr>
        <p:txBody>
          <a:bodyPr vert="horz" lIns="91440" tIns="45720" rIns="91440" bIns="45720" rtlCol="0" anchor="ctr"/>
          <a:lstStyle>
            <a:lvl1pPr algn="l">
              <a:defRPr sz="1323">
                <a:solidFill>
                  <a:schemeClr val="tx1">
                    <a:tint val="75000"/>
                  </a:schemeClr>
                </a:solidFill>
              </a:defRPr>
            </a:lvl1pPr>
          </a:lstStyle>
          <a:p>
            <a:fld id="{7FDD98DA-A0EF-4DE8-B995-9AD1B8D6AFC0}" type="datetime1">
              <a:rPr lang="tr-TR" smtClean="0"/>
              <a:pPr/>
              <a:t>24.01.2020</a:t>
            </a:fld>
            <a:endParaRPr lang="tr-TR"/>
          </a:p>
        </p:txBody>
      </p:sp>
      <p:sp>
        <p:nvSpPr>
          <p:cNvPr id="5" name="4 Altbilgi Yer Tutucusu"/>
          <p:cNvSpPr>
            <a:spLocks noGrp="1"/>
          </p:cNvSpPr>
          <p:nvPr>
            <p:ph type="ftr" sz="quarter" idx="3"/>
          </p:nvPr>
        </p:nvSpPr>
        <p:spPr>
          <a:xfrm>
            <a:off x="2583432" y="9677267"/>
            <a:ext cx="2394400" cy="555886"/>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5418905" y="9677267"/>
            <a:ext cx="1764295" cy="555886"/>
          </a:xfrm>
          <a:prstGeom prst="rect">
            <a:avLst/>
          </a:prstGeom>
        </p:spPr>
        <p:txBody>
          <a:bodyPr vert="horz" lIns="91440" tIns="45720" rIns="91440" bIns="45720" rtlCol="0" anchor="ctr"/>
          <a:lstStyle>
            <a:lvl1pPr algn="r">
              <a:defRPr sz="1323">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58830360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1008126" rtl="0" eaLnBrk="1" latinLnBrk="0" hangingPunct="1">
        <a:spcBef>
          <a:spcPct val="0"/>
        </a:spcBef>
        <a:buNone/>
        <a:defRPr sz="4851" kern="1200">
          <a:solidFill>
            <a:schemeClr val="tx1"/>
          </a:solidFill>
          <a:latin typeface="+mj-lt"/>
          <a:ea typeface="+mj-ea"/>
          <a:cs typeface="+mj-cs"/>
        </a:defRPr>
      </a:lvl1pPr>
    </p:titleStyle>
    <p:bodyStyle>
      <a:lvl1pPr marL="378047" indent="-378047" algn="l" defTabSz="1008126" rtl="0" eaLnBrk="1" latinLnBrk="0" hangingPunct="1">
        <a:spcBef>
          <a:spcPct val="20000"/>
        </a:spcBef>
        <a:buFont typeface="Arial" pitchFamily="34" charset="0"/>
        <a:buChar char="•"/>
        <a:defRPr sz="3528" kern="1200">
          <a:solidFill>
            <a:schemeClr val="tx1"/>
          </a:solidFill>
          <a:latin typeface="+mn-lt"/>
          <a:ea typeface="+mn-ea"/>
          <a:cs typeface="+mn-cs"/>
        </a:defRPr>
      </a:lvl1pPr>
      <a:lvl2pPr marL="819102" indent="-315039" algn="l" defTabSz="1008126" rtl="0" eaLnBrk="1" latinLnBrk="0" hangingPunct="1">
        <a:spcBef>
          <a:spcPct val="20000"/>
        </a:spcBef>
        <a:buFont typeface="Arial" pitchFamily="34" charset="0"/>
        <a:buChar char="–"/>
        <a:defRPr sz="3087" kern="1200">
          <a:solidFill>
            <a:schemeClr val="tx1"/>
          </a:solidFill>
          <a:latin typeface="+mn-lt"/>
          <a:ea typeface="+mn-ea"/>
          <a:cs typeface="+mn-cs"/>
        </a:defRPr>
      </a:lvl2pPr>
      <a:lvl3pPr marL="1260158" indent="-252032" algn="l" defTabSz="1008126" rtl="0" eaLnBrk="1" latinLnBrk="0" hangingPunct="1">
        <a:spcBef>
          <a:spcPct val="20000"/>
        </a:spcBef>
        <a:buFont typeface="Arial" pitchFamily="34" charset="0"/>
        <a:buChar char="•"/>
        <a:defRPr sz="2646" kern="1200">
          <a:solidFill>
            <a:schemeClr val="tx1"/>
          </a:solidFill>
          <a:latin typeface="+mn-lt"/>
          <a:ea typeface="+mn-ea"/>
          <a:cs typeface="+mn-cs"/>
        </a:defRPr>
      </a:lvl3pPr>
      <a:lvl4pPr marL="1764221"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4pPr>
      <a:lvl5pPr marL="2268284"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5pPr>
      <a:lvl6pPr marL="2772347"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410"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473"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536"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tr-TR"/>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064" y="418124"/>
            <a:ext cx="6805137" cy="1740165"/>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378064" y="2436251"/>
            <a:ext cx="6805137" cy="689056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440" tIns="45720" rIns="91440" bIns="45720" rtlCol="0" anchor="ctr"/>
          <a:lstStyle>
            <a:lvl1pPr algn="l">
              <a:defRPr sz="1200">
                <a:solidFill>
                  <a:schemeClr val="tx1">
                    <a:tint val="75000"/>
                  </a:schemeClr>
                </a:solidFill>
              </a:defRPr>
            </a:lvl1pPr>
          </a:lstStyle>
          <a:p>
            <a:fld id="{7FDD98DA-A0EF-4DE8-B995-9AD1B8D6AFC0}" type="datetime1">
              <a:rPr lang="tr-TR" smtClean="0"/>
              <a:pPr/>
              <a:t>24.01.2020</a:t>
            </a:fld>
            <a:endParaRPr lang="tr-TR"/>
          </a:p>
        </p:txBody>
      </p:sp>
      <p:sp>
        <p:nvSpPr>
          <p:cNvPr id="5" name="4 Altbilgi Yer Tutucusu"/>
          <p:cNvSpPr>
            <a:spLocks noGrp="1"/>
          </p:cNvSpPr>
          <p:nvPr>
            <p:ph type="ftr" sz="quarter" idx="3"/>
          </p:nvPr>
        </p:nvSpPr>
        <p:spPr>
          <a:xfrm>
            <a:off x="2583433" y="9677268"/>
            <a:ext cx="2394400" cy="55588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5418905" y="9677268"/>
            <a:ext cx="1764295" cy="555886"/>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70599216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064" y="418124"/>
            <a:ext cx="6805137" cy="1740165"/>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378064" y="2436251"/>
            <a:ext cx="6805137" cy="689056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440" tIns="45720" rIns="91440" bIns="45720" rtlCol="0" anchor="ctr"/>
          <a:lstStyle>
            <a:lvl1pPr algn="l">
              <a:defRPr sz="1200">
                <a:solidFill>
                  <a:schemeClr val="tx1">
                    <a:tint val="75000"/>
                  </a:schemeClr>
                </a:solidFill>
              </a:defRPr>
            </a:lvl1pPr>
          </a:lstStyle>
          <a:p>
            <a:fld id="{7FDD98DA-A0EF-4DE8-B995-9AD1B8D6AFC0}" type="datetime1">
              <a:rPr lang="tr-TR" smtClean="0"/>
              <a:pPr/>
              <a:t>24.01.2020</a:t>
            </a:fld>
            <a:endParaRPr lang="tr-TR"/>
          </a:p>
        </p:txBody>
      </p:sp>
      <p:sp>
        <p:nvSpPr>
          <p:cNvPr id="5" name="4 Altbilgi Yer Tutucusu"/>
          <p:cNvSpPr>
            <a:spLocks noGrp="1"/>
          </p:cNvSpPr>
          <p:nvPr>
            <p:ph type="ftr" sz="quarter" idx="3"/>
          </p:nvPr>
        </p:nvSpPr>
        <p:spPr>
          <a:xfrm>
            <a:off x="2583433" y="9677268"/>
            <a:ext cx="2394400" cy="55588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5418905" y="9677268"/>
            <a:ext cx="1764295" cy="555886"/>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332751692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108" y="418123"/>
            <a:ext cx="6805137" cy="1740165"/>
          </a:xfrm>
          <a:prstGeom prst="rect">
            <a:avLst/>
          </a:prstGeom>
        </p:spPr>
        <p:txBody>
          <a:bodyPr vert="horz" lIns="102272" tIns="51144" rIns="102272" bIns="51144" rtlCol="0" anchor="ctr">
            <a:normAutofit/>
          </a:bodyPr>
          <a:lstStyle/>
          <a:p>
            <a:r>
              <a:rPr lang="tr-TR"/>
              <a:t>Asıl başlık stili için tıklatın</a:t>
            </a:r>
          </a:p>
        </p:txBody>
      </p:sp>
      <p:sp>
        <p:nvSpPr>
          <p:cNvPr id="3" name="2 Metin Yer Tutucusu"/>
          <p:cNvSpPr>
            <a:spLocks noGrp="1"/>
          </p:cNvSpPr>
          <p:nvPr>
            <p:ph type="body" idx="1"/>
          </p:nvPr>
        </p:nvSpPr>
        <p:spPr>
          <a:xfrm>
            <a:off x="378108" y="2436321"/>
            <a:ext cx="6805137" cy="6890569"/>
          </a:xfrm>
          <a:prstGeom prst="rect">
            <a:avLst/>
          </a:prstGeom>
        </p:spPr>
        <p:txBody>
          <a:bodyPr vert="horz" lIns="102272" tIns="51144" rIns="102272" bIns="51144"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94"/>
            <a:ext cx="1764295" cy="555886"/>
          </a:xfrm>
          <a:prstGeom prst="rect">
            <a:avLst/>
          </a:prstGeom>
        </p:spPr>
        <p:txBody>
          <a:bodyPr vert="horz" lIns="102272" tIns="51144" rIns="102272" bIns="51144" rtlCol="0" anchor="ctr"/>
          <a:lstStyle>
            <a:lvl1pPr algn="l">
              <a:defRPr sz="1400">
                <a:solidFill>
                  <a:schemeClr val="tx1">
                    <a:tint val="75000"/>
                  </a:schemeClr>
                </a:solidFill>
              </a:defRPr>
            </a:lvl1pPr>
          </a:lstStyle>
          <a:p>
            <a:fld id="{7FDD98DA-A0EF-4DE8-B995-9AD1B8D6AFC0}" type="datetime1">
              <a:rPr lang="tr-TR" smtClean="0">
                <a:solidFill>
                  <a:prstClr val="black">
                    <a:tint val="75000"/>
                  </a:prstClr>
                </a:solidFill>
              </a:rPr>
              <a:pPr/>
              <a:t>24.01.2020</a:t>
            </a:fld>
            <a:endParaRPr lang="tr-TR">
              <a:solidFill>
                <a:prstClr val="black">
                  <a:tint val="75000"/>
                </a:prstClr>
              </a:solidFill>
            </a:endParaRPr>
          </a:p>
        </p:txBody>
      </p:sp>
      <p:sp>
        <p:nvSpPr>
          <p:cNvPr id="5" name="4 Altbilgi Yer Tutucusu"/>
          <p:cNvSpPr>
            <a:spLocks noGrp="1"/>
          </p:cNvSpPr>
          <p:nvPr>
            <p:ph type="ftr" sz="quarter" idx="3"/>
          </p:nvPr>
        </p:nvSpPr>
        <p:spPr>
          <a:xfrm>
            <a:off x="2583432" y="9677294"/>
            <a:ext cx="2394400" cy="555886"/>
          </a:xfrm>
          <a:prstGeom prst="rect">
            <a:avLst/>
          </a:prstGeom>
        </p:spPr>
        <p:txBody>
          <a:bodyPr vert="horz" lIns="102272" tIns="51144" rIns="102272" bIns="51144" rtlCol="0" anchor="ctr"/>
          <a:lstStyle>
            <a:lvl1pPr algn="ctr">
              <a:defRPr sz="14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5418950" y="9677294"/>
            <a:ext cx="1764295" cy="555886"/>
          </a:xfrm>
          <a:prstGeom prst="rect">
            <a:avLst/>
          </a:prstGeom>
        </p:spPr>
        <p:txBody>
          <a:bodyPr vert="horz" lIns="102272" tIns="51144" rIns="102272" bIns="51144" rtlCol="0" anchor="ctr"/>
          <a:lstStyle>
            <a:lvl1pPr algn="r">
              <a:defRPr sz="14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95735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022845" rtl="0" eaLnBrk="1" latinLnBrk="0" hangingPunct="1">
        <a:spcBef>
          <a:spcPct val="0"/>
        </a:spcBef>
        <a:buNone/>
        <a:defRPr sz="5000" kern="1200">
          <a:solidFill>
            <a:schemeClr val="tx1"/>
          </a:solidFill>
          <a:latin typeface="+mj-lt"/>
          <a:ea typeface="+mj-ea"/>
          <a:cs typeface="+mj-cs"/>
        </a:defRPr>
      </a:lvl1pPr>
    </p:titleStyle>
    <p:bodyStyle>
      <a:lvl1pPr marL="383547" indent="-383547" algn="l" defTabSz="1022845"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1031" indent="-319638" algn="l" defTabSz="1022845"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8543" indent="-255740" algn="l" defTabSz="102284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9966"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01384"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12798"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24221"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35640"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47058" indent="-255740" algn="l" defTabSz="102284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22845" rtl="0" eaLnBrk="1" latinLnBrk="0" hangingPunct="1">
        <a:defRPr sz="2000" kern="1200">
          <a:solidFill>
            <a:schemeClr val="tx1"/>
          </a:solidFill>
          <a:latin typeface="+mn-lt"/>
          <a:ea typeface="+mn-ea"/>
          <a:cs typeface="+mn-cs"/>
        </a:defRPr>
      </a:lvl1pPr>
      <a:lvl2pPr marL="511410" algn="l" defTabSz="1022845" rtl="0" eaLnBrk="1" latinLnBrk="0" hangingPunct="1">
        <a:defRPr sz="2000" kern="1200">
          <a:solidFill>
            <a:schemeClr val="tx1"/>
          </a:solidFill>
          <a:latin typeface="+mn-lt"/>
          <a:ea typeface="+mn-ea"/>
          <a:cs typeface="+mn-cs"/>
        </a:defRPr>
      </a:lvl2pPr>
      <a:lvl3pPr marL="1022845" algn="l" defTabSz="1022845" rtl="0" eaLnBrk="1" latinLnBrk="0" hangingPunct="1">
        <a:defRPr sz="2000" kern="1200">
          <a:solidFill>
            <a:schemeClr val="tx1"/>
          </a:solidFill>
          <a:latin typeface="+mn-lt"/>
          <a:ea typeface="+mn-ea"/>
          <a:cs typeface="+mn-cs"/>
        </a:defRPr>
      </a:lvl3pPr>
      <a:lvl4pPr marL="1534272" algn="l" defTabSz="1022845" rtl="0" eaLnBrk="1" latinLnBrk="0" hangingPunct="1">
        <a:defRPr sz="2000" kern="1200">
          <a:solidFill>
            <a:schemeClr val="tx1"/>
          </a:solidFill>
          <a:latin typeface="+mn-lt"/>
          <a:ea typeface="+mn-ea"/>
          <a:cs typeface="+mn-cs"/>
        </a:defRPr>
      </a:lvl4pPr>
      <a:lvl5pPr marL="2045681" algn="l" defTabSz="1022845" rtl="0" eaLnBrk="1" latinLnBrk="0" hangingPunct="1">
        <a:defRPr sz="2000" kern="1200">
          <a:solidFill>
            <a:schemeClr val="tx1"/>
          </a:solidFill>
          <a:latin typeface="+mn-lt"/>
          <a:ea typeface="+mn-ea"/>
          <a:cs typeface="+mn-cs"/>
        </a:defRPr>
      </a:lvl5pPr>
      <a:lvl6pPr marL="2557106" algn="l" defTabSz="1022845" rtl="0" eaLnBrk="1" latinLnBrk="0" hangingPunct="1">
        <a:defRPr sz="2000" kern="1200">
          <a:solidFill>
            <a:schemeClr val="tx1"/>
          </a:solidFill>
          <a:latin typeface="+mn-lt"/>
          <a:ea typeface="+mn-ea"/>
          <a:cs typeface="+mn-cs"/>
        </a:defRPr>
      </a:lvl6pPr>
      <a:lvl7pPr marL="3068521" algn="l" defTabSz="1022845" rtl="0" eaLnBrk="1" latinLnBrk="0" hangingPunct="1">
        <a:defRPr sz="2000" kern="1200">
          <a:solidFill>
            <a:schemeClr val="tx1"/>
          </a:solidFill>
          <a:latin typeface="+mn-lt"/>
          <a:ea typeface="+mn-ea"/>
          <a:cs typeface="+mn-cs"/>
        </a:defRPr>
      </a:lvl7pPr>
      <a:lvl8pPr marL="3579934" algn="l" defTabSz="1022845" rtl="0" eaLnBrk="1" latinLnBrk="0" hangingPunct="1">
        <a:defRPr sz="2000" kern="1200">
          <a:solidFill>
            <a:schemeClr val="tx1"/>
          </a:solidFill>
          <a:latin typeface="+mn-lt"/>
          <a:ea typeface="+mn-ea"/>
          <a:cs typeface="+mn-cs"/>
        </a:defRPr>
      </a:lvl8pPr>
      <a:lvl9pPr marL="4091349" algn="l" defTabSz="102284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47" y="2033999"/>
            <a:ext cx="7561263" cy="8407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2" tIns="45504" rIns="90962" bIns="45504" rtlCol="0" anchor="ctr"/>
          <a:lstStyle/>
          <a:p>
            <a:pPr algn="ctr" defTabSz="1023062"/>
            <a:endParaRPr lang="en-US">
              <a:solidFill>
                <a:srgbClr val="FFFFFF"/>
              </a:solidFill>
            </a:endParaRPr>
          </a:p>
        </p:txBody>
      </p:sp>
      <p:sp>
        <p:nvSpPr>
          <p:cNvPr id="3" name="Text Placeholder 2"/>
          <p:cNvSpPr>
            <a:spLocks noGrp="1"/>
          </p:cNvSpPr>
          <p:nvPr>
            <p:ph type="body" idx="1"/>
          </p:nvPr>
        </p:nvSpPr>
        <p:spPr>
          <a:xfrm>
            <a:off x="378108" y="3074316"/>
            <a:ext cx="6805137" cy="6268460"/>
          </a:xfrm>
          <a:prstGeom prst="rect">
            <a:avLst/>
          </a:prstGeom>
        </p:spPr>
        <p:txBody>
          <a:bodyPr vert="horz" lIns="90962" tIns="45504" rIns="90962" bIns="45504"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465323" y="415972"/>
            <a:ext cx="2630690" cy="444709"/>
          </a:xfrm>
          <a:prstGeom prst="rect">
            <a:avLst/>
          </a:prstGeom>
        </p:spPr>
        <p:txBody>
          <a:bodyPr vert="horz" lIns="90962" tIns="45504" rIns="90962" bIns="45504" rtlCol="0" anchor="ctr">
            <a:noAutofit/>
          </a:bodyPr>
          <a:lstStyle>
            <a:lvl1pPr algn="ctr">
              <a:defRPr sz="1200" b="0" cap="all" spc="300" baseline="0">
                <a:solidFill>
                  <a:schemeClr val="tx1"/>
                </a:solidFill>
              </a:defRPr>
            </a:lvl1pPr>
          </a:lstStyle>
          <a:p>
            <a:pPr defTabSz="1023062"/>
            <a:fld id="{45F05ECD-20A4-4F76-A27C-3172F1AFEC0F}" type="datetime1">
              <a:rPr lang="tr-TR" smtClean="0">
                <a:solidFill>
                  <a:srgbClr val="FFFFFF"/>
                </a:solidFill>
              </a:rPr>
              <a:pPr defTabSz="1023062"/>
              <a:t>24.01.2020</a:t>
            </a:fld>
            <a:endParaRPr lang="tr-TR">
              <a:solidFill>
                <a:srgbClr val="FFFFFF"/>
              </a:solidFill>
            </a:endParaRPr>
          </a:p>
        </p:txBody>
      </p:sp>
      <p:sp>
        <p:nvSpPr>
          <p:cNvPr id="5" name="Footer Placeholder 4"/>
          <p:cNvSpPr>
            <a:spLocks noGrp="1"/>
          </p:cNvSpPr>
          <p:nvPr>
            <p:ph type="ftr" sz="quarter" idx="3"/>
          </p:nvPr>
        </p:nvSpPr>
        <p:spPr>
          <a:xfrm>
            <a:off x="1197245" y="9875503"/>
            <a:ext cx="5166863" cy="444709"/>
          </a:xfrm>
          <a:prstGeom prst="rect">
            <a:avLst/>
          </a:prstGeom>
        </p:spPr>
        <p:txBody>
          <a:bodyPr vert="horz" lIns="90962" tIns="45504" rIns="90962" bIns="45504" rtlCol="0" anchor="ctr">
            <a:normAutofit/>
          </a:bodyPr>
          <a:lstStyle>
            <a:lvl1pPr algn="ctr">
              <a:defRPr sz="1100" b="0" cap="all" spc="300" baseline="0">
                <a:solidFill>
                  <a:schemeClr val="tx1"/>
                </a:solidFill>
              </a:defRPr>
            </a:lvl1pPr>
          </a:lstStyle>
          <a:p>
            <a:pPr defTabSz="1023062"/>
            <a:endParaRPr lang="tr-TR">
              <a:solidFill>
                <a:srgbClr val="FFFFFF"/>
              </a:solidFill>
            </a:endParaRPr>
          </a:p>
        </p:txBody>
      </p:sp>
      <p:sp>
        <p:nvSpPr>
          <p:cNvPr id="6" name="Slide Number Placeholder 5"/>
          <p:cNvSpPr>
            <a:spLocks noGrp="1"/>
          </p:cNvSpPr>
          <p:nvPr>
            <p:ph type="sldNum" sz="quarter" idx="4"/>
          </p:nvPr>
        </p:nvSpPr>
        <p:spPr>
          <a:xfrm>
            <a:off x="3339603" y="9396890"/>
            <a:ext cx="882147" cy="464044"/>
          </a:xfrm>
          <a:prstGeom prst="rect">
            <a:avLst/>
          </a:prstGeom>
          <a:ln>
            <a:noFill/>
          </a:ln>
        </p:spPr>
        <p:txBody>
          <a:bodyPr vert="horz" lIns="0" tIns="0" rIns="0" bIns="0" rtlCol="0" anchor="ctr">
            <a:normAutofit/>
          </a:bodyPr>
          <a:lstStyle>
            <a:lvl1pPr algn="ctr">
              <a:defRPr sz="1200" b="1">
                <a:solidFill>
                  <a:schemeClr val="tx1"/>
                </a:solidFill>
              </a:defRPr>
            </a:lvl1pPr>
          </a:lstStyle>
          <a:p>
            <a:pPr defTabSz="1023062"/>
            <a:fld id="{F302176B-0E47-46AC-8F43-DAB4B8A37D06}" type="slidenum">
              <a:rPr lang="tr-TR" smtClean="0">
                <a:solidFill>
                  <a:srgbClr val="FFFFFF"/>
                </a:solidFill>
              </a:rPr>
              <a:pPr defTabSz="1023062"/>
              <a:t>‹#›</a:t>
            </a:fld>
            <a:endParaRPr lang="tr-TR">
              <a:solidFill>
                <a:srgbClr val="FFFFFF"/>
              </a:solidFill>
            </a:endParaRPr>
          </a:p>
        </p:txBody>
      </p:sp>
      <p:cxnSp>
        <p:nvCxnSpPr>
          <p:cNvPr id="10" name="Straight Connector 9"/>
          <p:cNvCxnSpPr/>
          <p:nvPr/>
        </p:nvCxnSpPr>
        <p:spPr>
          <a:xfrm>
            <a:off x="47" y="2027118"/>
            <a:ext cx="7561263" cy="241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79348" y="1484990"/>
            <a:ext cx="3402568" cy="1067301"/>
          </a:xfrm>
          <a:prstGeom prst="rect">
            <a:avLst/>
          </a:prstGeom>
          <a:solidFill>
            <a:schemeClr val="tx1"/>
          </a:solidFill>
          <a:ln w="76200" cmpd="thinThick">
            <a:solidFill>
              <a:schemeClr val="tx1"/>
            </a:solidFill>
            <a:miter lim="800000"/>
          </a:ln>
        </p:spPr>
        <p:txBody>
          <a:bodyPr vert="horz" lIns="90962" tIns="45504" rIns="90962" bIns="45504" rtlCol="0" anchor="ctr" anchorCtr="0">
            <a:normAutofit/>
          </a:bodyPr>
          <a:lstStyle/>
          <a:p>
            <a:r>
              <a:rPr lang="tr-TR"/>
              <a:t>Asıl başlık stili için tıklatın</a:t>
            </a:r>
            <a:endParaRPr lang="en-US" dirty="0"/>
          </a:p>
        </p:txBody>
      </p:sp>
    </p:spTree>
    <p:extLst>
      <p:ext uri="{BB962C8B-B14F-4D97-AF65-F5344CB8AC3E}">
        <p14:creationId xmlns:p14="http://schemas.microsoft.com/office/powerpoint/2010/main" val="262308026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09539" rtl="0" eaLnBrk="1" latinLnBrk="0" hangingPunct="1">
        <a:spcBef>
          <a:spcPts val="401"/>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09539"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09539"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09539"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09539"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09539"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09539"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09539"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09539"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09539"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09539" rtl="0" eaLnBrk="1" latinLnBrk="0" hangingPunct="1">
        <a:defRPr sz="1800" kern="1200">
          <a:solidFill>
            <a:schemeClr val="tx1"/>
          </a:solidFill>
          <a:latin typeface="+mn-lt"/>
          <a:ea typeface="+mn-ea"/>
          <a:cs typeface="+mn-cs"/>
        </a:defRPr>
      </a:lvl1pPr>
      <a:lvl2pPr marL="454793" algn="l" defTabSz="909539" rtl="0" eaLnBrk="1" latinLnBrk="0" hangingPunct="1">
        <a:defRPr sz="1800" kern="1200">
          <a:solidFill>
            <a:schemeClr val="tx1"/>
          </a:solidFill>
          <a:latin typeface="+mn-lt"/>
          <a:ea typeface="+mn-ea"/>
          <a:cs typeface="+mn-cs"/>
        </a:defRPr>
      </a:lvl2pPr>
      <a:lvl3pPr marL="909539" algn="l" defTabSz="909539" rtl="0" eaLnBrk="1" latinLnBrk="0" hangingPunct="1">
        <a:defRPr sz="1800" kern="1200">
          <a:solidFill>
            <a:schemeClr val="tx1"/>
          </a:solidFill>
          <a:latin typeface="+mn-lt"/>
          <a:ea typeface="+mn-ea"/>
          <a:cs typeface="+mn-cs"/>
        </a:defRPr>
      </a:lvl3pPr>
      <a:lvl4pPr marL="1364325" algn="l" defTabSz="909539" rtl="0" eaLnBrk="1" latinLnBrk="0" hangingPunct="1">
        <a:defRPr sz="1800" kern="1200">
          <a:solidFill>
            <a:schemeClr val="tx1"/>
          </a:solidFill>
          <a:latin typeface="+mn-lt"/>
          <a:ea typeface="+mn-ea"/>
          <a:cs typeface="+mn-cs"/>
        </a:defRPr>
      </a:lvl4pPr>
      <a:lvl5pPr marL="1819083" algn="l" defTabSz="909539" rtl="0" eaLnBrk="1" latinLnBrk="0" hangingPunct="1">
        <a:defRPr sz="1800" kern="1200">
          <a:solidFill>
            <a:schemeClr val="tx1"/>
          </a:solidFill>
          <a:latin typeface="+mn-lt"/>
          <a:ea typeface="+mn-ea"/>
          <a:cs typeface="+mn-cs"/>
        </a:defRPr>
      </a:lvl5pPr>
      <a:lvl6pPr marL="2273854" algn="l" defTabSz="909539" rtl="0" eaLnBrk="1" latinLnBrk="0" hangingPunct="1">
        <a:defRPr sz="1800" kern="1200">
          <a:solidFill>
            <a:schemeClr val="tx1"/>
          </a:solidFill>
          <a:latin typeface="+mn-lt"/>
          <a:ea typeface="+mn-ea"/>
          <a:cs typeface="+mn-cs"/>
        </a:defRPr>
      </a:lvl6pPr>
      <a:lvl7pPr marL="2728633" algn="l" defTabSz="909539" rtl="0" eaLnBrk="1" latinLnBrk="0" hangingPunct="1">
        <a:defRPr sz="1800" kern="1200">
          <a:solidFill>
            <a:schemeClr val="tx1"/>
          </a:solidFill>
          <a:latin typeface="+mn-lt"/>
          <a:ea typeface="+mn-ea"/>
          <a:cs typeface="+mn-cs"/>
        </a:defRPr>
      </a:lvl7pPr>
      <a:lvl8pPr marL="3183398" algn="l" defTabSz="909539" rtl="0" eaLnBrk="1" latinLnBrk="0" hangingPunct="1">
        <a:defRPr sz="1800" kern="1200">
          <a:solidFill>
            <a:schemeClr val="tx1"/>
          </a:solidFill>
          <a:latin typeface="+mn-lt"/>
          <a:ea typeface="+mn-ea"/>
          <a:cs typeface="+mn-cs"/>
        </a:defRPr>
      </a:lvl8pPr>
      <a:lvl9pPr marL="3638166" algn="l" defTabSz="9095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108" y="418123"/>
            <a:ext cx="6805137" cy="1740165"/>
          </a:xfrm>
          <a:prstGeom prst="rect">
            <a:avLst/>
          </a:prstGeom>
        </p:spPr>
        <p:txBody>
          <a:bodyPr vert="horz" lIns="91011" tIns="45529" rIns="91011" bIns="45529" rtlCol="0" anchor="ctr">
            <a:normAutofit/>
          </a:bodyPr>
          <a:lstStyle/>
          <a:p>
            <a:r>
              <a:rPr lang="tr-TR"/>
              <a:t>Asıl başlık stili için tıklatın</a:t>
            </a:r>
          </a:p>
        </p:txBody>
      </p:sp>
      <p:sp>
        <p:nvSpPr>
          <p:cNvPr id="3" name="2 Metin Yer Tutucusu"/>
          <p:cNvSpPr>
            <a:spLocks noGrp="1"/>
          </p:cNvSpPr>
          <p:nvPr>
            <p:ph type="body" idx="1"/>
          </p:nvPr>
        </p:nvSpPr>
        <p:spPr>
          <a:xfrm>
            <a:off x="378108" y="2436305"/>
            <a:ext cx="6805137" cy="6890569"/>
          </a:xfrm>
          <a:prstGeom prst="rect">
            <a:avLst/>
          </a:prstGeom>
        </p:spPr>
        <p:txBody>
          <a:bodyPr vert="horz" lIns="91011" tIns="45529" rIns="91011" bIns="45529"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76"/>
            <a:ext cx="1764295" cy="555886"/>
          </a:xfrm>
          <a:prstGeom prst="rect">
            <a:avLst/>
          </a:prstGeom>
        </p:spPr>
        <p:txBody>
          <a:bodyPr vert="horz" lIns="91011" tIns="45529" rIns="91011" bIns="45529" rtlCol="0" anchor="ctr"/>
          <a:lstStyle>
            <a:lvl1pPr algn="l">
              <a:defRPr sz="1200">
                <a:solidFill>
                  <a:schemeClr val="tx1">
                    <a:tint val="75000"/>
                  </a:schemeClr>
                </a:solidFill>
              </a:defRPr>
            </a:lvl1pPr>
          </a:lstStyle>
          <a:p>
            <a:pPr defTabSz="1023655"/>
            <a:fld id="{7FDD98DA-A0EF-4DE8-B995-9AD1B8D6AFC0}" type="datetime1">
              <a:rPr lang="tr-TR" smtClean="0">
                <a:solidFill>
                  <a:prstClr val="black">
                    <a:tint val="75000"/>
                  </a:prstClr>
                </a:solidFill>
              </a:rPr>
              <a:pPr defTabSz="1023655"/>
              <a:t>24.01.2020</a:t>
            </a:fld>
            <a:endParaRPr lang="tr-TR">
              <a:solidFill>
                <a:prstClr val="black">
                  <a:tint val="75000"/>
                </a:prstClr>
              </a:solidFill>
            </a:endParaRPr>
          </a:p>
        </p:txBody>
      </p:sp>
      <p:sp>
        <p:nvSpPr>
          <p:cNvPr id="5" name="4 Altbilgi Yer Tutucusu"/>
          <p:cNvSpPr>
            <a:spLocks noGrp="1"/>
          </p:cNvSpPr>
          <p:nvPr>
            <p:ph type="ftr" sz="quarter" idx="3"/>
          </p:nvPr>
        </p:nvSpPr>
        <p:spPr>
          <a:xfrm>
            <a:off x="2583434" y="9677276"/>
            <a:ext cx="2394400" cy="555886"/>
          </a:xfrm>
          <a:prstGeom prst="rect">
            <a:avLst/>
          </a:prstGeom>
        </p:spPr>
        <p:txBody>
          <a:bodyPr vert="horz" lIns="91011" tIns="45529" rIns="91011" bIns="45529" rtlCol="0" anchor="ctr"/>
          <a:lstStyle>
            <a:lvl1pPr algn="ctr">
              <a:defRPr sz="1200">
                <a:solidFill>
                  <a:schemeClr val="tx1">
                    <a:tint val="75000"/>
                  </a:schemeClr>
                </a:solidFill>
              </a:defRPr>
            </a:lvl1pPr>
          </a:lstStyle>
          <a:p>
            <a:pPr defTabSz="1023655"/>
            <a:endParaRPr lang="tr-TR">
              <a:solidFill>
                <a:prstClr val="black">
                  <a:tint val="75000"/>
                </a:prstClr>
              </a:solidFill>
            </a:endParaRPr>
          </a:p>
        </p:txBody>
      </p:sp>
      <p:sp>
        <p:nvSpPr>
          <p:cNvPr id="6" name="5 Slayt Numarası Yer Tutucusu"/>
          <p:cNvSpPr>
            <a:spLocks noGrp="1"/>
          </p:cNvSpPr>
          <p:nvPr>
            <p:ph type="sldNum" sz="quarter" idx="4"/>
          </p:nvPr>
        </p:nvSpPr>
        <p:spPr>
          <a:xfrm>
            <a:off x="5418950" y="9677276"/>
            <a:ext cx="1764295" cy="555886"/>
          </a:xfrm>
          <a:prstGeom prst="rect">
            <a:avLst/>
          </a:prstGeom>
        </p:spPr>
        <p:txBody>
          <a:bodyPr vert="horz" lIns="91011" tIns="45529" rIns="91011" bIns="45529" rtlCol="0" anchor="ctr"/>
          <a:lstStyle>
            <a:lvl1pPr algn="r">
              <a:defRPr sz="1200">
                <a:solidFill>
                  <a:schemeClr val="tx1">
                    <a:tint val="75000"/>
                  </a:schemeClr>
                </a:solidFill>
              </a:defRPr>
            </a:lvl1pPr>
          </a:lstStyle>
          <a:p>
            <a:pPr defTabSz="1023655"/>
            <a:fld id="{F302176B-0E47-46AC-8F43-DAB4B8A37D06}" type="slidenum">
              <a:rPr lang="tr-TR" smtClean="0">
                <a:solidFill>
                  <a:prstClr val="black">
                    <a:tint val="75000"/>
                  </a:prstClr>
                </a:solidFill>
              </a:rPr>
              <a:pPr defTabSz="1023655"/>
              <a:t>‹#›</a:t>
            </a:fld>
            <a:endParaRPr lang="tr-TR">
              <a:solidFill>
                <a:prstClr val="black">
                  <a:tint val="75000"/>
                </a:prstClr>
              </a:solidFill>
            </a:endParaRPr>
          </a:p>
        </p:txBody>
      </p:sp>
    </p:spTree>
    <p:extLst>
      <p:ext uri="{BB962C8B-B14F-4D97-AF65-F5344CB8AC3E}">
        <p14:creationId xmlns:p14="http://schemas.microsoft.com/office/powerpoint/2010/main" val="14003327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0062" rtl="0" eaLnBrk="1" latinLnBrk="0" hangingPunct="1">
        <a:spcBef>
          <a:spcPct val="0"/>
        </a:spcBef>
        <a:buNone/>
        <a:defRPr sz="4400" kern="1200">
          <a:solidFill>
            <a:schemeClr val="tx1"/>
          </a:solidFill>
          <a:latin typeface="+mj-lt"/>
          <a:ea typeface="+mj-ea"/>
          <a:cs typeface="+mj-cs"/>
        </a:defRPr>
      </a:lvl1pPr>
    </p:titleStyle>
    <p:bodyStyle>
      <a:lvl1pPr marL="341277" indent="-341277" algn="l" defTabSz="91006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9436" indent="-284398" algn="l" defTabSz="91006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588" indent="-227509" algn="l" defTabSz="91006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624"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7663"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2692"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31"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65"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97" indent="-227509" algn="l" defTabSz="9100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62" rtl="0" eaLnBrk="1" latinLnBrk="0" hangingPunct="1">
        <a:defRPr sz="1800" kern="1200">
          <a:solidFill>
            <a:schemeClr val="tx1"/>
          </a:solidFill>
          <a:latin typeface="+mn-lt"/>
          <a:ea typeface="+mn-ea"/>
          <a:cs typeface="+mn-cs"/>
        </a:defRPr>
      </a:lvl1pPr>
      <a:lvl2pPr marL="455064" algn="l" defTabSz="910062" rtl="0" eaLnBrk="1" latinLnBrk="0" hangingPunct="1">
        <a:defRPr sz="1800" kern="1200">
          <a:solidFill>
            <a:schemeClr val="tx1"/>
          </a:solidFill>
          <a:latin typeface="+mn-lt"/>
          <a:ea typeface="+mn-ea"/>
          <a:cs typeface="+mn-cs"/>
        </a:defRPr>
      </a:lvl2pPr>
      <a:lvl3pPr marL="910062" algn="l" defTabSz="910062" rtl="0" eaLnBrk="1" latinLnBrk="0" hangingPunct="1">
        <a:defRPr sz="1800" kern="1200">
          <a:solidFill>
            <a:schemeClr val="tx1"/>
          </a:solidFill>
          <a:latin typeface="+mn-lt"/>
          <a:ea typeface="+mn-ea"/>
          <a:cs typeface="+mn-cs"/>
        </a:defRPr>
      </a:lvl3pPr>
      <a:lvl4pPr marL="1365117" algn="l" defTabSz="910062" rtl="0" eaLnBrk="1" latinLnBrk="0" hangingPunct="1">
        <a:defRPr sz="1800" kern="1200">
          <a:solidFill>
            <a:schemeClr val="tx1"/>
          </a:solidFill>
          <a:latin typeface="+mn-lt"/>
          <a:ea typeface="+mn-ea"/>
          <a:cs typeface="+mn-cs"/>
        </a:defRPr>
      </a:lvl4pPr>
      <a:lvl5pPr marL="1820141" algn="l" defTabSz="910062" rtl="0" eaLnBrk="1" latinLnBrk="0" hangingPunct="1">
        <a:defRPr sz="1800" kern="1200">
          <a:solidFill>
            <a:schemeClr val="tx1"/>
          </a:solidFill>
          <a:latin typeface="+mn-lt"/>
          <a:ea typeface="+mn-ea"/>
          <a:cs typeface="+mn-cs"/>
        </a:defRPr>
      </a:lvl5pPr>
      <a:lvl6pPr marL="2275176" algn="l" defTabSz="910062" rtl="0" eaLnBrk="1" latinLnBrk="0" hangingPunct="1">
        <a:defRPr sz="1800" kern="1200">
          <a:solidFill>
            <a:schemeClr val="tx1"/>
          </a:solidFill>
          <a:latin typeface="+mn-lt"/>
          <a:ea typeface="+mn-ea"/>
          <a:cs typeface="+mn-cs"/>
        </a:defRPr>
      </a:lvl6pPr>
      <a:lvl7pPr marL="2730211" algn="l" defTabSz="910062" rtl="0" eaLnBrk="1" latinLnBrk="0" hangingPunct="1">
        <a:defRPr sz="1800" kern="1200">
          <a:solidFill>
            <a:schemeClr val="tx1"/>
          </a:solidFill>
          <a:latin typeface="+mn-lt"/>
          <a:ea typeface="+mn-ea"/>
          <a:cs typeface="+mn-cs"/>
        </a:defRPr>
      </a:lvl7pPr>
      <a:lvl8pPr marL="3185251" algn="l" defTabSz="910062" rtl="0" eaLnBrk="1" latinLnBrk="0" hangingPunct="1">
        <a:defRPr sz="1800" kern="1200">
          <a:solidFill>
            <a:schemeClr val="tx1"/>
          </a:solidFill>
          <a:latin typeface="+mn-lt"/>
          <a:ea typeface="+mn-ea"/>
          <a:cs typeface="+mn-cs"/>
        </a:defRPr>
      </a:lvl8pPr>
      <a:lvl9pPr marL="3640282" algn="l" defTabSz="9100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108" y="418123"/>
            <a:ext cx="6805137" cy="1740165"/>
          </a:xfrm>
          <a:prstGeom prst="rect">
            <a:avLst/>
          </a:prstGeom>
        </p:spPr>
        <p:txBody>
          <a:bodyPr vert="horz" lIns="91046" tIns="45546" rIns="91046" bIns="45546" rtlCol="0" anchor="ctr">
            <a:normAutofit/>
          </a:bodyPr>
          <a:lstStyle/>
          <a:p>
            <a:r>
              <a:rPr lang="tr-TR"/>
              <a:t>Asıl başlık stili için tıklatın</a:t>
            </a:r>
          </a:p>
        </p:txBody>
      </p:sp>
      <p:sp>
        <p:nvSpPr>
          <p:cNvPr id="3" name="2 Metin Yer Tutucusu"/>
          <p:cNvSpPr>
            <a:spLocks noGrp="1"/>
          </p:cNvSpPr>
          <p:nvPr>
            <p:ph type="body" idx="1"/>
          </p:nvPr>
        </p:nvSpPr>
        <p:spPr>
          <a:xfrm>
            <a:off x="378108" y="2436297"/>
            <a:ext cx="6805137" cy="6890569"/>
          </a:xfrm>
          <a:prstGeom prst="rect">
            <a:avLst/>
          </a:prstGeom>
        </p:spPr>
        <p:txBody>
          <a:bodyPr vert="horz" lIns="91046" tIns="45546" rIns="91046" bIns="45546"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046" tIns="45546" rIns="91046" bIns="45546" rtlCol="0" anchor="ctr"/>
          <a:lstStyle>
            <a:lvl1pPr algn="l">
              <a:defRPr sz="1200">
                <a:solidFill>
                  <a:schemeClr val="tx1">
                    <a:tint val="75000"/>
                  </a:schemeClr>
                </a:solidFill>
              </a:defRPr>
            </a:lvl1pPr>
          </a:lstStyle>
          <a:p>
            <a:pPr defTabSz="1024033"/>
            <a:fld id="{7FDD98DA-A0EF-4DE8-B995-9AD1B8D6AFC0}" type="datetime1">
              <a:rPr lang="tr-TR" smtClean="0">
                <a:solidFill>
                  <a:prstClr val="black">
                    <a:tint val="75000"/>
                  </a:prstClr>
                </a:solidFill>
              </a:rPr>
              <a:pPr defTabSz="1024033"/>
              <a:t>24.01.2020</a:t>
            </a:fld>
            <a:endParaRPr lang="tr-TR">
              <a:solidFill>
                <a:prstClr val="black">
                  <a:tint val="75000"/>
                </a:prstClr>
              </a:solidFill>
            </a:endParaRPr>
          </a:p>
        </p:txBody>
      </p:sp>
      <p:sp>
        <p:nvSpPr>
          <p:cNvPr id="5" name="4 Altbilgi Yer Tutucusu"/>
          <p:cNvSpPr>
            <a:spLocks noGrp="1"/>
          </p:cNvSpPr>
          <p:nvPr>
            <p:ph type="ftr" sz="quarter" idx="3"/>
          </p:nvPr>
        </p:nvSpPr>
        <p:spPr>
          <a:xfrm>
            <a:off x="2583434" y="9677268"/>
            <a:ext cx="2394400" cy="555886"/>
          </a:xfrm>
          <a:prstGeom prst="rect">
            <a:avLst/>
          </a:prstGeom>
        </p:spPr>
        <p:txBody>
          <a:bodyPr vert="horz" lIns="91046" tIns="45546" rIns="91046" bIns="45546" rtlCol="0" anchor="ctr"/>
          <a:lstStyle>
            <a:lvl1pPr algn="ctr">
              <a:defRPr sz="1200">
                <a:solidFill>
                  <a:schemeClr val="tx1">
                    <a:tint val="75000"/>
                  </a:schemeClr>
                </a:solidFill>
              </a:defRPr>
            </a:lvl1pPr>
          </a:lstStyle>
          <a:p>
            <a:pPr defTabSz="1024033"/>
            <a:endParaRPr lang="tr-TR">
              <a:solidFill>
                <a:prstClr val="black">
                  <a:tint val="75000"/>
                </a:prstClr>
              </a:solidFill>
            </a:endParaRPr>
          </a:p>
        </p:txBody>
      </p:sp>
      <p:sp>
        <p:nvSpPr>
          <p:cNvPr id="6" name="5 Slayt Numarası Yer Tutucusu"/>
          <p:cNvSpPr>
            <a:spLocks noGrp="1"/>
          </p:cNvSpPr>
          <p:nvPr>
            <p:ph type="sldNum" sz="quarter" idx="4"/>
          </p:nvPr>
        </p:nvSpPr>
        <p:spPr>
          <a:xfrm>
            <a:off x="5418950" y="9677268"/>
            <a:ext cx="1764295" cy="555886"/>
          </a:xfrm>
          <a:prstGeom prst="rect">
            <a:avLst/>
          </a:prstGeom>
        </p:spPr>
        <p:txBody>
          <a:bodyPr vert="horz" lIns="91046" tIns="45546" rIns="91046" bIns="45546" rtlCol="0" anchor="ctr"/>
          <a:lstStyle>
            <a:lvl1pPr algn="r">
              <a:defRPr sz="1200">
                <a:solidFill>
                  <a:schemeClr val="tx1">
                    <a:tint val="75000"/>
                  </a:schemeClr>
                </a:solidFill>
              </a:defRPr>
            </a:lvl1pPr>
          </a:lstStyle>
          <a:p>
            <a:pPr defTabSz="1024033"/>
            <a:fld id="{F302176B-0E47-46AC-8F43-DAB4B8A37D06}" type="slidenum">
              <a:rPr lang="tr-TR" smtClean="0">
                <a:solidFill>
                  <a:prstClr val="black">
                    <a:tint val="75000"/>
                  </a:prstClr>
                </a:solidFill>
              </a:rPr>
              <a:pPr defTabSz="1024033"/>
              <a:t>‹#›</a:t>
            </a:fld>
            <a:endParaRPr lang="tr-TR">
              <a:solidFill>
                <a:prstClr val="black">
                  <a:tint val="75000"/>
                </a:prstClr>
              </a:solidFill>
            </a:endParaRPr>
          </a:p>
        </p:txBody>
      </p:sp>
    </p:spTree>
    <p:extLst>
      <p:ext uri="{BB962C8B-B14F-4D97-AF65-F5344CB8AC3E}">
        <p14:creationId xmlns:p14="http://schemas.microsoft.com/office/powerpoint/2010/main" val="212609415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0398" rtl="0" eaLnBrk="1" latinLnBrk="0" hangingPunct="1">
        <a:spcBef>
          <a:spcPct val="0"/>
        </a:spcBef>
        <a:buNone/>
        <a:defRPr sz="4400" kern="1200">
          <a:solidFill>
            <a:schemeClr val="tx1"/>
          </a:solidFill>
          <a:latin typeface="+mj-lt"/>
          <a:ea typeface="+mj-ea"/>
          <a:cs typeface="+mj-cs"/>
        </a:defRPr>
      </a:lvl1pPr>
    </p:titleStyle>
    <p:bodyStyle>
      <a:lvl1pPr marL="341400" indent="-341400" algn="l" defTabSz="91039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9705" indent="-284508" algn="l" defTabSz="91039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007" indent="-227593" algn="l" defTabSz="91039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3213"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8417"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3617"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825"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4029"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9231" indent="-227593" algn="l" defTabSz="9103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398" rtl="0" eaLnBrk="1" latinLnBrk="0" hangingPunct="1">
        <a:defRPr sz="1800" kern="1200">
          <a:solidFill>
            <a:schemeClr val="tx1"/>
          </a:solidFill>
          <a:latin typeface="+mn-lt"/>
          <a:ea typeface="+mn-ea"/>
          <a:cs typeface="+mn-cs"/>
        </a:defRPr>
      </a:lvl1pPr>
      <a:lvl2pPr marL="455232" algn="l" defTabSz="910398" rtl="0" eaLnBrk="1" latinLnBrk="0" hangingPunct="1">
        <a:defRPr sz="1800" kern="1200">
          <a:solidFill>
            <a:schemeClr val="tx1"/>
          </a:solidFill>
          <a:latin typeface="+mn-lt"/>
          <a:ea typeface="+mn-ea"/>
          <a:cs typeface="+mn-cs"/>
        </a:defRPr>
      </a:lvl2pPr>
      <a:lvl3pPr marL="910398" algn="l" defTabSz="910398" rtl="0" eaLnBrk="1" latinLnBrk="0" hangingPunct="1">
        <a:defRPr sz="1800" kern="1200">
          <a:solidFill>
            <a:schemeClr val="tx1"/>
          </a:solidFill>
          <a:latin typeface="+mn-lt"/>
          <a:ea typeface="+mn-ea"/>
          <a:cs typeface="+mn-cs"/>
        </a:defRPr>
      </a:lvl3pPr>
      <a:lvl4pPr marL="1365619" algn="l" defTabSz="910398" rtl="0" eaLnBrk="1" latinLnBrk="0" hangingPunct="1">
        <a:defRPr sz="1800" kern="1200">
          <a:solidFill>
            <a:schemeClr val="tx1"/>
          </a:solidFill>
          <a:latin typeface="+mn-lt"/>
          <a:ea typeface="+mn-ea"/>
          <a:cs typeface="+mn-cs"/>
        </a:defRPr>
      </a:lvl4pPr>
      <a:lvl5pPr marL="1820814" algn="l" defTabSz="910398" rtl="0" eaLnBrk="1" latinLnBrk="0" hangingPunct="1">
        <a:defRPr sz="1800" kern="1200">
          <a:solidFill>
            <a:schemeClr val="tx1"/>
          </a:solidFill>
          <a:latin typeface="+mn-lt"/>
          <a:ea typeface="+mn-ea"/>
          <a:cs typeface="+mn-cs"/>
        </a:defRPr>
      </a:lvl5pPr>
      <a:lvl6pPr marL="2276019" algn="l" defTabSz="910398" rtl="0" eaLnBrk="1" latinLnBrk="0" hangingPunct="1">
        <a:defRPr sz="1800" kern="1200">
          <a:solidFill>
            <a:schemeClr val="tx1"/>
          </a:solidFill>
          <a:latin typeface="+mn-lt"/>
          <a:ea typeface="+mn-ea"/>
          <a:cs typeface="+mn-cs"/>
        </a:defRPr>
      </a:lvl6pPr>
      <a:lvl7pPr marL="2731220" algn="l" defTabSz="910398" rtl="0" eaLnBrk="1" latinLnBrk="0" hangingPunct="1">
        <a:defRPr sz="1800" kern="1200">
          <a:solidFill>
            <a:schemeClr val="tx1"/>
          </a:solidFill>
          <a:latin typeface="+mn-lt"/>
          <a:ea typeface="+mn-ea"/>
          <a:cs typeface="+mn-cs"/>
        </a:defRPr>
      </a:lvl7pPr>
      <a:lvl8pPr marL="3186429" algn="l" defTabSz="910398" rtl="0" eaLnBrk="1" latinLnBrk="0" hangingPunct="1">
        <a:defRPr sz="1800" kern="1200">
          <a:solidFill>
            <a:schemeClr val="tx1"/>
          </a:solidFill>
          <a:latin typeface="+mn-lt"/>
          <a:ea typeface="+mn-ea"/>
          <a:cs typeface="+mn-cs"/>
        </a:defRPr>
      </a:lvl8pPr>
      <a:lvl9pPr marL="3641628" algn="l" defTabSz="91039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104" y="418123"/>
            <a:ext cx="6805137" cy="1740165"/>
          </a:xfrm>
          <a:prstGeom prst="rect">
            <a:avLst/>
          </a:prstGeom>
        </p:spPr>
        <p:txBody>
          <a:bodyPr vert="horz" lIns="91089" tIns="45565" rIns="91089" bIns="45565" rtlCol="0" anchor="ctr">
            <a:normAutofit/>
          </a:bodyPr>
          <a:lstStyle/>
          <a:p>
            <a:r>
              <a:rPr lang="tr-TR"/>
              <a:t>Asıl başlık stili için tıklatın</a:t>
            </a:r>
          </a:p>
        </p:txBody>
      </p:sp>
      <p:sp>
        <p:nvSpPr>
          <p:cNvPr id="3" name="2 Metin Yer Tutucusu"/>
          <p:cNvSpPr>
            <a:spLocks noGrp="1"/>
          </p:cNvSpPr>
          <p:nvPr>
            <p:ph type="body" idx="1"/>
          </p:nvPr>
        </p:nvSpPr>
        <p:spPr>
          <a:xfrm>
            <a:off x="378104" y="2436291"/>
            <a:ext cx="6805137" cy="6890569"/>
          </a:xfrm>
          <a:prstGeom prst="rect">
            <a:avLst/>
          </a:prstGeom>
        </p:spPr>
        <p:txBody>
          <a:bodyPr vert="horz" lIns="91089" tIns="45565" rIns="91089" bIns="4556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089" tIns="45565" rIns="91089" bIns="45565" rtlCol="0" anchor="ctr"/>
          <a:lstStyle>
            <a:lvl1pPr algn="l">
              <a:defRPr sz="1200">
                <a:solidFill>
                  <a:schemeClr val="tx1">
                    <a:tint val="75000"/>
                  </a:schemeClr>
                </a:solidFill>
              </a:defRPr>
            </a:lvl1pPr>
          </a:lstStyle>
          <a:p>
            <a:pPr defTabSz="1024523"/>
            <a:fld id="{7FDD98DA-A0EF-4DE8-B995-9AD1B8D6AFC0}" type="datetime1">
              <a:rPr lang="tr-TR" smtClean="0">
                <a:solidFill>
                  <a:prstClr val="black">
                    <a:tint val="75000"/>
                  </a:prstClr>
                </a:solidFill>
              </a:rPr>
              <a:pPr defTabSz="1024523"/>
              <a:t>24.01.2020</a:t>
            </a:fld>
            <a:endParaRPr lang="tr-TR">
              <a:solidFill>
                <a:prstClr val="black">
                  <a:tint val="75000"/>
                </a:prstClr>
              </a:solidFill>
            </a:endParaRPr>
          </a:p>
        </p:txBody>
      </p:sp>
      <p:sp>
        <p:nvSpPr>
          <p:cNvPr id="5" name="4 Altbilgi Yer Tutucusu"/>
          <p:cNvSpPr>
            <a:spLocks noGrp="1"/>
          </p:cNvSpPr>
          <p:nvPr>
            <p:ph type="ftr" sz="quarter" idx="3"/>
          </p:nvPr>
        </p:nvSpPr>
        <p:spPr>
          <a:xfrm>
            <a:off x="2583434" y="9677268"/>
            <a:ext cx="2394400" cy="555886"/>
          </a:xfrm>
          <a:prstGeom prst="rect">
            <a:avLst/>
          </a:prstGeom>
        </p:spPr>
        <p:txBody>
          <a:bodyPr vert="horz" lIns="91089" tIns="45565" rIns="91089" bIns="45565" rtlCol="0" anchor="ctr"/>
          <a:lstStyle>
            <a:lvl1pPr algn="ctr">
              <a:defRPr sz="1200">
                <a:solidFill>
                  <a:schemeClr val="tx1">
                    <a:tint val="75000"/>
                  </a:schemeClr>
                </a:solidFill>
              </a:defRPr>
            </a:lvl1pPr>
          </a:lstStyle>
          <a:p>
            <a:pPr defTabSz="1024523"/>
            <a:endParaRPr lang="tr-TR">
              <a:solidFill>
                <a:prstClr val="black">
                  <a:tint val="75000"/>
                </a:prstClr>
              </a:solidFill>
            </a:endParaRPr>
          </a:p>
        </p:txBody>
      </p:sp>
      <p:sp>
        <p:nvSpPr>
          <p:cNvPr id="6" name="5 Slayt Numarası Yer Tutucusu"/>
          <p:cNvSpPr>
            <a:spLocks noGrp="1"/>
          </p:cNvSpPr>
          <p:nvPr>
            <p:ph type="sldNum" sz="quarter" idx="4"/>
          </p:nvPr>
        </p:nvSpPr>
        <p:spPr>
          <a:xfrm>
            <a:off x="5418945" y="9677268"/>
            <a:ext cx="1764295" cy="555886"/>
          </a:xfrm>
          <a:prstGeom prst="rect">
            <a:avLst/>
          </a:prstGeom>
        </p:spPr>
        <p:txBody>
          <a:bodyPr vert="horz" lIns="91089" tIns="45565" rIns="91089" bIns="45565" rtlCol="0" anchor="ctr"/>
          <a:lstStyle>
            <a:lvl1pPr algn="r">
              <a:defRPr sz="1200">
                <a:solidFill>
                  <a:schemeClr val="tx1">
                    <a:tint val="75000"/>
                  </a:schemeClr>
                </a:solidFill>
              </a:defRPr>
            </a:lvl1pPr>
          </a:lstStyle>
          <a:p>
            <a:pPr defTabSz="1024523"/>
            <a:fld id="{F302176B-0E47-46AC-8F43-DAB4B8A37D06}" type="slidenum">
              <a:rPr lang="tr-TR" smtClean="0">
                <a:solidFill>
                  <a:prstClr val="black">
                    <a:tint val="75000"/>
                  </a:prstClr>
                </a:solidFill>
              </a:rPr>
              <a:pPr defTabSz="1024523"/>
              <a:t>‹#›</a:t>
            </a:fld>
            <a:endParaRPr lang="tr-TR">
              <a:solidFill>
                <a:prstClr val="black">
                  <a:tint val="75000"/>
                </a:prstClr>
              </a:solidFill>
            </a:endParaRPr>
          </a:p>
        </p:txBody>
      </p:sp>
    </p:spTree>
    <p:extLst>
      <p:ext uri="{BB962C8B-B14F-4D97-AF65-F5344CB8AC3E}">
        <p14:creationId xmlns:p14="http://schemas.microsoft.com/office/powerpoint/2010/main" val="14593714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0829" rtl="0" eaLnBrk="1" latinLnBrk="0" hangingPunct="1">
        <a:spcBef>
          <a:spcPct val="0"/>
        </a:spcBef>
        <a:buNone/>
        <a:defRPr sz="4400" kern="1200">
          <a:solidFill>
            <a:schemeClr val="tx1"/>
          </a:solidFill>
          <a:latin typeface="+mj-lt"/>
          <a:ea typeface="+mj-ea"/>
          <a:cs typeface="+mj-cs"/>
        </a:defRPr>
      </a:lvl1pPr>
    </p:titleStyle>
    <p:bodyStyle>
      <a:lvl1pPr marL="341561" indent="-341561" algn="l" defTabSz="91082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057" indent="-284645" algn="l" defTabSz="91082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548" indent="-227703" algn="l" defTabSz="91082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3974"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9391"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4809"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0230"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5653"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1068" indent="-227703" algn="l" defTabSz="91082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829" rtl="0" eaLnBrk="1" latinLnBrk="0" hangingPunct="1">
        <a:defRPr sz="1800" kern="1200">
          <a:solidFill>
            <a:schemeClr val="tx1"/>
          </a:solidFill>
          <a:latin typeface="+mn-lt"/>
          <a:ea typeface="+mn-ea"/>
          <a:cs typeface="+mn-cs"/>
        </a:defRPr>
      </a:lvl1pPr>
      <a:lvl2pPr marL="455446" algn="l" defTabSz="910829" rtl="0" eaLnBrk="1" latinLnBrk="0" hangingPunct="1">
        <a:defRPr sz="1800" kern="1200">
          <a:solidFill>
            <a:schemeClr val="tx1"/>
          </a:solidFill>
          <a:latin typeface="+mn-lt"/>
          <a:ea typeface="+mn-ea"/>
          <a:cs typeface="+mn-cs"/>
        </a:defRPr>
      </a:lvl2pPr>
      <a:lvl3pPr marL="910829" algn="l" defTabSz="910829" rtl="0" eaLnBrk="1" latinLnBrk="0" hangingPunct="1">
        <a:defRPr sz="1800" kern="1200">
          <a:solidFill>
            <a:schemeClr val="tx1"/>
          </a:solidFill>
          <a:latin typeface="+mn-lt"/>
          <a:ea typeface="+mn-ea"/>
          <a:cs typeface="+mn-cs"/>
        </a:defRPr>
      </a:lvl3pPr>
      <a:lvl4pPr marL="1366266" algn="l" defTabSz="910829" rtl="0" eaLnBrk="1" latinLnBrk="0" hangingPunct="1">
        <a:defRPr sz="1800" kern="1200">
          <a:solidFill>
            <a:schemeClr val="tx1"/>
          </a:solidFill>
          <a:latin typeface="+mn-lt"/>
          <a:ea typeface="+mn-ea"/>
          <a:cs typeface="+mn-cs"/>
        </a:defRPr>
      </a:lvl4pPr>
      <a:lvl5pPr marL="1821678" algn="l" defTabSz="910829" rtl="0" eaLnBrk="1" latinLnBrk="0" hangingPunct="1">
        <a:defRPr sz="1800" kern="1200">
          <a:solidFill>
            <a:schemeClr val="tx1"/>
          </a:solidFill>
          <a:latin typeface="+mn-lt"/>
          <a:ea typeface="+mn-ea"/>
          <a:cs typeface="+mn-cs"/>
        </a:defRPr>
      </a:lvl5pPr>
      <a:lvl6pPr marL="2277097" algn="l" defTabSz="910829" rtl="0" eaLnBrk="1" latinLnBrk="0" hangingPunct="1">
        <a:defRPr sz="1800" kern="1200">
          <a:solidFill>
            <a:schemeClr val="tx1"/>
          </a:solidFill>
          <a:latin typeface="+mn-lt"/>
          <a:ea typeface="+mn-ea"/>
          <a:cs typeface="+mn-cs"/>
        </a:defRPr>
      </a:lvl6pPr>
      <a:lvl7pPr marL="2732517" algn="l" defTabSz="910829" rtl="0" eaLnBrk="1" latinLnBrk="0" hangingPunct="1">
        <a:defRPr sz="1800" kern="1200">
          <a:solidFill>
            <a:schemeClr val="tx1"/>
          </a:solidFill>
          <a:latin typeface="+mn-lt"/>
          <a:ea typeface="+mn-ea"/>
          <a:cs typeface="+mn-cs"/>
        </a:defRPr>
      </a:lvl7pPr>
      <a:lvl8pPr marL="3187939" algn="l" defTabSz="910829" rtl="0" eaLnBrk="1" latinLnBrk="0" hangingPunct="1">
        <a:defRPr sz="1800" kern="1200">
          <a:solidFill>
            <a:schemeClr val="tx1"/>
          </a:solidFill>
          <a:latin typeface="+mn-lt"/>
          <a:ea typeface="+mn-ea"/>
          <a:cs typeface="+mn-cs"/>
        </a:defRPr>
      </a:lvl8pPr>
      <a:lvl9pPr marL="3643361" algn="l" defTabSz="91082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064" y="418123"/>
            <a:ext cx="6805137" cy="1740165"/>
          </a:xfrm>
          <a:prstGeom prst="rect">
            <a:avLst/>
          </a:prstGeom>
        </p:spPr>
        <p:txBody>
          <a:bodyPr vert="horz" lIns="91449" tIns="45725" rIns="91449" bIns="45725" rtlCol="0" anchor="ctr">
            <a:normAutofit/>
          </a:bodyPr>
          <a:lstStyle/>
          <a:p>
            <a:r>
              <a:rPr lang="tr-TR"/>
              <a:t>Asıl başlık stili için tıklatın</a:t>
            </a:r>
          </a:p>
        </p:txBody>
      </p:sp>
      <p:sp>
        <p:nvSpPr>
          <p:cNvPr id="3" name="2 Metin Yer Tutucusu"/>
          <p:cNvSpPr>
            <a:spLocks noGrp="1"/>
          </p:cNvSpPr>
          <p:nvPr>
            <p:ph type="body" idx="1"/>
          </p:nvPr>
        </p:nvSpPr>
        <p:spPr>
          <a:xfrm>
            <a:off x="378064" y="2436250"/>
            <a:ext cx="6805137" cy="6890569"/>
          </a:xfrm>
          <a:prstGeom prst="rect">
            <a:avLst/>
          </a:prstGeom>
        </p:spPr>
        <p:txBody>
          <a:bodyPr vert="horz" lIns="91449" tIns="45725" rIns="91449" bIns="4572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449" tIns="45725" rIns="91449" bIns="45725" rtlCol="0" anchor="ctr"/>
          <a:lstStyle>
            <a:lvl1pPr algn="l">
              <a:defRPr sz="1200">
                <a:solidFill>
                  <a:schemeClr val="tx1">
                    <a:tint val="75000"/>
                  </a:schemeClr>
                </a:solidFill>
              </a:defRPr>
            </a:lvl1pPr>
          </a:lstStyle>
          <a:p>
            <a:pPr defTabSz="1028620"/>
            <a:fld id="{7FDD98DA-A0EF-4DE8-B995-9AD1B8D6AFC0}" type="datetime1">
              <a:rPr lang="tr-TR" smtClean="0">
                <a:solidFill>
                  <a:prstClr val="black">
                    <a:tint val="75000"/>
                  </a:prstClr>
                </a:solidFill>
              </a:rPr>
              <a:pPr defTabSz="1028620"/>
              <a:t>24.01.2020</a:t>
            </a:fld>
            <a:endParaRPr lang="tr-TR">
              <a:solidFill>
                <a:prstClr val="black">
                  <a:tint val="75000"/>
                </a:prstClr>
              </a:solidFill>
            </a:endParaRPr>
          </a:p>
        </p:txBody>
      </p:sp>
      <p:sp>
        <p:nvSpPr>
          <p:cNvPr id="5" name="4 Altbilgi Yer Tutucusu"/>
          <p:cNvSpPr>
            <a:spLocks noGrp="1"/>
          </p:cNvSpPr>
          <p:nvPr>
            <p:ph type="ftr" sz="quarter" idx="3"/>
          </p:nvPr>
        </p:nvSpPr>
        <p:spPr>
          <a:xfrm>
            <a:off x="2583432" y="9677268"/>
            <a:ext cx="2394400" cy="555886"/>
          </a:xfrm>
          <a:prstGeom prst="rect">
            <a:avLst/>
          </a:prstGeom>
        </p:spPr>
        <p:txBody>
          <a:bodyPr vert="horz" lIns="91449" tIns="45725" rIns="91449" bIns="45725" rtlCol="0" anchor="ctr"/>
          <a:lstStyle>
            <a:lvl1pPr algn="ctr">
              <a:defRPr sz="1200">
                <a:solidFill>
                  <a:schemeClr val="tx1">
                    <a:tint val="75000"/>
                  </a:schemeClr>
                </a:solidFill>
              </a:defRPr>
            </a:lvl1pPr>
          </a:lstStyle>
          <a:p>
            <a:pPr defTabSz="1028620"/>
            <a:endParaRPr lang="tr-TR">
              <a:solidFill>
                <a:prstClr val="black">
                  <a:tint val="75000"/>
                </a:prstClr>
              </a:solidFill>
            </a:endParaRPr>
          </a:p>
        </p:txBody>
      </p:sp>
      <p:sp>
        <p:nvSpPr>
          <p:cNvPr id="6" name="5 Slayt Numarası Yer Tutucusu"/>
          <p:cNvSpPr>
            <a:spLocks noGrp="1"/>
          </p:cNvSpPr>
          <p:nvPr>
            <p:ph type="sldNum" sz="quarter" idx="4"/>
          </p:nvPr>
        </p:nvSpPr>
        <p:spPr>
          <a:xfrm>
            <a:off x="5418905" y="9677268"/>
            <a:ext cx="1764295" cy="555886"/>
          </a:xfrm>
          <a:prstGeom prst="rect">
            <a:avLst/>
          </a:prstGeom>
        </p:spPr>
        <p:txBody>
          <a:bodyPr vert="horz" lIns="91449" tIns="45725" rIns="91449" bIns="45725" rtlCol="0" anchor="ctr"/>
          <a:lstStyle>
            <a:lvl1pPr algn="r">
              <a:defRPr sz="1200">
                <a:solidFill>
                  <a:schemeClr val="tx1">
                    <a:tint val="75000"/>
                  </a:schemeClr>
                </a:solidFill>
              </a:defRPr>
            </a:lvl1pPr>
          </a:lstStyle>
          <a:p>
            <a:pPr defTabSz="1028620"/>
            <a:fld id="{F302176B-0E47-46AC-8F43-DAB4B8A37D06}" type="slidenum">
              <a:rPr lang="tr-TR" smtClean="0">
                <a:solidFill>
                  <a:prstClr val="black">
                    <a:tint val="75000"/>
                  </a:prstClr>
                </a:solidFill>
              </a:rPr>
              <a:pPr defTabSz="1028620"/>
              <a:t>‹#›</a:t>
            </a:fld>
            <a:endParaRPr lang="tr-TR">
              <a:solidFill>
                <a:prstClr val="black">
                  <a:tint val="75000"/>
                </a:prstClr>
              </a:solidFill>
            </a:endParaRPr>
          </a:p>
        </p:txBody>
      </p:sp>
    </p:spTree>
    <p:extLst>
      <p:ext uri="{BB962C8B-B14F-4D97-AF65-F5344CB8AC3E}">
        <p14:creationId xmlns:p14="http://schemas.microsoft.com/office/powerpoint/2010/main" val="115650771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91" rtl="0" eaLnBrk="1" latinLnBrk="0" hangingPunct="1">
        <a:spcBef>
          <a:spcPct val="0"/>
        </a:spcBef>
        <a:buNone/>
        <a:defRPr sz="4400" kern="1200">
          <a:solidFill>
            <a:schemeClr val="tx1"/>
          </a:solidFill>
          <a:latin typeface="+mj-lt"/>
          <a:ea typeface="+mj-ea"/>
          <a:cs typeface="+mj-cs"/>
        </a:defRPr>
      </a:lvl1pPr>
    </p:titleStyle>
    <p:bodyStyle>
      <a:lvl1pPr marL="342934" indent="-342934" algn="l" defTabSz="9144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l" defTabSz="9144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l" defTabSz="9144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Yuvarlatılmış Dikdörtgen 6"/>
          <p:cNvSpPr/>
          <p:nvPr/>
        </p:nvSpPr>
        <p:spPr>
          <a:xfrm>
            <a:off x="252050" y="501179"/>
            <a:ext cx="7055240" cy="943437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9" name="Yuvarlatılmış Dikdörtgen 8"/>
          <p:cNvSpPr/>
          <p:nvPr/>
        </p:nvSpPr>
        <p:spPr>
          <a:xfrm>
            <a:off x="346150" y="660992"/>
            <a:ext cx="6868982" cy="835279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25">
              <a:solidFill>
                <a:prstClr val="white"/>
              </a:solidFill>
            </a:endParaRPr>
          </a:p>
        </p:txBody>
      </p:sp>
      <p:sp>
        <p:nvSpPr>
          <p:cNvPr id="13" name="Başlık Yer Tutucusu 12"/>
          <p:cNvSpPr>
            <a:spLocks noGrp="1"/>
          </p:cNvSpPr>
          <p:nvPr>
            <p:ph type="title"/>
          </p:nvPr>
        </p:nvSpPr>
        <p:spPr>
          <a:xfrm>
            <a:off x="415871" y="7590332"/>
            <a:ext cx="6767330" cy="1600951"/>
          </a:xfrm>
          <a:prstGeom prst="rect">
            <a:avLst/>
          </a:prstGeom>
        </p:spPr>
        <p:txBody>
          <a:bodyPr vert="horz" anchor="b">
            <a:normAutofit/>
          </a:bodyPr>
          <a:lstStyle/>
          <a:p>
            <a:r>
              <a:rPr kumimoji="0" lang="tr-TR"/>
              <a:t>Asıl başlık stili için tıklatın</a:t>
            </a:r>
            <a:endParaRPr kumimoji="0" lang="en-US"/>
          </a:p>
        </p:txBody>
      </p:sp>
      <p:sp>
        <p:nvSpPr>
          <p:cNvPr id="4" name="Metin Yer Tutucusu 3"/>
          <p:cNvSpPr>
            <a:spLocks noGrp="1"/>
          </p:cNvSpPr>
          <p:nvPr>
            <p:ph type="body" idx="1"/>
          </p:nvPr>
        </p:nvSpPr>
        <p:spPr>
          <a:xfrm>
            <a:off x="415871" y="807436"/>
            <a:ext cx="6767330" cy="6375964"/>
          </a:xfrm>
          <a:prstGeom prst="rect">
            <a:avLst/>
          </a:prstGeom>
        </p:spPr>
        <p:txBody>
          <a:bodyPr vert="horz" lIns="182880" tIns="91440">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5" name="Veri Yer Tutucusu 24"/>
          <p:cNvSpPr>
            <a:spLocks noGrp="1"/>
          </p:cNvSpPr>
          <p:nvPr>
            <p:ph type="dt" sz="half" idx="2"/>
          </p:nvPr>
        </p:nvSpPr>
        <p:spPr>
          <a:xfrm>
            <a:off x="3122684" y="9305059"/>
            <a:ext cx="1890316" cy="555886"/>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A332509-DFE8-44DB-8C82-F6C3A3B9A594}" type="datetime1">
              <a:rPr lang="tr-TR" smtClean="0">
                <a:solidFill>
                  <a:srgbClr val="E3DED1">
                    <a:shade val="50000"/>
                  </a:srgbClr>
                </a:solidFill>
              </a:rPr>
              <a:pPr/>
              <a:t>24.01.2020</a:t>
            </a:fld>
            <a:endParaRPr lang="tr-TR">
              <a:solidFill>
                <a:srgbClr val="E3DED1">
                  <a:shade val="50000"/>
                </a:srgbClr>
              </a:solidFill>
            </a:endParaRPr>
          </a:p>
        </p:txBody>
      </p:sp>
      <p:sp>
        <p:nvSpPr>
          <p:cNvPr id="18" name="Altbilgi Yer Tutucusu 17"/>
          <p:cNvSpPr>
            <a:spLocks noGrp="1"/>
          </p:cNvSpPr>
          <p:nvPr>
            <p:ph type="ftr" sz="quarter" idx="3"/>
          </p:nvPr>
        </p:nvSpPr>
        <p:spPr>
          <a:xfrm>
            <a:off x="5012999" y="9305059"/>
            <a:ext cx="1890316" cy="555886"/>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solidFill>
                <a:srgbClr val="E3DED1">
                  <a:shade val="50000"/>
                </a:srgbClr>
              </a:solidFill>
            </a:endParaRPr>
          </a:p>
        </p:txBody>
      </p:sp>
      <p:sp>
        <p:nvSpPr>
          <p:cNvPr id="5" name="Slayt Numarası Yer Tutucusu 4"/>
          <p:cNvSpPr>
            <a:spLocks noGrp="1"/>
          </p:cNvSpPr>
          <p:nvPr>
            <p:ph type="sldNum" sz="quarter" idx="4"/>
          </p:nvPr>
        </p:nvSpPr>
        <p:spPr>
          <a:xfrm>
            <a:off x="6903314" y="9305059"/>
            <a:ext cx="378063" cy="555886"/>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302176B-0E47-46AC-8F43-DAB4B8A37D06}" type="slidenum">
              <a:rPr lang="tr-TR" smtClean="0">
                <a:solidFill>
                  <a:srgbClr val="E3DED1">
                    <a:shade val="50000"/>
                  </a:srgbClr>
                </a:solidFill>
              </a:rPr>
              <a:pPr/>
              <a:t>‹#›</a:t>
            </a:fld>
            <a:endParaRPr lang="tr-TR">
              <a:solidFill>
                <a:srgbClr val="E3DED1">
                  <a:shade val="50000"/>
                </a:srgbClr>
              </a:solidFill>
            </a:endParaRPr>
          </a:p>
        </p:txBody>
      </p:sp>
    </p:spTree>
    <p:extLst>
      <p:ext uri="{BB962C8B-B14F-4D97-AF65-F5344CB8AC3E}">
        <p14:creationId xmlns:p14="http://schemas.microsoft.com/office/powerpoint/2010/main" val="219750295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78064" y="418124"/>
            <a:ext cx="6805137" cy="1740165"/>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378064" y="2436251"/>
            <a:ext cx="6805137" cy="689056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78063" y="9677268"/>
            <a:ext cx="1764295" cy="555886"/>
          </a:xfrm>
          <a:prstGeom prst="rect">
            <a:avLst/>
          </a:prstGeom>
        </p:spPr>
        <p:txBody>
          <a:bodyPr vert="horz" lIns="91440" tIns="45720" rIns="91440" bIns="45720" rtlCol="0" anchor="ctr"/>
          <a:lstStyle>
            <a:lvl1pPr algn="l">
              <a:defRPr sz="1200">
                <a:solidFill>
                  <a:schemeClr val="tx1">
                    <a:tint val="75000"/>
                  </a:schemeClr>
                </a:solidFill>
              </a:defRPr>
            </a:lvl1pPr>
          </a:lstStyle>
          <a:p>
            <a:fld id="{7FDD98DA-A0EF-4DE8-B995-9AD1B8D6AFC0}" type="datetime1">
              <a:rPr lang="tr-TR" smtClean="0"/>
              <a:pPr/>
              <a:t>24.01.2020</a:t>
            </a:fld>
            <a:endParaRPr lang="tr-TR"/>
          </a:p>
        </p:txBody>
      </p:sp>
      <p:sp>
        <p:nvSpPr>
          <p:cNvPr id="5" name="4 Altbilgi Yer Tutucusu"/>
          <p:cNvSpPr>
            <a:spLocks noGrp="1"/>
          </p:cNvSpPr>
          <p:nvPr>
            <p:ph type="ftr" sz="quarter" idx="3"/>
          </p:nvPr>
        </p:nvSpPr>
        <p:spPr>
          <a:xfrm>
            <a:off x="2583433" y="9677268"/>
            <a:ext cx="2394400" cy="55588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5418905" y="9677268"/>
            <a:ext cx="1764295" cy="555886"/>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52191964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beypazarisehitmehmetcifciiho.meb.k12.tr/"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4.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3.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13.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33"/>
          <p:cNvSpPr>
            <a:spLocks noChangeArrowheads="1"/>
          </p:cNvSpPr>
          <p:nvPr/>
        </p:nvSpPr>
        <p:spPr bwMode="auto">
          <a:xfrm>
            <a:off x="97413" y="1"/>
            <a:ext cx="7366436" cy="10440988"/>
          </a:xfrm>
          <a:prstGeom prst="rect">
            <a:avLst/>
          </a:prstGeom>
          <a:solidFill>
            <a:srgbClr val="4BACC6"/>
          </a:solidFill>
          <a:ln w="127000" cmpd="dbl">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6" name="Rectangle 1534"/>
          <p:cNvSpPr>
            <a:spLocks noChangeArrowheads="1"/>
          </p:cNvSpPr>
          <p:nvPr/>
        </p:nvSpPr>
        <p:spPr bwMode="auto">
          <a:xfrm>
            <a:off x="1775798" y="356183"/>
            <a:ext cx="5688052" cy="9428351"/>
          </a:xfrm>
          <a:prstGeom prst="rect">
            <a:avLst/>
          </a:prstGeom>
          <a:gradFill rotWithShape="0">
            <a:gsLst>
              <a:gs pos="0">
                <a:srgbClr val="8064A2"/>
              </a:gs>
              <a:gs pos="100000">
                <a:srgbClr val="5E4878"/>
              </a:gs>
            </a:gsLst>
            <a:path path="shape">
              <a:fillToRect l="50000" t="50000" r="50000" b="50000"/>
            </a:path>
          </a:gradFill>
          <a:ln>
            <a:noFill/>
          </a:ln>
          <a:effectLst>
            <a:outerShdw dist="28398" dir="3806097" algn="ctr" rotWithShape="0">
              <a:srgbClr val="3F3151"/>
            </a:outerShdw>
          </a:effectLst>
          <a:extLst>
            <a:ext uri="{91240B29-F687-4F45-9708-019B960494DF}">
              <a14:hiddenLine xmlns:a14="http://schemas.microsoft.com/office/drawing/2010/main" w="0">
                <a:solidFill>
                  <a:srgbClr val="000000"/>
                </a:solidFill>
                <a:miter lim="800000"/>
                <a:headEnd/>
                <a:tailEnd/>
              </a14:hiddenLine>
            </a:ext>
          </a:extLst>
        </p:spPr>
        <p:txBody>
          <a:bodyPr vert="horz" wrap="square" lIns="252042" tIns="1512252" rIns="504084" bIns="50408" numCol="1" anchor="t" anchorCtr="0" compatLnSpc="1">
            <a:prstTxWarp prst="textNoShape">
              <a:avLst/>
            </a:prstTxWarp>
          </a:bodyPr>
          <a:lstStyle/>
          <a:p>
            <a:pPr defTabSz="1008126" fontAlgn="base">
              <a:spcBef>
                <a:spcPct val="0"/>
              </a:spcBef>
              <a:spcAft>
                <a:spcPct val="0"/>
              </a:spcAft>
            </a:pPr>
            <a:endParaRPr lang="tr-TR" sz="1985" b="1" dirty="0">
              <a:solidFill>
                <a:srgbClr val="FFFF69"/>
              </a:solidFill>
              <a:latin typeface="Arial" pitchFamily="34" charset="0"/>
              <a:cs typeface="Arial" pitchFamily="34" charset="0"/>
            </a:endParaRPr>
          </a:p>
          <a:p>
            <a:pPr algn="ctr" defTabSz="1008126" fontAlgn="base">
              <a:spcBef>
                <a:spcPct val="0"/>
              </a:spcBef>
              <a:spcAft>
                <a:spcPct val="0"/>
              </a:spcAft>
            </a:pPr>
            <a:r>
              <a:rPr lang="tr-TR" sz="1985" b="1" dirty="0">
                <a:solidFill>
                  <a:srgbClr val="FFFF69"/>
                </a:solidFill>
                <a:latin typeface="Arial" pitchFamily="34" charset="0"/>
                <a:cs typeface="Arial" pitchFamily="34" charset="0"/>
              </a:rPr>
              <a:t/>
            </a:r>
            <a:br>
              <a:rPr lang="tr-TR" sz="1985" b="1" dirty="0">
                <a:solidFill>
                  <a:srgbClr val="FFFF69"/>
                </a:solidFill>
                <a:latin typeface="Arial" pitchFamily="34" charset="0"/>
                <a:cs typeface="Arial" pitchFamily="34" charset="0"/>
              </a:rPr>
            </a:br>
            <a:r>
              <a:rPr lang="tr-TR" sz="2205" b="1" dirty="0">
                <a:solidFill>
                  <a:srgbClr val="FFFF00"/>
                </a:solidFill>
                <a:latin typeface="Times New Roman" pitchFamily="18" charset="0"/>
                <a:cs typeface="Arial" pitchFamily="34" charset="0"/>
              </a:rPr>
              <a:t/>
            </a:r>
            <a:br>
              <a:rPr lang="tr-TR" sz="2205" b="1" dirty="0">
                <a:solidFill>
                  <a:srgbClr val="FFFF00"/>
                </a:solidFill>
                <a:latin typeface="Times New Roman" pitchFamily="18" charset="0"/>
                <a:cs typeface="Arial" pitchFamily="34" charset="0"/>
              </a:rPr>
            </a:b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r>
              <a:rPr lang="tr-TR" sz="5513" b="1" dirty="0">
                <a:solidFill>
                  <a:srgbClr val="FFFFFF"/>
                </a:solidFill>
                <a:latin typeface="Times New Roman" pitchFamily="18" charset="0"/>
                <a:cs typeface="Arial" pitchFamily="34" charset="0"/>
              </a:rPr>
              <a:t>2019-2023 STRATEJİK PLAN</a:t>
            </a:r>
            <a:endParaRPr lang="tr-TR" sz="5513" dirty="0">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544" noProof="1">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544" noProof="1">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r>
              <a:rPr lang="tr-TR" sz="1213" b="1" dirty="0">
                <a:solidFill>
                  <a:srgbClr val="FFFFFF"/>
                </a:solidFill>
                <a:latin typeface="Times New Roman" pitchFamily="18" charset="0"/>
                <a:cs typeface="Arial" pitchFamily="34" charset="0"/>
              </a:rPr>
              <a:t/>
            </a:r>
            <a:br>
              <a:rPr lang="tr-TR" sz="1213" b="1"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endParaRPr lang="tr-TR" sz="1985" dirty="0">
              <a:solidFill>
                <a:prstClr val="black"/>
              </a:solidFill>
              <a:latin typeface="Arial" pitchFamily="34" charset="0"/>
              <a:cs typeface="Arial" pitchFamily="34" charset="0"/>
            </a:endParaRPr>
          </a:p>
        </p:txBody>
      </p:sp>
      <p:grpSp>
        <p:nvGrpSpPr>
          <p:cNvPr id="9" name="Group 1536"/>
          <p:cNvGrpSpPr>
            <a:grpSpLocks/>
          </p:cNvGrpSpPr>
          <p:nvPr/>
        </p:nvGrpSpPr>
        <p:grpSpPr bwMode="auto">
          <a:xfrm rot="5400000">
            <a:off x="3917402" y="6434684"/>
            <a:ext cx="1683781" cy="4426490"/>
            <a:chOff x="238" y="3547"/>
            <a:chExt cx="3051" cy="8094"/>
          </a:xfrm>
        </p:grpSpPr>
        <p:sp>
          <p:nvSpPr>
            <p:cNvPr id="10" name="Rectangle 1537"/>
            <p:cNvSpPr>
              <a:spLocks noChangeArrowheads="1"/>
            </p:cNvSpPr>
            <p:nvPr/>
          </p:nvSpPr>
          <p:spPr bwMode="auto">
            <a:xfrm flipH="1">
              <a:off x="1764" y="6785"/>
              <a:ext cx="1525" cy="1618"/>
            </a:xfrm>
            <a:prstGeom prst="rect">
              <a:avLst/>
            </a:prstGeom>
            <a:solidFill>
              <a:srgbClr val="A7BFDE">
                <a:alpha val="79999"/>
              </a:srgbClr>
            </a:solidFill>
            <a:ln w="12700">
              <a:solidFill>
                <a:srgbClr val="FFFFFF"/>
              </a:solidFill>
              <a:miter lim="800000"/>
              <a:headEnd/>
              <a:tailEnd/>
            </a:ln>
            <a:effectLst/>
            <a:extLst>
              <a:ext uri="{AF507438-7753-43E0-B8FC-AC1667EBCBE1}">
                <a14:hiddenEffects xmlns:a14="http://schemas.microsoft.com/office/drawing/2010/main">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11" name="Rectangle 1538"/>
            <p:cNvSpPr>
              <a:spLocks noChangeArrowheads="1"/>
            </p:cNvSpPr>
            <p:nvPr/>
          </p:nvSpPr>
          <p:spPr bwMode="auto">
            <a:xfrm flipH="1">
              <a:off x="1764" y="5166"/>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12" name="Rectangle 1539"/>
            <p:cNvSpPr>
              <a:spLocks noChangeArrowheads="1"/>
            </p:cNvSpPr>
            <p:nvPr/>
          </p:nvSpPr>
          <p:spPr bwMode="auto">
            <a:xfrm flipH="1">
              <a:off x="238" y="5166"/>
              <a:ext cx="1526" cy="1619"/>
            </a:xfrm>
            <a:prstGeom prst="rect">
              <a:avLst/>
            </a:prstGeom>
            <a:solidFill>
              <a:srgbClr val="A7BFDE">
                <a:alpha val="79999"/>
              </a:srgbClr>
            </a:solidFill>
            <a:ln w="12700">
              <a:solidFill>
                <a:srgbClr val="FFFFFF"/>
              </a:solidFill>
              <a:miter lim="800000"/>
              <a:headEnd/>
              <a:tailEnd/>
            </a:ln>
            <a:effectLst/>
            <a:extLst>
              <a:ext uri="{AF507438-7753-43E0-B8FC-AC1667EBCBE1}">
                <a14:hiddenEffects xmlns:a14="http://schemas.microsoft.com/office/drawing/2010/main">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13" name="Rectangle 1540"/>
            <p:cNvSpPr>
              <a:spLocks noChangeArrowheads="1"/>
            </p:cNvSpPr>
            <p:nvPr/>
          </p:nvSpPr>
          <p:spPr bwMode="auto">
            <a:xfrm flipH="1">
              <a:off x="238" y="3547"/>
              <a:ext cx="1526"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14" name="Rectangle 1541"/>
            <p:cNvSpPr>
              <a:spLocks noChangeArrowheads="1"/>
            </p:cNvSpPr>
            <p:nvPr/>
          </p:nvSpPr>
          <p:spPr bwMode="auto">
            <a:xfrm flipH="1">
              <a:off x="238" y="6785"/>
              <a:ext cx="1526" cy="1618"/>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15" name="Rectangle 1542"/>
            <p:cNvSpPr>
              <a:spLocks noChangeArrowheads="1"/>
            </p:cNvSpPr>
            <p:nvPr/>
          </p:nvSpPr>
          <p:spPr bwMode="auto">
            <a:xfrm flipH="1">
              <a:off x="1764" y="8403"/>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16" name="Rectangle 1543"/>
            <p:cNvSpPr>
              <a:spLocks noChangeArrowheads="1"/>
            </p:cNvSpPr>
            <p:nvPr/>
          </p:nvSpPr>
          <p:spPr bwMode="auto">
            <a:xfrm flipH="1">
              <a:off x="1764" y="10022"/>
              <a:ext cx="1525" cy="1619"/>
            </a:xfrm>
            <a:prstGeom prst="rect">
              <a:avLst/>
            </a:prstGeom>
            <a:solidFill>
              <a:srgbClr val="A7BFDE">
                <a:alpha val="50195"/>
              </a:srgbClr>
            </a:solidFill>
            <a:ln w="12700">
              <a:solidFill>
                <a:srgbClr val="FFFFFF"/>
              </a:solidFill>
              <a:miter lim="800000"/>
              <a:headEnd/>
              <a:tailEnd/>
            </a:ln>
            <a:effectLst/>
            <a:extLst>
              <a:ext uri="{AF507438-7753-43E0-B8FC-AC1667EBCBE1}">
                <a14:hiddenEffects xmlns:a14="http://schemas.microsoft.com/office/drawing/2010/main">
                  <a:effectLst>
                    <a:outerShdw dist="53882" dir="2700000" algn="ctr" rotWithShape="0">
                      <a:srgbClr val="D8D8D8"/>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grpSp>
      <p:pic>
        <p:nvPicPr>
          <p:cNvPr id="1037" name="Resim 39" descr="http://tiryakihasanpasa.k12.tr/Themes/59/[18098889]me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956796" y="4459255"/>
            <a:ext cx="9728625" cy="152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6">
            <a:extLst>
              <a:ext uri="{FF2B5EF4-FFF2-40B4-BE49-F238E27FC236}">
                <a16:creationId xmlns:a16="http://schemas.microsoft.com/office/drawing/2014/main" xmlns="" id="{548926CE-036D-42B2-A8A2-AFD174A53854}"/>
              </a:ext>
            </a:extLst>
          </p:cNvPr>
          <p:cNvSpPr txBox="1"/>
          <p:nvPr/>
        </p:nvSpPr>
        <p:spPr>
          <a:xfrm>
            <a:off x="1775798" y="1125155"/>
            <a:ext cx="5639189" cy="2263953"/>
          </a:xfrm>
          <a:prstGeom prst="rect">
            <a:avLst/>
          </a:prstGeom>
          <a:noFill/>
        </p:spPr>
        <p:txBody>
          <a:bodyPr wrap="square" rtlCol="0">
            <a:spAutoFit/>
          </a:bodyPr>
          <a:lstStyle/>
          <a:p>
            <a:pPr algn="ctr" defTabSz="1008126"/>
            <a:r>
              <a:rPr lang="tr-TR" sz="3528" b="1" dirty="0">
                <a:solidFill>
                  <a:prstClr val="black"/>
                </a:solidFill>
              </a:rPr>
              <a:t>T.C.</a:t>
            </a:r>
          </a:p>
          <a:p>
            <a:pPr algn="ctr" defTabSz="1008126"/>
            <a:r>
              <a:rPr lang="tr-TR" sz="3528" b="1" dirty="0" smtClean="0">
                <a:solidFill>
                  <a:prstClr val="black"/>
                </a:solidFill>
                <a:latin typeface="Calibri"/>
              </a:rPr>
              <a:t>BEYPAZARI ŞEHİT MEHMET ÇİFCİ İMAM HATİP ORTAOKULU</a:t>
            </a:r>
            <a:endParaRPr lang="tr-TR" sz="3528" b="1" dirty="0">
              <a:solidFill>
                <a:prstClr val="black"/>
              </a:solidFill>
              <a:latin typeface="Calibri"/>
            </a:endParaRPr>
          </a:p>
        </p:txBody>
      </p:sp>
    </p:spTree>
    <p:extLst>
      <p:ext uri="{BB962C8B-B14F-4D97-AF65-F5344CB8AC3E}">
        <p14:creationId xmlns:p14="http://schemas.microsoft.com/office/powerpoint/2010/main" val="1566836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 57"/>
          <p:cNvGrpSpPr/>
          <p:nvPr/>
        </p:nvGrpSpPr>
        <p:grpSpPr>
          <a:xfrm>
            <a:off x="1105173" y="366302"/>
            <a:ext cx="5392283" cy="285794"/>
            <a:chOff x="825708" y="3383326"/>
            <a:chExt cx="5702821" cy="285751"/>
          </a:xfrm>
          <a:solidFill>
            <a:srgbClr val="CE8604"/>
          </a:solidFill>
        </p:grpSpPr>
        <p:sp>
          <p:nvSpPr>
            <p:cNvPr id="59" name="Yuvarlatılmış Dikdörtgen 58"/>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4420"/>
              <a:r>
                <a:rPr lang="tr-TR" sz="1300" b="1" dirty="0">
                  <a:solidFill>
                    <a:prstClr val="white"/>
                  </a:solidFill>
                  <a:cs typeface="Arial" pitchFamily="34" charset="0"/>
                </a:rPr>
                <a:t>Stratejik Yönetim Süreci</a:t>
              </a:r>
            </a:p>
          </p:txBody>
        </p:sp>
        <p:sp>
          <p:nvSpPr>
            <p:cNvPr id="60" name="Yuvarlatılmış Dikdörtgen 59"/>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defTabSz="1024420"/>
              <a:r>
                <a:rPr lang="tr-TR" sz="1200" b="1" dirty="0">
                  <a:solidFill>
                    <a:prstClr val="white"/>
                  </a:solidFill>
                  <a:effectLst>
                    <a:outerShdw blurRad="38100" dist="38100" dir="2700000" algn="tl">
                      <a:srgbClr val="000000">
                        <a:alpha val="43137"/>
                      </a:srgbClr>
                    </a:outerShdw>
                  </a:effectLst>
                  <a:latin typeface="Arial Black" pitchFamily="34" charset="0"/>
                </a:rPr>
                <a:t>Şekil 2</a:t>
              </a:r>
            </a:p>
          </p:txBody>
        </p:sp>
      </p:grpSp>
      <p:sp>
        <p:nvSpPr>
          <p:cNvPr id="2" name="Dikdörtgen 1"/>
          <p:cNvSpPr/>
          <p:nvPr/>
        </p:nvSpPr>
        <p:spPr>
          <a:xfrm>
            <a:off x="530277" y="634142"/>
            <a:ext cx="6553430" cy="889794"/>
          </a:xfrm>
          <a:prstGeom prst="rect">
            <a:avLst/>
          </a:prstGeom>
        </p:spPr>
        <p:txBody>
          <a:bodyPr wrap="square" lIns="91080" tIns="45561" rIns="91080" bIns="45561">
            <a:spAutoFit/>
          </a:bodyPr>
          <a:lstStyle/>
          <a:p>
            <a:pPr algn="just" defTabSz="265661">
              <a:lnSpc>
                <a:spcPct val="150000"/>
              </a:lnSpc>
              <a:spcAft>
                <a:spcPts val="1000"/>
              </a:spcAft>
            </a:pPr>
            <a:r>
              <a:rPr lang="tr-TR" sz="12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Şekil 2</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’deki stratejik yönetim sürecinin tamamını içerecek şekilde stratejik plan hazırlık süreci, durum analizi, geleceğe bakış, strateji geliştirme, eylem planları, izleme ve değerlendirme, stratejik planın güncellenmesi ve stratejik planın sunulması bölümlerinden oluşmaktadır.</a:t>
            </a:r>
          </a:p>
        </p:txBody>
      </p:sp>
      <p:sp>
        <p:nvSpPr>
          <p:cNvPr id="11" name="Dikdörtgen 10"/>
          <p:cNvSpPr/>
          <p:nvPr/>
        </p:nvSpPr>
        <p:spPr>
          <a:xfrm>
            <a:off x="454077" y="1791774"/>
            <a:ext cx="5318980" cy="1015663"/>
          </a:xfrm>
          <a:prstGeom prst="rect">
            <a:avLst/>
          </a:prstGeom>
        </p:spPr>
        <p:txBody>
          <a:bodyPr wrap="square">
            <a:spAutoFit/>
          </a:bodyPr>
          <a:lstStyle/>
          <a:p>
            <a:pPr marL="342900" indent="-342900">
              <a:buFont typeface="Arial" panose="020B0604020202020204" pitchFamily="34" charset="0"/>
              <a:buChar char="•"/>
            </a:pPr>
            <a:r>
              <a:rPr lang="tr-TR" sz="1200" dirty="0"/>
              <a:t>Planın sahiplenilmesi</a:t>
            </a:r>
          </a:p>
          <a:p>
            <a:pPr marL="342900" indent="-342900">
              <a:buFont typeface="Arial" panose="020B0604020202020204" pitchFamily="34" charset="0"/>
              <a:buChar char="•"/>
            </a:pPr>
            <a:r>
              <a:rPr lang="tr-TR" sz="1200" dirty="0"/>
              <a:t>Planlama sürecinin organizasyonu</a:t>
            </a:r>
          </a:p>
          <a:p>
            <a:pPr marL="342900" indent="-342900">
              <a:buFont typeface="Arial" panose="020B0604020202020204" pitchFamily="34" charset="0"/>
              <a:buChar char="•"/>
            </a:pPr>
            <a:r>
              <a:rPr lang="tr-TR" sz="1200" dirty="0"/>
              <a:t>İhtiyaçların tespiti</a:t>
            </a:r>
          </a:p>
          <a:p>
            <a:pPr marL="342900" indent="-342900">
              <a:buFont typeface="Arial" panose="020B0604020202020204" pitchFamily="34" charset="0"/>
              <a:buChar char="•"/>
            </a:pPr>
            <a:r>
              <a:rPr lang="tr-TR" sz="1200" dirty="0"/>
              <a:t>Zaman planı</a:t>
            </a:r>
          </a:p>
          <a:p>
            <a:pPr marL="342900" indent="-342900">
              <a:buFont typeface="Arial" panose="020B0604020202020204" pitchFamily="34" charset="0"/>
              <a:buChar char="•"/>
            </a:pPr>
            <a:r>
              <a:rPr lang="tr-TR" sz="1200" dirty="0"/>
              <a:t>Hazırlık programı</a:t>
            </a:r>
          </a:p>
        </p:txBody>
      </p:sp>
      <p:cxnSp>
        <p:nvCxnSpPr>
          <p:cNvPr id="13" name="Düz Bağlayıcı 12"/>
          <p:cNvCxnSpPr/>
          <p:nvPr/>
        </p:nvCxnSpPr>
        <p:spPr>
          <a:xfrm>
            <a:off x="530277" y="1625600"/>
            <a:ext cx="6473773"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55" name="Düz Bağlayıcı 54"/>
          <p:cNvCxnSpPr/>
          <p:nvPr/>
        </p:nvCxnSpPr>
        <p:spPr>
          <a:xfrm>
            <a:off x="530276" y="2823210"/>
            <a:ext cx="6473773" cy="0"/>
          </a:xfrm>
          <a:prstGeom prst="line">
            <a:avLst/>
          </a:prstGeom>
          <a:ln w="57150"/>
        </p:spPr>
        <p:style>
          <a:lnRef idx="1">
            <a:schemeClr val="dk1"/>
          </a:lnRef>
          <a:fillRef idx="0">
            <a:schemeClr val="dk1"/>
          </a:fillRef>
          <a:effectRef idx="0">
            <a:schemeClr val="dk1"/>
          </a:effectRef>
          <a:fontRef idx="minor">
            <a:schemeClr val="tx1"/>
          </a:fontRef>
        </p:style>
      </p:cxnSp>
      <p:sp>
        <p:nvSpPr>
          <p:cNvPr id="56" name="Dikdörtgen 55"/>
          <p:cNvSpPr/>
          <p:nvPr/>
        </p:nvSpPr>
        <p:spPr>
          <a:xfrm>
            <a:off x="454077" y="2896134"/>
            <a:ext cx="5318980" cy="1938992"/>
          </a:xfrm>
          <a:prstGeom prst="rect">
            <a:avLst/>
          </a:prstGeom>
        </p:spPr>
        <p:txBody>
          <a:bodyPr wrap="square">
            <a:spAutoFit/>
          </a:bodyPr>
          <a:lstStyle/>
          <a:p>
            <a:pPr marL="342900" indent="-342900">
              <a:buFont typeface="Arial" panose="020B0604020202020204" pitchFamily="34" charset="0"/>
              <a:buChar char="•"/>
            </a:pPr>
            <a:r>
              <a:rPr lang="tr-TR" sz="1200" dirty="0"/>
              <a:t>Kurumsal tarihçe</a:t>
            </a:r>
          </a:p>
          <a:p>
            <a:pPr marL="342900" indent="-342900">
              <a:buFont typeface="Arial" panose="020B0604020202020204" pitchFamily="34" charset="0"/>
              <a:buChar char="•"/>
            </a:pPr>
            <a:r>
              <a:rPr lang="tr-TR" sz="1200" dirty="0"/>
              <a:t>Uygulanmakta olan stratejik planın </a:t>
            </a:r>
          </a:p>
          <a:p>
            <a:r>
              <a:rPr lang="tr-TR" sz="1200" dirty="0"/>
              <a:t>          değerlendirilmesi</a:t>
            </a:r>
          </a:p>
          <a:p>
            <a:pPr marL="342900" indent="-342900">
              <a:buFont typeface="Arial" panose="020B0604020202020204" pitchFamily="34" charset="0"/>
              <a:buChar char="•"/>
            </a:pPr>
            <a:r>
              <a:rPr lang="tr-TR" sz="1200" dirty="0"/>
              <a:t>Mevzuat analizi</a:t>
            </a:r>
          </a:p>
          <a:p>
            <a:pPr marL="342900" indent="-342900">
              <a:buFont typeface="Arial" panose="020B0604020202020204" pitchFamily="34" charset="0"/>
              <a:buChar char="•"/>
            </a:pPr>
            <a:r>
              <a:rPr lang="tr-TR" sz="1200" dirty="0"/>
              <a:t>Üst politika belgeleri analizi</a:t>
            </a:r>
          </a:p>
          <a:p>
            <a:pPr marL="342900" indent="-342900">
              <a:buFont typeface="Arial" panose="020B0604020202020204" pitchFamily="34" charset="0"/>
              <a:buChar char="•"/>
            </a:pPr>
            <a:r>
              <a:rPr lang="tr-TR" sz="1200" dirty="0"/>
              <a:t>Faaliyet alanları ile ürün ve hizmetlerin</a:t>
            </a:r>
          </a:p>
          <a:p>
            <a:r>
              <a:rPr lang="tr-TR" sz="1200" dirty="0"/>
              <a:t>          belirlenmesi</a:t>
            </a:r>
          </a:p>
          <a:p>
            <a:pPr marL="342900" indent="-342900">
              <a:buFont typeface="Arial" panose="020B0604020202020204" pitchFamily="34" charset="0"/>
              <a:buChar char="•"/>
            </a:pPr>
            <a:r>
              <a:rPr lang="tr-TR" sz="1200" dirty="0"/>
              <a:t>Paydaş analizi</a:t>
            </a:r>
          </a:p>
          <a:p>
            <a:pPr marL="342900" indent="-342900">
              <a:buFont typeface="Arial" panose="020B0604020202020204" pitchFamily="34" charset="0"/>
              <a:buChar char="•"/>
            </a:pPr>
            <a:r>
              <a:rPr lang="tr-TR" sz="1200" dirty="0"/>
              <a:t>Kuruluş içi analiz</a:t>
            </a:r>
          </a:p>
          <a:p>
            <a:pPr marL="342900" indent="-342900">
              <a:buFont typeface="Arial" panose="020B0604020202020204" pitchFamily="34" charset="0"/>
              <a:buChar char="•"/>
            </a:pPr>
            <a:r>
              <a:rPr lang="tr-TR" sz="1200" dirty="0"/>
              <a:t>GZFT analizi</a:t>
            </a:r>
          </a:p>
        </p:txBody>
      </p:sp>
      <p:cxnSp>
        <p:nvCxnSpPr>
          <p:cNvPr id="57" name="Düz Bağlayıcı 56"/>
          <p:cNvCxnSpPr/>
          <p:nvPr/>
        </p:nvCxnSpPr>
        <p:spPr>
          <a:xfrm>
            <a:off x="530275" y="4818854"/>
            <a:ext cx="6473773" cy="0"/>
          </a:xfrm>
          <a:prstGeom prst="line">
            <a:avLst/>
          </a:prstGeom>
          <a:ln w="57150"/>
        </p:spPr>
        <p:style>
          <a:lnRef idx="1">
            <a:schemeClr val="dk1"/>
          </a:lnRef>
          <a:fillRef idx="0">
            <a:schemeClr val="dk1"/>
          </a:fillRef>
          <a:effectRef idx="0">
            <a:schemeClr val="dk1"/>
          </a:effectRef>
          <a:fontRef idx="minor">
            <a:schemeClr val="tx1"/>
          </a:fontRef>
        </p:style>
      </p:cxnSp>
      <p:sp>
        <p:nvSpPr>
          <p:cNvPr id="61" name="Dikdörtgen 60"/>
          <p:cNvSpPr/>
          <p:nvPr/>
        </p:nvSpPr>
        <p:spPr>
          <a:xfrm>
            <a:off x="454077" y="4901938"/>
            <a:ext cx="5318980" cy="646331"/>
          </a:xfrm>
          <a:prstGeom prst="rect">
            <a:avLst/>
          </a:prstGeom>
        </p:spPr>
        <p:txBody>
          <a:bodyPr wrap="square">
            <a:spAutoFit/>
          </a:bodyPr>
          <a:lstStyle/>
          <a:p>
            <a:pPr marL="342900" indent="-342900">
              <a:buFont typeface="Arial" panose="020B0604020202020204" pitchFamily="34" charset="0"/>
              <a:buChar char="•"/>
            </a:pPr>
            <a:r>
              <a:rPr lang="tr-TR" sz="1200" dirty="0"/>
              <a:t>Misyon</a:t>
            </a:r>
          </a:p>
          <a:p>
            <a:pPr marL="342900" indent="-342900">
              <a:buFont typeface="Arial" panose="020B0604020202020204" pitchFamily="34" charset="0"/>
              <a:buChar char="•"/>
            </a:pPr>
            <a:r>
              <a:rPr lang="tr-TR" sz="1200" dirty="0"/>
              <a:t>Vizyon</a:t>
            </a:r>
          </a:p>
          <a:p>
            <a:pPr marL="342900" indent="-342900">
              <a:buFont typeface="Arial" panose="020B0604020202020204" pitchFamily="34" charset="0"/>
              <a:buChar char="•"/>
            </a:pPr>
            <a:r>
              <a:rPr lang="tr-TR" sz="1200" dirty="0"/>
              <a:t>Temel değerler</a:t>
            </a:r>
          </a:p>
        </p:txBody>
      </p:sp>
      <p:cxnSp>
        <p:nvCxnSpPr>
          <p:cNvPr id="62" name="Düz Bağlayıcı 61"/>
          <p:cNvCxnSpPr/>
          <p:nvPr/>
        </p:nvCxnSpPr>
        <p:spPr>
          <a:xfrm>
            <a:off x="530277" y="5663404"/>
            <a:ext cx="4824000" cy="0"/>
          </a:xfrm>
          <a:prstGeom prst="line">
            <a:avLst/>
          </a:prstGeom>
          <a:ln w="57150"/>
        </p:spPr>
        <p:style>
          <a:lnRef idx="1">
            <a:schemeClr val="dk1"/>
          </a:lnRef>
          <a:fillRef idx="0">
            <a:schemeClr val="dk1"/>
          </a:fillRef>
          <a:effectRef idx="0">
            <a:schemeClr val="dk1"/>
          </a:effectRef>
          <a:fontRef idx="minor">
            <a:schemeClr val="tx1"/>
          </a:fontRef>
        </p:style>
      </p:cxnSp>
      <p:sp>
        <p:nvSpPr>
          <p:cNvPr id="63" name="Dikdörtgen 62"/>
          <p:cNvSpPr/>
          <p:nvPr/>
        </p:nvSpPr>
        <p:spPr>
          <a:xfrm>
            <a:off x="454077" y="5749067"/>
            <a:ext cx="5318980" cy="830997"/>
          </a:xfrm>
          <a:prstGeom prst="rect">
            <a:avLst/>
          </a:prstGeom>
        </p:spPr>
        <p:txBody>
          <a:bodyPr wrap="square">
            <a:spAutoFit/>
          </a:bodyPr>
          <a:lstStyle/>
          <a:p>
            <a:pPr marL="342900" indent="-342900">
              <a:buFont typeface="Arial" panose="020B0604020202020204" pitchFamily="34" charset="0"/>
              <a:buChar char="•"/>
            </a:pPr>
            <a:r>
              <a:rPr lang="tr-TR" sz="1200" dirty="0"/>
              <a:t>Amaçlar</a:t>
            </a:r>
          </a:p>
          <a:p>
            <a:pPr marL="342900" indent="-342900">
              <a:buFont typeface="Arial" panose="020B0604020202020204" pitchFamily="34" charset="0"/>
              <a:buChar char="•"/>
            </a:pPr>
            <a:r>
              <a:rPr lang="tr-TR" sz="1200" dirty="0"/>
              <a:t>Hedefler</a:t>
            </a:r>
          </a:p>
          <a:p>
            <a:pPr marL="342900" indent="-342900">
              <a:buFont typeface="Arial" panose="020B0604020202020204" pitchFamily="34" charset="0"/>
              <a:buChar char="•"/>
            </a:pPr>
            <a:r>
              <a:rPr lang="tr-TR" sz="1200" dirty="0"/>
              <a:t>Performans göstergeleri</a:t>
            </a:r>
          </a:p>
          <a:p>
            <a:pPr marL="342900" indent="-342900">
              <a:buFont typeface="Arial" panose="020B0604020202020204" pitchFamily="34" charset="0"/>
              <a:buChar char="•"/>
            </a:pPr>
            <a:r>
              <a:rPr lang="tr-TR" sz="1200" dirty="0"/>
              <a:t>Stratejiler</a:t>
            </a:r>
          </a:p>
        </p:txBody>
      </p:sp>
      <p:cxnSp>
        <p:nvCxnSpPr>
          <p:cNvPr id="64" name="Düz Bağlayıcı 63"/>
          <p:cNvCxnSpPr/>
          <p:nvPr/>
        </p:nvCxnSpPr>
        <p:spPr>
          <a:xfrm>
            <a:off x="530277" y="6654004"/>
            <a:ext cx="6473773" cy="0"/>
          </a:xfrm>
          <a:prstGeom prst="line">
            <a:avLst/>
          </a:prstGeom>
          <a:ln w="57150"/>
        </p:spPr>
        <p:style>
          <a:lnRef idx="1">
            <a:schemeClr val="dk1"/>
          </a:lnRef>
          <a:fillRef idx="0">
            <a:schemeClr val="dk1"/>
          </a:fillRef>
          <a:effectRef idx="0">
            <a:schemeClr val="dk1"/>
          </a:effectRef>
          <a:fontRef idx="minor">
            <a:schemeClr val="tx1"/>
          </a:fontRef>
        </p:style>
      </p:cxnSp>
      <p:sp>
        <p:nvSpPr>
          <p:cNvPr id="65" name="Dikdörtgen 64"/>
          <p:cNvSpPr/>
          <p:nvPr/>
        </p:nvSpPr>
        <p:spPr>
          <a:xfrm>
            <a:off x="454077" y="6757779"/>
            <a:ext cx="5318980" cy="461665"/>
          </a:xfrm>
          <a:prstGeom prst="rect">
            <a:avLst/>
          </a:prstGeom>
        </p:spPr>
        <p:txBody>
          <a:bodyPr wrap="square">
            <a:spAutoFit/>
          </a:bodyPr>
          <a:lstStyle/>
          <a:p>
            <a:pPr marL="342900" indent="-342900">
              <a:buFont typeface="Arial" panose="020B0604020202020204" pitchFamily="34" charset="0"/>
              <a:buChar char="•"/>
            </a:pPr>
            <a:r>
              <a:rPr lang="tr-TR" sz="1200" dirty="0"/>
              <a:t>Faaliyetler</a:t>
            </a:r>
          </a:p>
          <a:p>
            <a:pPr marL="342900" indent="-342900">
              <a:buFont typeface="Arial" panose="020B0604020202020204" pitchFamily="34" charset="0"/>
              <a:buChar char="•"/>
            </a:pPr>
            <a:r>
              <a:rPr lang="tr-TR" sz="1200" dirty="0"/>
              <a:t>Sorumlular</a:t>
            </a:r>
          </a:p>
        </p:txBody>
      </p:sp>
      <p:cxnSp>
        <p:nvCxnSpPr>
          <p:cNvPr id="66" name="Düz Bağlayıcı 65"/>
          <p:cNvCxnSpPr/>
          <p:nvPr/>
        </p:nvCxnSpPr>
        <p:spPr>
          <a:xfrm>
            <a:off x="530275" y="7361318"/>
            <a:ext cx="4824000" cy="0"/>
          </a:xfrm>
          <a:prstGeom prst="line">
            <a:avLst/>
          </a:prstGeom>
          <a:ln w="57150"/>
        </p:spPr>
        <p:style>
          <a:lnRef idx="1">
            <a:schemeClr val="dk1"/>
          </a:lnRef>
          <a:fillRef idx="0">
            <a:schemeClr val="dk1"/>
          </a:fillRef>
          <a:effectRef idx="0">
            <a:schemeClr val="dk1"/>
          </a:effectRef>
          <a:fontRef idx="minor">
            <a:schemeClr val="tx1"/>
          </a:fontRef>
        </p:style>
      </p:cxnSp>
      <p:sp>
        <p:nvSpPr>
          <p:cNvPr id="67" name="Dikdörtgen 66"/>
          <p:cNvSpPr/>
          <p:nvPr/>
        </p:nvSpPr>
        <p:spPr>
          <a:xfrm>
            <a:off x="454075" y="7515893"/>
            <a:ext cx="5318980" cy="1200329"/>
          </a:xfrm>
          <a:prstGeom prst="rect">
            <a:avLst/>
          </a:prstGeom>
        </p:spPr>
        <p:txBody>
          <a:bodyPr wrap="square">
            <a:spAutoFit/>
          </a:bodyPr>
          <a:lstStyle/>
          <a:p>
            <a:pPr marL="342900" indent="-342900">
              <a:buFont typeface="Arial" panose="020B0604020202020204" pitchFamily="34" charset="0"/>
              <a:buChar char="•"/>
            </a:pPr>
            <a:r>
              <a:rPr lang="tr-TR" sz="1200" dirty="0"/>
              <a:t>Performans hedefleri</a:t>
            </a:r>
          </a:p>
          <a:p>
            <a:pPr marL="342900" indent="-342900">
              <a:buFont typeface="Arial" panose="020B0604020202020204" pitchFamily="34" charset="0"/>
              <a:buChar char="•"/>
            </a:pPr>
            <a:r>
              <a:rPr lang="tr-TR" sz="1200" dirty="0"/>
              <a:t>Performans göstergeleri</a:t>
            </a:r>
          </a:p>
          <a:p>
            <a:pPr marL="342900" indent="-342900">
              <a:buFont typeface="Arial" panose="020B0604020202020204" pitchFamily="34" charset="0"/>
              <a:buChar char="•"/>
            </a:pPr>
            <a:r>
              <a:rPr lang="tr-TR" sz="1200" dirty="0"/>
              <a:t>Faaliyetler</a:t>
            </a:r>
          </a:p>
          <a:p>
            <a:pPr marL="342900" indent="-342900">
              <a:buFont typeface="Arial" panose="020B0604020202020204" pitchFamily="34" charset="0"/>
              <a:buChar char="•"/>
            </a:pPr>
            <a:r>
              <a:rPr lang="tr-TR" sz="1200" dirty="0"/>
              <a:t>Projeler</a:t>
            </a:r>
          </a:p>
          <a:p>
            <a:pPr marL="342900" indent="-342900">
              <a:buFont typeface="Arial" panose="020B0604020202020204" pitchFamily="34" charset="0"/>
              <a:buChar char="•"/>
            </a:pPr>
            <a:r>
              <a:rPr lang="tr-TR" sz="1200" dirty="0" err="1"/>
              <a:t>Maliyetlendirme</a:t>
            </a:r>
            <a:endParaRPr lang="tr-TR" sz="1200" dirty="0"/>
          </a:p>
          <a:p>
            <a:pPr marL="342900" indent="-342900">
              <a:buFont typeface="Arial" panose="020B0604020202020204" pitchFamily="34" charset="0"/>
              <a:buChar char="•"/>
            </a:pPr>
            <a:r>
              <a:rPr lang="tr-TR" sz="1200" dirty="0"/>
              <a:t>Bütçeleme</a:t>
            </a:r>
          </a:p>
        </p:txBody>
      </p:sp>
      <p:cxnSp>
        <p:nvCxnSpPr>
          <p:cNvPr id="68" name="Düz Bağlayıcı 67"/>
          <p:cNvCxnSpPr/>
          <p:nvPr/>
        </p:nvCxnSpPr>
        <p:spPr>
          <a:xfrm>
            <a:off x="530277" y="8845064"/>
            <a:ext cx="6473773" cy="0"/>
          </a:xfrm>
          <a:prstGeom prst="line">
            <a:avLst/>
          </a:prstGeom>
          <a:ln w="57150"/>
        </p:spPr>
        <p:style>
          <a:lnRef idx="1">
            <a:schemeClr val="dk1"/>
          </a:lnRef>
          <a:fillRef idx="0">
            <a:schemeClr val="dk1"/>
          </a:fillRef>
          <a:effectRef idx="0">
            <a:schemeClr val="dk1"/>
          </a:effectRef>
          <a:fontRef idx="minor">
            <a:schemeClr val="tx1"/>
          </a:fontRef>
        </p:style>
      </p:cxnSp>
      <p:sp>
        <p:nvSpPr>
          <p:cNvPr id="69" name="Dikdörtgen 68"/>
          <p:cNvSpPr/>
          <p:nvPr/>
        </p:nvSpPr>
        <p:spPr>
          <a:xfrm>
            <a:off x="454077" y="8974239"/>
            <a:ext cx="5318980" cy="1015663"/>
          </a:xfrm>
          <a:prstGeom prst="rect">
            <a:avLst/>
          </a:prstGeom>
        </p:spPr>
        <p:txBody>
          <a:bodyPr wrap="square">
            <a:spAutoFit/>
          </a:bodyPr>
          <a:lstStyle/>
          <a:p>
            <a:pPr marL="342900" indent="-342900">
              <a:buFont typeface="Arial" panose="020B0604020202020204" pitchFamily="34" charset="0"/>
              <a:buChar char="•"/>
            </a:pPr>
            <a:r>
              <a:rPr lang="tr-TR" sz="1200" dirty="0"/>
              <a:t>Stratejik plan izleme raporu</a:t>
            </a:r>
          </a:p>
          <a:p>
            <a:pPr marL="342900" indent="-342900">
              <a:buFont typeface="Arial" panose="020B0604020202020204" pitchFamily="34" charset="0"/>
              <a:buChar char="•"/>
            </a:pPr>
            <a:r>
              <a:rPr lang="tr-TR" sz="1200" dirty="0"/>
              <a:t>Stratejik plan değerlendirme raporu</a:t>
            </a:r>
          </a:p>
          <a:p>
            <a:pPr marL="342900" indent="-342900">
              <a:buFont typeface="Arial" panose="020B0604020202020204" pitchFamily="34" charset="0"/>
              <a:buChar char="•"/>
            </a:pPr>
            <a:r>
              <a:rPr lang="tr-TR" sz="1200" dirty="0"/>
              <a:t>Stratejik plan gerçekleşme raporu</a:t>
            </a:r>
          </a:p>
          <a:p>
            <a:pPr marL="342900" indent="-342900">
              <a:buFont typeface="Arial" panose="020B0604020202020204" pitchFamily="34" charset="0"/>
              <a:buChar char="•"/>
            </a:pPr>
            <a:r>
              <a:rPr lang="tr-TR" sz="1200" dirty="0"/>
              <a:t>Faaliyet raporu</a:t>
            </a:r>
          </a:p>
          <a:p>
            <a:pPr marL="342900" indent="-342900">
              <a:buFont typeface="Arial" panose="020B0604020202020204" pitchFamily="34" charset="0"/>
              <a:buChar char="•"/>
            </a:pPr>
            <a:r>
              <a:rPr lang="tr-TR" sz="1200" dirty="0"/>
              <a:t>İç denetim</a:t>
            </a:r>
          </a:p>
        </p:txBody>
      </p:sp>
      <p:sp>
        <p:nvSpPr>
          <p:cNvPr id="18" name="Dikdörtgen 17"/>
          <p:cNvSpPr/>
          <p:nvPr/>
        </p:nvSpPr>
        <p:spPr>
          <a:xfrm>
            <a:off x="3560709" y="1930925"/>
            <a:ext cx="1839965" cy="523220"/>
          </a:xfrm>
          <a:prstGeom prst="rect">
            <a:avLst/>
          </a:prstGeom>
        </p:spPr>
        <p:txBody>
          <a:bodyPr wrap="square">
            <a:spAutoFit/>
          </a:bodyPr>
          <a:lstStyle/>
          <a:p>
            <a:pPr algn="ctr"/>
            <a:r>
              <a:rPr lang="tr-TR" sz="1400" b="1" dirty="0">
                <a:solidFill>
                  <a:srgbClr val="00B050"/>
                </a:solidFill>
                <a:latin typeface="Calibri" panose="020F0502020204030204" pitchFamily="34" charset="0"/>
              </a:rPr>
              <a:t>STRATEJİK PLAN HAZIRLIK SÜRECİ </a:t>
            </a:r>
          </a:p>
        </p:txBody>
      </p:sp>
      <p:sp>
        <p:nvSpPr>
          <p:cNvPr id="70" name="Dikdörtgen 69"/>
          <p:cNvSpPr/>
          <p:nvPr/>
        </p:nvSpPr>
        <p:spPr>
          <a:xfrm>
            <a:off x="5395004" y="1941330"/>
            <a:ext cx="1839965" cy="523220"/>
          </a:xfrm>
          <a:prstGeom prst="rect">
            <a:avLst/>
          </a:prstGeom>
        </p:spPr>
        <p:txBody>
          <a:bodyPr wrap="square">
            <a:spAutoFit/>
          </a:bodyPr>
          <a:lstStyle/>
          <a:p>
            <a:pPr algn="ctr"/>
            <a:r>
              <a:rPr lang="tr-TR" sz="1400" b="1" dirty="0">
                <a:solidFill>
                  <a:srgbClr val="00B050"/>
                </a:solidFill>
                <a:latin typeface="Calibri" panose="020F0502020204030204" pitchFamily="34" charset="0"/>
              </a:rPr>
              <a:t>Planlama sürecinin planlanması</a:t>
            </a:r>
          </a:p>
        </p:txBody>
      </p:sp>
      <p:sp>
        <p:nvSpPr>
          <p:cNvPr id="71" name="Dikdörtgen 70"/>
          <p:cNvSpPr/>
          <p:nvPr/>
        </p:nvSpPr>
        <p:spPr>
          <a:xfrm>
            <a:off x="3560709" y="3569223"/>
            <a:ext cx="1839965" cy="307777"/>
          </a:xfrm>
          <a:prstGeom prst="rect">
            <a:avLst/>
          </a:prstGeom>
        </p:spPr>
        <p:txBody>
          <a:bodyPr wrap="square">
            <a:spAutoFit/>
          </a:bodyPr>
          <a:lstStyle/>
          <a:p>
            <a:pPr algn="ctr"/>
            <a:r>
              <a:rPr lang="tr-TR" sz="1400" b="1" dirty="0">
                <a:solidFill>
                  <a:srgbClr val="0070C0"/>
                </a:solidFill>
                <a:latin typeface="Calibri" panose="020F0502020204030204" pitchFamily="34" charset="0"/>
              </a:rPr>
              <a:t>DURUM ANALİZİ</a:t>
            </a:r>
          </a:p>
        </p:txBody>
      </p:sp>
      <p:sp>
        <p:nvSpPr>
          <p:cNvPr id="72" name="Dikdörtgen 71"/>
          <p:cNvSpPr/>
          <p:nvPr/>
        </p:nvSpPr>
        <p:spPr>
          <a:xfrm>
            <a:off x="5395004" y="3579628"/>
            <a:ext cx="1839965" cy="307777"/>
          </a:xfrm>
          <a:prstGeom prst="rect">
            <a:avLst/>
          </a:prstGeom>
        </p:spPr>
        <p:txBody>
          <a:bodyPr wrap="square">
            <a:spAutoFit/>
          </a:bodyPr>
          <a:lstStyle/>
          <a:p>
            <a:pPr algn="ctr"/>
            <a:r>
              <a:rPr lang="tr-TR" sz="1400" b="1" dirty="0">
                <a:solidFill>
                  <a:srgbClr val="0070C0"/>
                </a:solidFill>
                <a:latin typeface="Calibri" panose="020F0502020204030204" pitchFamily="34" charset="0"/>
              </a:rPr>
              <a:t>Neredeyiz?</a:t>
            </a:r>
          </a:p>
        </p:txBody>
      </p:sp>
      <p:sp>
        <p:nvSpPr>
          <p:cNvPr id="73" name="Dikdörtgen 72"/>
          <p:cNvSpPr/>
          <p:nvPr/>
        </p:nvSpPr>
        <p:spPr>
          <a:xfrm>
            <a:off x="3560709" y="5130758"/>
            <a:ext cx="1839965" cy="307777"/>
          </a:xfrm>
          <a:prstGeom prst="rect">
            <a:avLst/>
          </a:prstGeom>
        </p:spPr>
        <p:txBody>
          <a:bodyPr wrap="square">
            <a:spAutoFit/>
          </a:bodyPr>
          <a:lstStyle/>
          <a:p>
            <a:pPr algn="ctr"/>
            <a:r>
              <a:rPr lang="tr-TR" sz="1400" b="1" dirty="0">
                <a:solidFill>
                  <a:schemeClr val="accent5">
                    <a:lumMod val="75000"/>
                  </a:schemeClr>
                </a:solidFill>
                <a:latin typeface="Calibri" panose="020F0502020204030204" pitchFamily="34" charset="0"/>
              </a:rPr>
              <a:t>GELECEĞE BAKIŞ</a:t>
            </a:r>
          </a:p>
        </p:txBody>
      </p:sp>
      <p:sp>
        <p:nvSpPr>
          <p:cNvPr id="74" name="Dikdörtgen 73"/>
          <p:cNvSpPr/>
          <p:nvPr/>
        </p:nvSpPr>
        <p:spPr>
          <a:xfrm>
            <a:off x="5383185" y="5460640"/>
            <a:ext cx="1839965" cy="523220"/>
          </a:xfrm>
          <a:prstGeom prst="rect">
            <a:avLst/>
          </a:prstGeom>
        </p:spPr>
        <p:txBody>
          <a:bodyPr wrap="square">
            <a:spAutoFit/>
          </a:bodyPr>
          <a:lstStyle/>
          <a:p>
            <a:pPr algn="ctr"/>
            <a:r>
              <a:rPr lang="tr-TR" sz="1400" b="1" dirty="0">
                <a:solidFill>
                  <a:schemeClr val="accent5">
                    <a:lumMod val="75000"/>
                  </a:schemeClr>
                </a:solidFill>
                <a:latin typeface="Calibri" panose="020F0502020204030204" pitchFamily="34" charset="0"/>
              </a:rPr>
              <a:t>Nereye Ulaşmak İstiyoruz?</a:t>
            </a:r>
          </a:p>
        </p:txBody>
      </p:sp>
      <p:sp>
        <p:nvSpPr>
          <p:cNvPr id="75" name="Dikdörtgen 74"/>
          <p:cNvSpPr/>
          <p:nvPr/>
        </p:nvSpPr>
        <p:spPr>
          <a:xfrm>
            <a:off x="3560709" y="6052483"/>
            <a:ext cx="1839965" cy="307777"/>
          </a:xfrm>
          <a:prstGeom prst="rect">
            <a:avLst/>
          </a:prstGeom>
        </p:spPr>
        <p:txBody>
          <a:bodyPr wrap="square">
            <a:spAutoFit/>
          </a:bodyPr>
          <a:lstStyle/>
          <a:p>
            <a:pPr algn="ctr"/>
            <a:r>
              <a:rPr lang="tr-TR" sz="1400" b="1" dirty="0">
                <a:solidFill>
                  <a:schemeClr val="accent5">
                    <a:lumMod val="75000"/>
                  </a:schemeClr>
                </a:solidFill>
                <a:latin typeface="Calibri" panose="020F0502020204030204" pitchFamily="34" charset="0"/>
              </a:rPr>
              <a:t>STRATEJİ GELİŞTİRME</a:t>
            </a:r>
          </a:p>
        </p:txBody>
      </p:sp>
      <p:sp>
        <p:nvSpPr>
          <p:cNvPr id="76" name="Dikdörtgen 75"/>
          <p:cNvSpPr/>
          <p:nvPr/>
        </p:nvSpPr>
        <p:spPr>
          <a:xfrm>
            <a:off x="3560708" y="6907720"/>
            <a:ext cx="1839965" cy="307777"/>
          </a:xfrm>
          <a:prstGeom prst="rect">
            <a:avLst/>
          </a:prstGeom>
        </p:spPr>
        <p:txBody>
          <a:bodyPr wrap="square">
            <a:spAutoFit/>
          </a:bodyPr>
          <a:lstStyle/>
          <a:p>
            <a:pPr algn="ctr"/>
            <a:r>
              <a:rPr lang="tr-TR" sz="1400" b="1" dirty="0">
                <a:solidFill>
                  <a:schemeClr val="accent6">
                    <a:lumMod val="75000"/>
                  </a:schemeClr>
                </a:solidFill>
                <a:latin typeface="Calibri" panose="020F0502020204030204" pitchFamily="34" charset="0"/>
              </a:rPr>
              <a:t>EYLEM PLANLARI</a:t>
            </a:r>
          </a:p>
        </p:txBody>
      </p:sp>
      <p:sp>
        <p:nvSpPr>
          <p:cNvPr id="77" name="Dikdörtgen 76"/>
          <p:cNvSpPr/>
          <p:nvPr/>
        </p:nvSpPr>
        <p:spPr>
          <a:xfrm>
            <a:off x="5395004" y="7108537"/>
            <a:ext cx="1839965" cy="523220"/>
          </a:xfrm>
          <a:prstGeom prst="rect">
            <a:avLst/>
          </a:prstGeom>
        </p:spPr>
        <p:txBody>
          <a:bodyPr wrap="square">
            <a:spAutoFit/>
          </a:bodyPr>
          <a:lstStyle/>
          <a:p>
            <a:pPr algn="ctr"/>
            <a:r>
              <a:rPr lang="tr-TR" sz="1400" b="1" dirty="0">
                <a:solidFill>
                  <a:schemeClr val="accent6">
                    <a:lumMod val="75000"/>
                  </a:schemeClr>
                </a:solidFill>
                <a:latin typeface="Calibri" panose="020F0502020204030204" pitchFamily="34" charset="0"/>
              </a:rPr>
              <a:t>Gitmek istediğimiz yere nasıl ulaşabiliriz?</a:t>
            </a:r>
          </a:p>
        </p:txBody>
      </p:sp>
      <p:sp>
        <p:nvSpPr>
          <p:cNvPr id="78" name="Dikdörtgen 77"/>
          <p:cNvSpPr/>
          <p:nvPr/>
        </p:nvSpPr>
        <p:spPr>
          <a:xfrm>
            <a:off x="3572528" y="7934421"/>
            <a:ext cx="1839965" cy="523220"/>
          </a:xfrm>
          <a:prstGeom prst="rect">
            <a:avLst/>
          </a:prstGeom>
        </p:spPr>
        <p:txBody>
          <a:bodyPr wrap="square">
            <a:spAutoFit/>
          </a:bodyPr>
          <a:lstStyle/>
          <a:p>
            <a:pPr algn="ctr"/>
            <a:r>
              <a:rPr lang="tr-TR" sz="1400" b="1" dirty="0">
                <a:solidFill>
                  <a:schemeClr val="accent6">
                    <a:lumMod val="75000"/>
                  </a:schemeClr>
                </a:solidFill>
                <a:latin typeface="Calibri" panose="020F0502020204030204" pitchFamily="34" charset="0"/>
              </a:rPr>
              <a:t>PERFORMANS PROGRAMI</a:t>
            </a:r>
          </a:p>
        </p:txBody>
      </p:sp>
      <p:sp>
        <p:nvSpPr>
          <p:cNvPr id="79" name="Dikdörtgen 78"/>
          <p:cNvSpPr/>
          <p:nvPr/>
        </p:nvSpPr>
        <p:spPr>
          <a:xfrm>
            <a:off x="3572528" y="9142711"/>
            <a:ext cx="1839965" cy="523220"/>
          </a:xfrm>
          <a:prstGeom prst="rect">
            <a:avLst/>
          </a:prstGeom>
        </p:spPr>
        <p:txBody>
          <a:bodyPr wrap="square">
            <a:spAutoFit/>
          </a:bodyPr>
          <a:lstStyle/>
          <a:p>
            <a:pPr algn="ctr"/>
            <a:r>
              <a:rPr lang="tr-TR" sz="1400" b="1" dirty="0">
                <a:solidFill>
                  <a:schemeClr val="bg2">
                    <a:lumMod val="50000"/>
                  </a:schemeClr>
                </a:solidFill>
                <a:latin typeface="Calibri" panose="020F0502020204030204" pitchFamily="34" charset="0"/>
              </a:rPr>
              <a:t>İZLEME VE DEĞERLENDİRME</a:t>
            </a:r>
          </a:p>
        </p:txBody>
      </p:sp>
      <p:sp>
        <p:nvSpPr>
          <p:cNvPr id="80" name="Dikdörtgen 79"/>
          <p:cNvSpPr/>
          <p:nvPr/>
        </p:nvSpPr>
        <p:spPr>
          <a:xfrm>
            <a:off x="5383185" y="9153116"/>
            <a:ext cx="1700523" cy="738664"/>
          </a:xfrm>
          <a:prstGeom prst="rect">
            <a:avLst/>
          </a:prstGeom>
        </p:spPr>
        <p:txBody>
          <a:bodyPr wrap="square">
            <a:spAutoFit/>
          </a:bodyPr>
          <a:lstStyle/>
          <a:p>
            <a:pPr algn="ctr"/>
            <a:r>
              <a:rPr lang="tr-TR" sz="1400" b="1" dirty="0">
                <a:solidFill>
                  <a:schemeClr val="bg2">
                    <a:lumMod val="50000"/>
                  </a:schemeClr>
                </a:solidFill>
                <a:latin typeface="Calibri" panose="020F0502020204030204" pitchFamily="34" charset="0"/>
              </a:rPr>
              <a:t>Başarımızı nasıl takip eder ve değerlendiririz?</a:t>
            </a:r>
          </a:p>
        </p:txBody>
      </p:sp>
      <p:cxnSp>
        <p:nvCxnSpPr>
          <p:cNvPr id="81" name="Düz Bağlayıcı 80"/>
          <p:cNvCxnSpPr/>
          <p:nvPr/>
        </p:nvCxnSpPr>
        <p:spPr>
          <a:xfrm>
            <a:off x="530277" y="10055942"/>
            <a:ext cx="6473773" cy="0"/>
          </a:xfrm>
          <a:prstGeom prst="line">
            <a:avLst/>
          </a:prstGeom>
          <a:ln w="57150"/>
        </p:spPr>
        <p:style>
          <a:lnRef idx="1">
            <a:schemeClr val="dk1"/>
          </a:lnRef>
          <a:fillRef idx="0">
            <a:schemeClr val="dk1"/>
          </a:fillRef>
          <a:effectRef idx="0">
            <a:schemeClr val="dk1"/>
          </a:effectRef>
          <a:fontRef idx="minor">
            <a:schemeClr val="tx1"/>
          </a:fontRef>
        </p:style>
      </p:cxnSp>
      <p:sp>
        <p:nvSpPr>
          <p:cNvPr id="33" name="Metin kutusu 32">
            <a:extLst>
              <a:ext uri="{FF2B5EF4-FFF2-40B4-BE49-F238E27FC236}">
                <a16:creationId xmlns:a16="http://schemas.microsoft.com/office/drawing/2014/main" xmlns="" id="{2456B477-3E6F-42F6-8B37-CDF7BF5D96B5}"/>
              </a:ext>
            </a:extLst>
          </p:cNvPr>
          <p:cNvSpPr txBox="1"/>
          <p:nvPr/>
        </p:nvSpPr>
        <p:spPr>
          <a:xfrm>
            <a:off x="-9766" y="9092106"/>
            <a:ext cx="462229" cy="307777"/>
          </a:xfrm>
          <a:prstGeom prst="rect">
            <a:avLst/>
          </a:prstGeom>
          <a:noFill/>
        </p:spPr>
        <p:txBody>
          <a:bodyPr wrap="square" rtlCol="0">
            <a:spAutoFit/>
          </a:bodyPr>
          <a:lstStyle/>
          <a:p>
            <a:r>
              <a:rPr lang="tr-TR" sz="1400" b="1" dirty="0"/>
              <a:t>3</a:t>
            </a:r>
          </a:p>
        </p:txBody>
      </p:sp>
    </p:spTree>
    <p:extLst>
      <p:ext uri="{BB962C8B-B14F-4D97-AF65-F5344CB8AC3E}">
        <p14:creationId xmlns:p14="http://schemas.microsoft.com/office/powerpoint/2010/main" val="2877132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413370" y="826706"/>
            <a:ext cx="6587948" cy="1211283"/>
          </a:xfrm>
          <a:prstGeom prst="rect">
            <a:avLst/>
          </a:prstGeom>
        </p:spPr>
        <p:txBody>
          <a:bodyPr wrap="square" lIns="102272" tIns="51144" rIns="102272" bIns="51144">
            <a:spAutoFit/>
          </a:bodyPr>
          <a:lstStyle/>
          <a:p>
            <a:pPr indent="404898" algn="just"/>
            <a:r>
              <a:rPr lang="tr-TR" sz="1200" dirty="0">
                <a:solidFill>
                  <a:prstClr val="black"/>
                </a:solidFill>
                <a:cs typeface="Times New Roman" pitchFamily="18" charset="0"/>
              </a:rPr>
              <a:t>2019-2023 dönemi stratejik plan hazırlanması süreci Üst Kurul ve Stratejik Plan Ekibinin oluşturulması ile başlamıştır. Ekip tarafından oluşturulan çalışma takvimi kapsamında ilk aşamada durum analizi çalışmaları yapılmış ve durum analizi aşamasında paydaşlarımızın plan sürecine aktif katılımını sağlamak üzere paydaş anketi, toplantı ve görüşmeler yapılmıştır.</a:t>
            </a:r>
          </a:p>
          <a:p>
            <a:pPr indent="404898" algn="just"/>
            <a:r>
              <a:rPr lang="tr-TR" sz="1200" dirty="0">
                <a:solidFill>
                  <a:prstClr val="black"/>
                </a:solidFill>
                <a:cs typeface="Times New Roman" pitchFamily="18" charset="0"/>
              </a:rPr>
              <a:t> Durum analizinin ardından geleceğe yönelim bölümüne geçilerek okulumuzun amaç, hedef, gösterge ve eylemleri belirlenmiştir. Çalışmaları yürüten ekip ve kurul bilgileri altta verilmiştir.</a:t>
            </a:r>
          </a:p>
        </p:txBody>
      </p:sp>
      <p:grpSp>
        <p:nvGrpSpPr>
          <p:cNvPr id="12" name="Grup 11"/>
          <p:cNvGrpSpPr/>
          <p:nvPr/>
        </p:nvGrpSpPr>
        <p:grpSpPr>
          <a:xfrm>
            <a:off x="458654" y="362243"/>
            <a:ext cx="6637814" cy="417411"/>
            <a:chOff x="542115" y="3383314"/>
            <a:chExt cx="5975601" cy="290164"/>
          </a:xfrm>
        </p:grpSpPr>
        <p:sp>
          <p:nvSpPr>
            <p:cNvPr id="13" name="Yuvarlatılmış Dikdörtgen 12"/>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smtClean="0">
                  <a:solidFill>
                    <a:prstClr val="white"/>
                  </a:solidFill>
                  <a:cs typeface="Arial" pitchFamily="34" charset="0"/>
                </a:rPr>
                <a:t>Planın Sahiplenilmesi</a:t>
              </a:r>
              <a:endParaRPr lang="tr-TR" sz="1600" b="1" dirty="0">
                <a:solidFill>
                  <a:prstClr val="white"/>
                </a:solidFill>
                <a:cs typeface="Arial" pitchFamily="34" charset="0"/>
              </a:endParaRPr>
            </a:p>
          </p:txBody>
        </p:sp>
        <p:sp>
          <p:nvSpPr>
            <p:cNvPr id="14" name="Yuvarlatılmış Dikdörtgen 13"/>
            <p:cNvSpPr/>
            <p:nvPr/>
          </p:nvSpPr>
          <p:spPr>
            <a:xfrm>
              <a:off x="542115" y="3387729"/>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1.1.</a:t>
              </a:r>
            </a:p>
          </p:txBody>
        </p:sp>
      </p:grpSp>
      <p:graphicFrame>
        <p:nvGraphicFramePr>
          <p:cNvPr id="20" name="Diyagram 19"/>
          <p:cNvGraphicFramePr/>
          <p:nvPr>
            <p:extLst>
              <p:ext uri="{D42A27DB-BD31-4B8C-83A1-F6EECF244321}">
                <p14:modId xmlns:p14="http://schemas.microsoft.com/office/powerpoint/2010/main" val="1356426810"/>
              </p:ext>
            </p:extLst>
          </p:nvPr>
        </p:nvGraphicFramePr>
        <p:xfrm>
          <a:off x="928584" y="6175863"/>
          <a:ext cx="5760720" cy="4065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up 14"/>
          <p:cNvGrpSpPr/>
          <p:nvPr/>
        </p:nvGrpSpPr>
        <p:grpSpPr>
          <a:xfrm>
            <a:off x="1105173" y="6485162"/>
            <a:ext cx="5392283" cy="285794"/>
            <a:chOff x="825708" y="3383326"/>
            <a:chExt cx="5702821" cy="285751"/>
          </a:xfrm>
          <a:solidFill>
            <a:srgbClr val="CE8604"/>
          </a:solidFill>
        </p:grpSpPr>
        <p:sp>
          <p:nvSpPr>
            <p:cNvPr id="21" name="Yuvarlatılmış Dikdörtgen 20"/>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4420"/>
              <a:r>
                <a:rPr lang="tr-TR" sz="1300" b="1" dirty="0">
                  <a:solidFill>
                    <a:prstClr val="white"/>
                  </a:solidFill>
                  <a:cs typeface="Arial" pitchFamily="34" charset="0"/>
                </a:rPr>
                <a:t>Plan Oluşum Şeması</a:t>
              </a:r>
            </a:p>
          </p:txBody>
        </p:sp>
        <p:sp>
          <p:nvSpPr>
            <p:cNvPr id="22" name="Yuvarlatılmış Dikdörtgen 21"/>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defTabSz="1024420"/>
              <a:r>
                <a:rPr lang="tr-TR" sz="1200" b="1" dirty="0">
                  <a:solidFill>
                    <a:prstClr val="white"/>
                  </a:solidFill>
                  <a:effectLst>
                    <a:outerShdw blurRad="38100" dist="38100" dir="2700000" algn="tl">
                      <a:srgbClr val="000000">
                        <a:alpha val="43137"/>
                      </a:srgbClr>
                    </a:outerShdw>
                  </a:effectLst>
                  <a:latin typeface="Arial Black" pitchFamily="34" charset="0"/>
                </a:rPr>
                <a:t>Şekil 3</a:t>
              </a:r>
            </a:p>
          </p:txBody>
        </p:sp>
      </p:grpSp>
      <p:sp>
        <p:nvSpPr>
          <p:cNvPr id="16" name="Metin kutusu 15">
            <a:extLst>
              <a:ext uri="{FF2B5EF4-FFF2-40B4-BE49-F238E27FC236}">
                <a16:creationId xmlns:a16="http://schemas.microsoft.com/office/drawing/2014/main" xmlns="" id="{E2966293-60E0-44F0-A24F-79F8F3C83BDF}"/>
              </a:ext>
            </a:extLst>
          </p:cNvPr>
          <p:cNvSpPr txBox="1"/>
          <p:nvPr/>
        </p:nvSpPr>
        <p:spPr>
          <a:xfrm>
            <a:off x="-9766" y="9092106"/>
            <a:ext cx="462229" cy="307777"/>
          </a:xfrm>
          <a:prstGeom prst="rect">
            <a:avLst/>
          </a:prstGeom>
          <a:noFill/>
        </p:spPr>
        <p:txBody>
          <a:bodyPr wrap="square" rtlCol="0">
            <a:spAutoFit/>
          </a:bodyPr>
          <a:lstStyle/>
          <a:p>
            <a:r>
              <a:rPr lang="tr-TR" sz="1400" b="1" dirty="0"/>
              <a:t>4</a:t>
            </a:r>
          </a:p>
        </p:txBody>
      </p:sp>
      <p:sp>
        <p:nvSpPr>
          <p:cNvPr id="17" name="Yuvarlatılmış Dikdörtgen 27">
            <a:extLst>
              <a:ext uri="{FF2B5EF4-FFF2-40B4-BE49-F238E27FC236}">
                <a16:creationId xmlns:a16="http://schemas.microsoft.com/office/drawing/2014/main" xmlns="" id="{9B9F760F-6CAD-4EA4-B7A0-31E3BBAF33BA}"/>
              </a:ext>
            </a:extLst>
          </p:cNvPr>
          <p:cNvSpPr>
            <a:spLocks noChangeArrowheads="1"/>
          </p:cNvSpPr>
          <p:nvPr/>
        </p:nvSpPr>
        <p:spPr bwMode="auto">
          <a:xfrm>
            <a:off x="524139" y="2331069"/>
            <a:ext cx="5113634"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smtClean="0">
                <a:solidFill>
                  <a:prstClr val="white"/>
                </a:solidFill>
                <a:cs typeface="Arial" pitchFamily="34" charset="0"/>
              </a:rPr>
              <a:t>Stratejik Plan Üst Kurulu</a:t>
            </a:r>
            <a:endParaRPr lang="tr-TR" sz="1400" b="1" dirty="0">
              <a:solidFill>
                <a:prstClr val="white"/>
              </a:solidFill>
              <a:cs typeface="Arial" pitchFamily="34" charset="0"/>
            </a:endParaRPr>
          </a:p>
        </p:txBody>
      </p:sp>
      <p:sp>
        <p:nvSpPr>
          <p:cNvPr id="19" name="Yuvarlatılmış Dikdörtgen 19">
            <a:extLst>
              <a:ext uri="{FF2B5EF4-FFF2-40B4-BE49-F238E27FC236}">
                <a16:creationId xmlns:a16="http://schemas.microsoft.com/office/drawing/2014/main" xmlns="" id="{67D0C041-BF0C-4D64-AE9E-45D5895ED735}"/>
              </a:ext>
            </a:extLst>
          </p:cNvPr>
          <p:cNvSpPr>
            <a:spLocks noChangeArrowheads="1"/>
          </p:cNvSpPr>
          <p:nvPr/>
        </p:nvSpPr>
        <p:spPr bwMode="auto">
          <a:xfrm>
            <a:off x="524138" y="4065782"/>
            <a:ext cx="5113634"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smtClean="0">
                <a:solidFill>
                  <a:prstClr val="white"/>
                </a:solidFill>
                <a:cs typeface="Arial" pitchFamily="34" charset="0"/>
              </a:rPr>
              <a:t>Stratejik Plan Ekibi</a:t>
            </a:r>
            <a:endParaRPr lang="tr-TR" sz="1400" b="1" dirty="0">
              <a:solidFill>
                <a:prstClr val="white"/>
              </a:solidFill>
              <a:cs typeface="Arial" pitchFamily="34" charset="0"/>
            </a:endParaRPr>
          </a:p>
        </p:txBody>
      </p:sp>
      <p:graphicFrame>
        <p:nvGraphicFramePr>
          <p:cNvPr id="25" name="Tablo 24">
            <a:extLst>
              <a:ext uri="{FF2B5EF4-FFF2-40B4-BE49-F238E27FC236}">
                <a16:creationId xmlns:a16="http://schemas.microsoft.com/office/drawing/2014/main" xmlns="" id="{B585BB7D-606E-4E3A-890E-98FE9FA0C162}"/>
              </a:ext>
            </a:extLst>
          </p:cNvPr>
          <p:cNvGraphicFramePr>
            <a:graphicFrameLocks noGrp="1"/>
          </p:cNvGraphicFramePr>
          <p:nvPr>
            <p:extLst>
              <p:ext uri="{D42A27DB-BD31-4B8C-83A1-F6EECF244321}">
                <p14:modId xmlns:p14="http://schemas.microsoft.com/office/powerpoint/2010/main" val="4162169877"/>
              </p:ext>
            </p:extLst>
          </p:nvPr>
        </p:nvGraphicFramePr>
        <p:xfrm>
          <a:off x="550376" y="2765294"/>
          <a:ext cx="6172200" cy="1090075"/>
        </p:xfrm>
        <a:graphic>
          <a:graphicData uri="http://schemas.openxmlformats.org/drawingml/2006/table">
            <a:tbl>
              <a:tblPr/>
              <a:tblGrid>
                <a:gridCol w="635713">
                  <a:extLst>
                    <a:ext uri="{9D8B030D-6E8A-4147-A177-3AD203B41FA5}">
                      <a16:colId xmlns:a16="http://schemas.microsoft.com/office/drawing/2014/main" xmlns="" val="1743949558"/>
                    </a:ext>
                  </a:extLst>
                </a:gridCol>
                <a:gridCol w="2103634">
                  <a:extLst>
                    <a:ext uri="{9D8B030D-6E8A-4147-A177-3AD203B41FA5}">
                      <a16:colId xmlns:a16="http://schemas.microsoft.com/office/drawing/2014/main" xmlns="" val="4185577609"/>
                    </a:ext>
                  </a:extLst>
                </a:gridCol>
                <a:gridCol w="3432853">
                  <a:extLst>
                    <a:ext uri="{9D8B030D-6E8A-4147-A177-3AD203B41FA5}">
                      <a16:colId xmlns:a16="http://schemas.microsoft.com/office/drawing/2014/main" xmlns="" val="1635256094"/>
                    </a:ext>
                  </a:extLst>
                </a:gridCol>
              </a:tblGrid>
              <a:tr h="155725">
                <a:tc>
                  <a:txBody>
                    <a:bodyPr/>
                    <a:lstStyle/>
                    <a:p>
                      <a:pPr algn="l" rtl="0" fontAlgn="ctr"/>
                      <a:r>
                        <a:rPr lang="tr-TR" sz="1000" b="1" i="0" u="none" strike="noStrike" dirty="0">
                          <a:solidFill>
                            <a:srgbClr val="000000"/>
                          </a:solidFill>
                          <a:effectLst/>
                          <a:latin typeface="Times New Roman" panose="02020603050405020304" pitchFamily="18" charset="0"/>
                        </a:rPr>
                        <a:t>SIRA 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a:solidFill>
                            <a:srgbClr val="000000"/>
                          </a:solidFill>
                          <a:effectLst/>
                          <a:latin typeface="Times New Roman" panose="02020603050405020304" pitchFamily="18" charset="0"/>
                        </a:rPr>
                        <a:t>ADI SOYADI </a:t>
                      </a:r>
                    </a:p>
                  </a:txBody>
                  <a:tcPr marL="54613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a:solidFill>
                            <a:srgbClr val="000000"/>
                          </a:solidFill>
                          <a:effectLst/>
                          <a:latin typeface="Times New Roman" panose="02020603050405020304" pitchFamily="18" charset="0"/>
                        </a:rPr>
                        <a:t>GÖREVİ</a:t>
                      </a:r>
                    </a:p>
                  </a:txBody>
                  <a:tcPr marL="54613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9878873"/>
                  </a:ext>
                </a:extLst>
              </a:tr>
              <a:tr h="155725">
                <a:tc>
                  <a:txBody>
                    <a:bodyPr/>
                    <a:lstStyle/>
                    <a:p>
                      <a:pPr algn="ctr" rtl="0" fontAlgn="ctr"/>
                      <a:r>
                        <a:rPr lang="tr-TR" sz="1000" b="1" i="0" u="none" strike="noStrike">
                          <a:solidFill>
                            <a:srgbClr val="000000"/>
                          </a:solidFill>
                          <a:effectLst/>
                          <a:latin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effectLst/>
                          <a:latin typeface="FranklinGothicMedium,Italic"/>
                        </a:rPr>
                        <a:t>Ahmet</a:t>
                      </a:r>
                      <a:r>
                        <a:rPr lang="tr-TR" sz="1000" b="1" i="0" u="none" strike="noStrike" baseline="0" dirty="0" smtClean="0">
                          <a:solidFill>
                            <a:srgbClr val="000000"/>
                          </a:solidFill>
                          <a:effectLst/>
                          <a:latin typeface="FranklinGothicMedium,Italic"/>
                        </a:rPr>
                        <a:t> TOK</a:t>
                      </a:r>
                      <a:endParaRPr lang="tr-TR" sz="10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Okul Müdürü</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183868"/>
                  </a:ext>
                </a:extLst>
              </a:tr>
              <a:tr h="155725">
                <a:tc>
                  <a:txBody>
                    <a:bodyPr/>
                    <a:lstStyle/>
                    <a:p>
                      <a:pPr algn="ctr" rtl="0" fontAlgn="ctr"/>
                      <a:r>
                        <a:rPr lang="tr-TR" sz="1000" b="1" i="0" u="none" strike="noStrike">
                          <a:solidFill>
                            <a:srgbClr val="000000"/>
                          </a:solidFill>
                          <a:effectLst/>
                          <a:latin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effectLst/>
                          <a:latin typeface="FranklinGothicMedium,Italic"/>
                        </a:rPr>
                        <a:t>Abdullah</a:t>
                      </a:r>
                      <a:r>
                        <a:rPr lang="tr-TR" sz="1000" b="1" i="0" u="none" strike="noStrike" baseline="0" dirty="0" smtClean="0">
                          <a:solidFill>
                            <a:srgbClr val="000000"/>
                          </a:solidFill>
                          <a:effectLst/>
                          <a:latin typeface="FranklinGothicMedium,Italic"/>
                        </a:rPr>
                        <a:t> ÇAKMAK</a:t>
                      </a:r>
                      <a:endParaRPr lang="tr-TR" sz="10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Müdür Yardımcısı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3619471"/>
                  </a:ext>
                </a:extLst>
              </a:tr>
              <a:tr h="155725">
                <a:tc>
                  <a:txBody>
                    <a:bodyPr/>
                    <a:lstStyle/>
                    <a:p>
                      <a:pPr algn="ctr" rtl="0" fontAlgn="ctr"/>
                      <a:r>
                        <a:rPr lang="tr-TR" sz="1000" b="1" i="0" u="none" strike="noStrike">
                          <a:solidFill>
                            <a:srgbClr val="000000"/>
                          </a:solidFill>
                          <a:effectLst/>
                          <a:latin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effectLst/>
                          <a:latin typeface="FranklinGothicMedium,Italic"/>
                        </a:rPr>
                        <a:t>Merve Kübra ÜNVER</a:t>
                      </a:r>
                      <a:endParaRPr lang="tr-TR" sz="10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smtClean="0">
                          <a:solidFill>
                            <a:srgbClr val="000000"/>
                          </a:solidFill>
                          <a:effectLst/>
                          <a:latin typeface="Times New Roman" panose="02020603050405020304" pitchFamily="18" charset="0"/>
                        </a:rPr>
                        <a:t>Rehber Öğretmeni</a:t>
                      </a:r>
                      <a:endParaRPr lang="tr-TR" sz="10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5902887"/>
                  </a:ext>
                </a:extLst>
              </a:tr>
              <a:tr h="155725">
                <a:tc>
                  <a:txBody>
                    <a:bodyPr/>
                    <a:lstStyle/>
                    <a:p>
                      <a:pPr algn="ctr" rtl="0" fontAlgn="ctr"/>
                      <a:r>
                        <a:rPr lang="tr-TR" sz="1000" b="1" i="0" u="none" strike="noStrike">
                          <a:solidFill>
                            <a:srgbClr val="000000"/>
                          </a:solidFill>
                          <a:effectLst/>
                          <a:latin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kumimoji="0" lang="tr-TR" sz="1000" b="1" i="0" u="none" strike="noStrike" kern="1200" cap="none" spc="0" normalizeH="0" baseline="0" noProof="0" dirty="0" smtClean="0">
                          <a:ln>
                            <a:noFill/>
                          </a:ln>
                          <a:solidFill>
                            <a:srgbClr val="000000"/>
                          </a:solidFill>
                          <a:effectLst/>
                          <a:uLnTx/>
                          <a:uFillTx/>
                          <a:latin typeface="FranklinGothicMedium,Italic"/>
                          <a:ea typeface="+mn-ea"/>
                          <a:cs typeface="+mn-cs"/>
                        </a:rPr>
                        <a:t>Hasan TAKMAK</a:t>
                      </a:r>
                      <a:endParaRPr lang="tr-TR" sz="10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smtClean="0">
                          <a:solidFill>
                            <a:srgbClr val="000000"/>
                          </a:solidFill>
                          <a:effectLst/>
                          <a:latin typeface="Times New Roman" panose="02020603050405020304" pitchFamily="18" charset="0"/>
                        </a:rPr>
                        <a:t>Matematik</a:t>
                      </a:r>
                      <a:r>
                        <a:rPr lang="tr-TR" sz="1000" b="0" i="0" u="none" strike="noStrike" baseline="0" dirty="0" smtClean="0">
                          <a:solidFill>
                            <a:srgbClr val="000000"/>
                          </a:solidFill>
                          <a:effectLst/>
                          <a:latin typeface="Times New Roman" panose="02020603050405020304" pitchFamily="18" charset="0"/>
                        </a:rPr>
                        <a:t> </a:t>
                      </a:r>
                      <a:r>
                        <a:rPr lang="tr-TR" sz="1000" b="0" i="0" u="none" strike="noStrike" dirty="0" smtClean="0">
                          <a:solidFill>
                            <a:srgbClr val="000000"/>
                          </a:solidFill>
                          <a:effectLst/>
                          <a:latin typeface="Times New Roman" panose="02020603050405020304" pitchFamily="18" charset="0"/>
                        </a:rPr>
                        <a:t>Öğretmeni</a:t>
                      </a:r>
                      <a:endParaRPr lang="tr-TR" sz="10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1727109"/>
                  </a:ext>
                </a:extLst>
              </a:tr>
              <a:tr h="155725">
                <a:tc>
                  <a:txBody>
                    <a:bodyPr/>
                    <a:lstStyle/>
                    <a:p>
                      <a:pPr algn="ctr" rtl="0" fontAlgn="ctr"/>
                      <a:r>
                        <a:rPr lang="tr-TR" sz="1000" b="1" i="0" u="none" strike="noStrike">
                          <a:solidFill>
                            <a:srgbClr val="000000"/>
                          </a:solidFill>
                          <a:effectLst/>
                          <a:latin typeface="Times New Roman" panose="02020603050405020304" pitchFamily="18"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effectLst/>
                          <a:latin typeface="FranklinGothicMedium,Italic"/>
                        </a:rPr>
                        <a:t>Fatma EROL</a:t>
                      </a:r>
                      <a:endParaRPr lang="tr-TR" sz="10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Okul Aile Birliği Başkanı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5550231"/>
                  </a:ext>
                </a:extLst>
              </a:tr>
              <a:tr h="155725">
                <a:tc>
                  <a:txBody>
                    <a:bodyPr/>
                    <a:lstStyle/>
                    <a:p>
                      <a:pPr algn="ctr" rtl="0" fontAlgn="ctr"/>
                      <a:r>
                        <a:rPr lang="tr-TR" sz="1000" b="1" i="0" u="none" strike="noStrike">
                          <a:solidFill>
                            <a:srgbClr val="000000"/>
                          </a:solidFill>
                          <a:effectLst/>
                          <a:latin typeface="Times New Roman" panose="02020603050405020304" pitchFamily="18" charset="0"/>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effectLst/>
                          <a:latin typeface="FranklinGothicMedium,Italic"/>
                        </a:rPr>
                        <a:t>Hatice KARAKAŞ</a:t>
                      </a:r>
                      <a:endParaRPr lang="tr-TR" sz="1000" b="1"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Okul Aile Birliği Yönetim Kurulu Üyesi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4094653"/>
                  </a:ext>
                </a:extLst>
              </a:tr>
            </a:tbl>
          </a:graphicData>
        </a:graphic>
      </p:graphicFrame>
      <p:graphicFrame>
        <p:nvGraphicFramePr>
          <p:cNvPr id="26" name="Tablo 25">
            <a:extLst>
              <a:ext uri="{FF2B5EF4-FFF2-40B4-BE49-F238E27FC236}">
                <a16:creationId xmlns:a16="http://schemas.microsoft.com/office/drawing/2014/main" xmlns="" id="{DB83F0F1-6B25-4EBD-9D76-DAE6B558C6B0}"/>
              </a:ext>
            </a:extLst>
          </p:cNvPr>
          <p:cNvGraphicFramePr>
            <a:graphicFrameLocks noGrp="1"/>
          </p:cNvGraphicFramePr>
          <p:nvPr>
            <p:extLst>
              <p:ext uri="{D42A27DB-BD31-4B8C-83A1-F6EECF244321}">
                <p14:modId xmlns:p14="http://schemas.microsoft.com/office/powerpoint/2010/main" val="2689575277"/>
              </p:ext>
            </p:extLst>
          </p:nvPr>
        </p:nvGraphicFramePr>
        <p:xfrm>
          <a:off x="550376" y="4444457"/>
          <a:ext cx="6172200" cy="1165510"/>
        </p:xfrm>
        <a:graphic>
          <a:graphicData uri="http://schemas.openxmlformats.org/drawingml/2006/table">
            <a:tbl>
              <a:tblPr/>
              <a:tblGrid>
                <a:gridCol w="635713">
                  <a:extLst>
                    <a:ext uri="{9D8B030D-6E8A-4147-A177-3AD203B41FA5}">
                      <a16:colId xmlns:a16="http://schemas.microsoft.com/office/drawing/2014/main" xmlns="" val="1367039131"/>
                    </a:ext>
                  </a:extLst>
                </a:gridCol>
                <a:gridCol w="2103634">
                  <a:extLst>
                    <a:ext uri="{9D8B030D-6E8A-4147-A177-3AD203B41FA5}">
                      <a16:colId xmlns:a16="http://schemas.microsoft.com/office/drawing/2014/main" xmlns="" val="258360875"/>
                    </a:ext>
                  </a:extLst>
                </a:gridCol>
                <a:gridCol w="3432853">
                  <a:extLst>
                    <a:ext uri="{9D8B030D-6E8A-4147-A177-3AD203B41FA5}">
                      <a16:colId xmlns:a16="http://schemas.microsoft.com/office/drawing/2014/main" xmlns="" val="1932822329"/>
                    </a:ext>
                  </a:extLst>
                </a:gridCol>
              </a:tblGrid>
              <a:tr h="206141">
                <a:tc>
                  <a:txBody>
                    <a:bodyPr/>
                    <a:lstStyle/>
                    <a:p>
                      <a:pPr algn="l" rtl="0" fontAlgn="ctr"/>
                      <a:r>
                        <a:rPr lang="tr-TR" sz="1000" b="1" i="0" u="none" strike="noStrike" dirty="0">
                          <a:solidFill>
                            <a:srgbClr val="000000"/>
                          </a:solidFill>
                          <a:effectLst/>
                          <a:latin typeface="Times New Roman" panose="02020603050405020304" pitchFamily="18" charset="0"/>
                        </a:rPr>
                        <a:t>SIRA 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100" b="1" i="0" u="none" strike="noStrike">
                          <a:solidFill>
                            <a:srgbClr val="000000"/>
                          </a:solidFill>
                          <a:effectLst/>
                          <a:latin typeface="Times New Roman" panose="02020603050405020304" pitchFamily="18" charset="0"/>
                        </a:rPr>
                        <a:t>ADI SOYADI </a:t>
                      </a:r>
                    </a:p>
                  </a:txBody>
                  <a:tcPr marL="54613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100" b="1" i="0" u="none" strike="noStrike">
                          <a:solidFill>
                            <a:srgbClr val="000000"/>
                          </a:solidFill>
                          <a:effectLst/>
                          <a:latin typeface="Times New Roman" panose="02020603050405020304" pitchFamily="18" charset="0"/>
                        </a:rPr>
                        <a:t>GÖREVİ</a:t>
                      </a:r>
                    </a:p>
                  </a:txBody>
                  <a:tcPr marL="546136"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6330196"/>
                  </a:ext>
                </a:extLst>
              </a:tr>
              <a:tr h="190529">
                <a:tc>
                  <a:txBody>
                    <a:bodyPr/>
                    <a:lstStyle/>
                    <a:p>
                      <a:pPr algn="ctr" rtl="0" fontAlgn="ctr"/>
                      <a:r>
                        <a:rPr lang="tr-TR" sz="1000" b="1" i="0" u="none" strike="noStrike">
                          <a:solidFill>
                            <a:srgbClr val="000000"/>
                          </a:solidFill>
                          <a:effectLst/>
                          <a:latin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kumimoji="0" lang="tr-TR" sz="1000" b="0" i="0" u="none" strike="noStrike" kern="1200" cap="none" spc="0" normalizeH="0" baseline="0" noProof="0" dirty="0" smtClean="0">
                          <a:ln>
                            <a:noFill/>
                          </a:ln>
                          <a:solidFill>
                            <a:srgbClr val="000000"/>
                          </a:solidFill>
                          <a:effectLst/>
                          <a:uLnTx/>
                          <a:uFillTx/>
                          <a:latin typeface="FranklinGothicMedium,Italic"/>
                          <a:ea typeface="+mn-ea"/>
                          <a:cs typeface="+mn-cs"/>
                        </a:rPr>
                        <a:t>Abdullah ÇAKMAK</a:t>
                      </a:r>
                      <a:endParaRPr lang="tr-TR" sz="1100" b="0"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Müdür Yardımcısı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1890000"/>
                  </a:ext>
                </a:extLst>
              </a:tr>
              <a:tr h="190529">
                <a:tc>
                  <a:txBody>
                    <a:bodyPr/>
                    <a:lstStyle/>
                    <a:p>
                      <a:pPr algn="ctr" rtl="0" fontAlgn="ctr"/>
                      <a:r>
                        <a:rPr lang="tr-TR" sz="1000" b="1" i="0" u="none" strike="noStrike">
                          <a:solidFill>
                            <a:srgbClr val="000000"/>
                          </a:solidFill>
                          <a:effectLst/>
                          <a:latin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dirty="0" smtClean="0">
                          <a:solidFill>
                            <a:srgbClr val="000000"/>
                          </a:solidFill>
                          <a:effectLst/>
                          <a:latin typeface="FranklinGothicMedium,Italic"/>
                        </a:rPr>
                        <a:t>Merve Kübra</a:t>
                      </a:r>
                      <a:r>
                        <a:rPr lang="tr-TR" sz="1100" b="0" i="0" u="none" strike="noStrike" baseline="0" dirty="0" smtClean="0">
                          <a:solidFill>
                            <a:srgbClr val="000000"/>
                          </a:solidFill>
                          <a:effectLst/>
                          <a:latin typeface="FranklinGothicMedium,Italic"/>
                        </a:rPr>
                        <a:t> ÜNVER</a:t>
                      </a:r>
                      <a:endParaRPr lang="tr-TR" sz="1100" b="0"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smtClean="0">
                          <a:solidFill>
                            <a:srgbClr val="000000"/>
                          </a:solidFill>
                          <a:effectLst/>
                          <a:latin typeface="Times New Roman" panose="02020603050405020304" pitchFamily="18" charset="0"/>
                        </a:rPr>
                        <a:t>Rehber Öğretmen</a:t>
                      </a:r>
                      <a:endParaRPr lang="es-ES" sz="1000" b="0"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3733860"/>
                  </a:ext>
                </a:extLst>
              </a:tr>
              <a:tr h="190529">
                <a:tc>
                  <a:txBody>
                    <a:bodyPr/>
                    <a:lstStyle/>
                    <a:p>
                      <a:pPr algn="ctr" rtl="0" fontAlgn="ctr"/>
                      <a:r>
                        <a:rPr lang="tr-TR" sz="1000" b="1" i="0" u="none" strike="noStrike">
                          <a:solidFill>
                            <a:srgbClr val="000000"/>
                          </a:solidFill>
                          <a:effectLst/>
                          <a:latin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kumimoji="0" lang="tr-TR" sz="1000" b="0" i="0" u="none" strike="noStrike" kern="1200" cap="none" spc="0" normalizeH="0" baseline="0" noProof="0" dirty="0" smtClean="0">
                          <a:ln>
                            <a:noFill/>
                          </a:ln>
                          <a:solidFill>
                            <a:srgbClr val="000000"/>
                          </a:solidFill>
                          <a:effectLst/>
                          <a:uLnTx/>
                          <a:uFillTx/>
                          <a:latin typeface="FranklinGothicMedium,Italic"/>
                          <a:ea typeface="+mn-ea"/>
                          <a:cs typeface="+mn-cs"/>
                        </a:rPr>
                        <a:t>Muhammed Uğur ÖZKAN</a:t>
                      </a:r>
                      <a:endParaRPr lang="tr-TR" sz="1100" b="0"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Öğretmen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0509367"/>
                  </a:ext>
                </a:extLst>
              </a:tr>
              <a:tr h="190529">
                <a:tc>
                  <a:txBody>
                    <a:bodyPr/>
                    <a:lstStyle/>
                    <a:p>
                      <a:pPr algn="ctr" rtl="0" fontAlgn="ctr"/>
                      <a:r>
                        <a:rPr lang="tr-TR" sz="1000" b="1" i="0" u="none" strike="noStrike">
                          <a:solidFill>
                            <a:srgbClr val="000000"/>
                          </a:solidFill>
                          <a:effectLst/>
                          <a:latin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kumimoji="0" lang="tr-TR" sz="1000" b="0" i="0" u="none" strike="noStrike" kern="1200" cap="none" spc="0" normalizeH="0" baseline="0" noProof="0" dirty="0" smtClean="0">
                          <a:ln>
                            <a:noFill/>
                          </a:ln>
                          <a:solidFill>
                            <a:srgbClr val="000000"/>
                          </a:solidFill>
                          <a:effectLst/>
                          <a:uLnTx/>
                          <a:uFillTx/>
                          <a:latin typeface="FranklinGothicMedium,Italic"/>
                          <a:ea typeface="+mn-ea"/>
                          <a:cs typeface="+mn-cs"/>
                        </a:rPr>
                        <a:t>Elmas YENİCE</a:t>
                      </a:r>
                      <a:endParaRPr lang="tr-TR" sz="1100" b="0"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Öğretmen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4533764"/>
                  </a:ext>
                </a:extLst>
              </a:tr>
              <a:tr h="197253">
                <a:tc>
                  <a:txBody>
                    <a:bodyPr/>
                    <a:lstStyle/>
                    <a:p>
                      <a:pPr algn="ctr" rtl="0" fontAlgn="ctr"/>
                      <a:r>
                        <a:rPr lang="tr-TR" sz="1000" b="1" i="0" u="none" strike="noStrike">
                          <a:solidFill>
                            <a:srgbClr val="000000"/>
                          </a:solidFill>
                          <a:effectLst/>
                          <a:latin typeface="Times New Roman" panose="02020603050405020304" pitchFamily="18"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kumimoji="0" lang="tr-TR" sz="1000" b="0" i="0" u="none" strike="noStrike" kern="1200" cap="none" spc="0" normalizeH="0" baseline="0" noProof="0" dirty="0" smtClean="0">
                          <a:ln>
                            <a:noFill/>
                          </a:ln>
                          <a:solidFill>
                            <a:srgbClr val="000000"/>
                          </a:solidFill>
                          <a:effectLst/>
                          <a:uLnTx/>
                          <a:uFillTx/>
                          <a:latin typeface="FranklinGothicMedium,Italic"/>
                          <a:ea typeface="+mn-ea"/>
                          <a:cs typeface="+mn-cs"/>
                        </a:rPr>
                        <a:t>Hatice ÇINAR</a:t>
                      </a:r>
                      <a:endParaRPr lang="tr-TR" sz="1100" b="0" i="0" u="none" strike="noStrike" dirty="0">
                        <a:solidFill>
                          <a:srgbClr val="000000"/>
                        </a:solidFill>
                        <a:effectLst/>
                        <a:latin typeface="FranklinGothicMedium,Ital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tr-TR" sz="1000" b="0" i="0" u="none" strike="noStrike" dirty="0">
                          <a:solidFill>
                            <a:srgbClr val="000000"/>
                          </a:solidFill>
                          <a:effectLst/>
                          <a:latin typeface="Times New Roman" panose="02020603050405020304" pitchFamily="18" charset="0"/>
                        </a:rPr>
                        <a:t>Gönüllü Veli (Birden Fazla Gönüllü Veli Olabilir)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9495634"/>
                  </a:ext>
                </a:extLst>
              </a:tr>
            </a:tbl>
          </a:graphicData>
        </a:graphic>
      </p:graphicFrame>
      <p:sp>
        <p:nvSpPr>
          <p:cNvPr id="30" name="Yuvarlatılmış Dikdörtgen 13">
            <a:extLst>
              <a:ext uri="{FF2B5EF4-FFF2-40B4-BE49-F238E27FC236}">
                <a16:creationId xmlns:a16="http://schemas.microsoft.com/office/drawing/2014/main" xmlns="" id="{47BA687F-DFBA-42D9-84B9-4BF2D4569A5E}"/>
              </a:ext>
            </a:extLst>
          </p:cNvPr>
          <p:cNvSpPr>
            <a:spLocks noChangeArrowheads="1"/>
          </p:cNvSpPr>
          <p:nvPr/>
        </p:nvSpPr>
        <p:spPr bwMode="auto">
          <a:xfrm>
            <a:off x="524138" y="5957969"/>
            <a:ext cx="5113634"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tr-TR" sz="1400" b="1" dirty="0" smtClean="0">
                <a:solidFill>
                  <a:prstClr val="white"/>
                </a:solidFill>
                <a:cs typeface="Arial" pitchFamily="34" charset="0"/>
              </a:rPr>
              <a:t>Kurul Komisyon </a:t>
            </a:r>
            <a:r>
              <a:rPr lang="tr-TR" sz="1400" b="1" dirty="0" err="1" smtClean="0">
                <a:solidFill>
                  <a:prstClr val="white"/>
                </a:solidFill>
                <a:cs typeface="Arial" pitchFamily="34" charset="0"/>
              </a:rPr>
              <a:t>Görevleriİ</a:t>
            </a:r>
            <a:endParaRPr lang="tr-TR" sz="1400" b="1" dirty="0">
              <a:solidFill>
                <a:prstClr val="white"/>
              </a:solidFill>
              <a:cs typeface="Arial" pitchFamily="34" charset="0"/>
            </a:endParaRPr>
          </a:p>
        </p:txBody>
      </p:sp>
    </p:spTree>
    <p:extLst>
      <p:ext uri="{BB962C8B-B14F-4D97-AF65-F5344CB8AC3E}">
        <p14:creationId xmlns:p14="http://schemas.microsoft.com/office/powerpoint/2010/main" val="2944018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458653" y="819123"/>
            <a:ext cx="6570256" cy="3611940"/>
          </a:xfrm>
          <a:prstGeom prst="rect">
            <a:avLst/>
          </a:prstGeom>
        </p:spPr>
        <p:txBody>
          <a:bodyPr wrap="square" lIns="102272" tIns="51144" rIns="102272" bIns="51144">
            <a:spAutoFit/>
          </a:bodyPr>
          <a:lstStyle/>
          <a:p>
            <a:pPr algn="just" defTabSz="265660"/>
            <a:r>
              <a:rPr lang="tr-TR" sz="1200" dirty="0">
                <a:solidFill>
                  <a:prstClr val="black"/>
                </a:solidFill>
                <a:latin typeface="Times New Roman" panose="02020603050405020304" pitchFamily="18" charset="0"/>
                <a:cs typeface="Times New Roman" panose="02020603050405020304" pitchFamily="18" charset="0"/>
              </a:rPr>
              <a:t>	 Beypazarı Şehit Mehmet Çifci İ.H.O. stratejik planının hazırlanmasında, dokuz aşamalı uygulama adımı benimsenmiştir:</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Stratejik planlama sürecini başlatma:</a:t>
            </a:r>
            <a:r>
              <a:rPr lang="tr-TR" sz="1200" dirty="0">
                <a:solidFill>
                  <a:prstClr val="black"/>
                </a:solidFill>
                <a:latin typeface="Times New Roman" panose="02020603050405020304" pitchFamily="18" charset="0"/>
                <a:cs typeface="Times New Roman" panose="02020603050405020304" pitchFamily="18" charset="0"/>
              </a:rPr>
              <a:t> Hazırlık Programı oluşturulması, Stratejik Planlama Ekibinin oluşturulması,</a:t>
            </a:r>
            <a:r>
              <a:rPr lang="tr-TR" sz="1200" b="1" dirty="0">
                <a:solidFill>
                  <a:prstClr val="black"/>
                </a:solidFill>
                <a:latin typeface="Times New Roman" panose="02020603050405020304" pitchFamily="18" charset="0"/>
                <a:cs typeface="Times New Roman" panose="02020603050405020304" pitchFamily="18" charset="0"/>
              </a:rPr>
              <a:t> </a:t>
            </a:r>
            <a:endParaRPr lang="tr-TR" sz="1200" dirty="0">
              <a:solidFill>
                <a:prstClr val="black"/>
              </a:solidFill>
              <a:latin typeface="Times New Roman" panose="02020603050405020304" pitchFamily="18" charset="0"/>
              <a:cs typeface="Times New Roman" panose="02020603050405020304" pitchFamily="18" charset="0"/>
            </a:endParaRP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Kurumsal sorumlulukları tanımlama:</a:t>
            </a:r>
            <a:r>
              <a:rPr lang="tr-TR" sz="1200" dirty="0">
                <a:solidFill>
                  <a:prstClr val="black"/>
                </a:solidFill>
                <a:latin typeface="Times New Roman" panose="02020603050405020304" pitchFamily="18" charset="0"/>
                <a:cs typeface="Times New Roman" panose="02020603050405020304" pitchFamily="18" charset="0"/>
              </a:rPr>
              <a:t> Mevzuat analizi, yasal yükümlülüklerin ve üst politika belgelerindeki eğitim hedeflerinin incelenmesi,</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Kurumsal vizyon, misyon ve temel değerleri tanımlama:</a:t>
            </a:r>
            <a:r>
              <a:rPr lang="tr-TR" sz="1200" dirty="0">
                <a:solidFill>
                  <a:prstClr val="black"/>
                </a:solidFill>
                <a:latin typeface="Times New Roman" panose="02020603050405020304" pitchFamily="18" charset="0"/>
                <a:cs typeface="Times New Roman" panose="02020603050405020304" pitchFamily="18" charset="0"/>
              </a:rPr>
              <a:t> kurum liderleri, çalışanlar ve sosyal paydaşlar tarafından kurumsal kimliğin tanımlanması,</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Kurumun çevresini değerlendirme:</a:t>
            </a:r>
            <a:r>
              <a:rPr lang="tr-TR" sz="1200" dirty="0">
                <a:solidFill>
                  <a:prstClr val="black"/>
                </a:solidFill>
                <a:latin typeface="Times New Roman" panose="02020603050405020304" pitchFamily="18" charset="0"/>
                <a:cs typeface="Times New Roman" panose="02020603050405020304" pitchFamily="18" charset="0"/>
              </a:rPr>
              <a:t> Kurumun paydaşlarının belirlenmesi, görüşlerinin alınması, GZFT ve PEST analizlerinin yapılması,</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Eğitim sisteminin stratejik alanlarının belirlenmesi: </a:t>
            </a:r>
            <a:r>
              <a:rPr lang="tr-TR" sz="1200" dirty="0">
                <a:solidFill>
                  <a:prstClr val="black"/>
                </a:solidFill>
                <a:latin typeface="Times New Roman" panose="02020603050405020304" pitchFamily="18" charset="0"/>
                <a:cs typeface="Times New Roman" panose="02020603050405020304" pitchFamily="18" charset="0"/>
              </a:rPr>
              <a:t>Kurum hizmetlerinin “Tema” başlıkları altında gruplandırılması,</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Stratejik planın oluşturulması:</a:t>
            </a:r>
            <a:r>
              <a:rPr lang="tr-TR" sz="1200" dirty="0">
                <a:solidFill>
                  <a:prstClr val="black"/>
                </a:solidFill>
                <a:latin typeface="Times New Roman" panose="02020603050405020304" pitchFamily="18" charset="0"/>
                <a:cs typeface="Times New Roman" panose="02020603050405020304" pitchFamily="18" charset="0"/>
              </a:rPr>
              <a:t> </a:t>
            </a:r>
            <a:r>
              <a:rPr lang="tr-TR" sz="1200" dirty="0" smtClean="0">
                <a:solidFill>
                  <a:prstClr val="black"/>
                </a:solidFill>
                <a:latin typeface="Times New Roman" panose="02020603050405020304" pitchFamily="18" charset="0"/>
                <a:cs typeface="Times New Roman" panose="02020603050405020304" pitchFamily="18" charset="0"/>
              </a:rPr>
              <a:t>Beypazarı Şehit Mehmet Çifci İ.H.O. </a:t>
            </a:r>
            <a:r>
              <a:rPr lang="tr-TR" sz="1200" dirty="0">
                <a:solidFill>
                  <a:prstClr val="black"/>
                </a:solidFill>
                <a:latin typeface="Times New Roman" panose="02020603050405020304" pitchFamily="18" charset="0"/>
                <a:cs typeface="Times New Roman" panose="02020603050405020304" pitchFamily="18" charset="0"/>
              </a:rPr>
              <a:t>Stratejik Planlama Ekibi tarafından planın hazırlanması,</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Stratejik Planı inceleme:</a:t>
            </a:r>
            <a:r>
              <a:rPr lang="tr-TR" sz="1200" dirty="0">
                <a:solidFill>
                  <a:prstClr val="black"/>
                </a:solidFill>
                <a:latin typeface="Times New Roman" panose="02020603050405020304" pitchFamily="18" charset="0"/>
                <a:cs typeface="Times New Roman" panose="02020603050405020304" pitchFamily="18" charset="0"/>
              </a:rPr>
              <a:t> Planın her aşamasında Müdürlüğümüz birimlerinin görüşlerinin alınarak plana şekil verilmesi,</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Etkili bir uygulama süreci:</a:t>
            </a:r>
            <a:r>
              <a:rPr lang="tr-TR" sz="1200" dirty="0">
                <a:solidFill>
                  <a:prstClr val="black"/>
                </a:solidFill>
                <a:latin typeface="Times New Roman" panose="02020603050405020304" pitchFamily="18" charset="0"/>
                <a:cs typeface="Times New Roman" panose="02020603050405020304" pitchFamily="18" charset="0"/>
              </a:rPr>
              <a:t> Performans programları hazırlanması,</a:t>
            </a:r>
          </a:p>
          <a:p>
            <a:pPr marL="227680" indent="-227680" algn="just" defTabSz="1024420">
              <a:buFont typeface="+mj-lt"/>
              <a:buAutoNum type="arabicPeriod"/>
            </a:pPr>
            <a:r>
              <a:rPr lang="tr-TR" sz="1200" b="1" dirty="0">
                <a:solidFill>
                  <a:prstClr val="black"/>
                </a:solidFill>
                <a:latin typeface="Times New Roman" panose="02020603050405020304" pitchFamily="18" charset="0"/>
                <a:cs typeface="Times New Roman" panose="02020603050405020304" pitchFamily="18" charset="0"/>
              </a:rPr>
              <a:t>İzleme ve değerlendirme:</a:t>
            </a:r>
            <a:r>
              <a:rPr lang="tr-TR" sz="1200" dirty="0">
                <a:solidFill>
                  <a:prstClr val="black"/>
                </a:solidFill>
                <a:latin typeface="Times New Roman" panose="02020603050405020304" pitchFamily="18" charset="0"/>
                <a:cs typeface="Times New Roman" panose="02020603050405020304" pitchFamily="18" charset="0"/>
              </a:rPr>
              <a:t> Eylem planları, Faaliyet raporları, izleme değerlendirme raporları ve formları, gerektiği durumda stratejik planın güncellenmesi.</a:t>
            </a:r>
          </a:p>
        </p:txBody>
      </p:sp>
      <p:grpSp>
        <p:nvGrpSpPr>
          <p:cNvPr id="11" name="Grup 10"/>
          <p:cNvGrpSpPr/>
          <p:nvPr/>
        </p:nvGrpSpPr>
        <p:grpSpPr>
          <a:xfrm>
            <a:off x="458653" y="394415"/>
            <a:ext cx="6637815" cy="326282"/>
            <a:chOff x="542115" y="3383314"/>
            <a:chExt cx="5975601" cy="285751"/>
          </a:xfrm>
        </p:grpSpPr>
        <p:sp>
          <p:nvSpPr>
            <p:cNvPr id="15" name="Yuvarlatılmış Dikdörtgen 14"/>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500" b="1" dirty="0" smtClean="0">
                  <a:solidFill>
                    <a:prstClr val="white"/>
                  </a:solidFill>
                  <a:cs typeface="Arial" pitchFamily="34" charset="0"/>
                </a:rPr>
                <a:t>Planlama Sürecinin Organizasyonu</a:t>
              </a:r>
              <a:endParaRPr lang="tr-TR" sz="1500" b="1" dirty="0">
                <a:solidFill>
                  <a:prstClr val="white"/>
                </a:solidFill>
                <a:cs typeface="Arial" pitchFamily="34" charset="0"/>
              </a:endParaRPr>
            </a:p>
          </p:txBody>
        </p:sp>
        <p:sp>
          <p:nvSpPr>
            <p:cNvPr id="16" name="Yuvarlatılmış Dikdörtgen 15"/>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500" b="1" dirty="0">
                  <a:solidFill>
                    <a:prstClr val="white"/>
                  </a:solidFill>
                  <a:effectLst>
                    <a:outerShdw blurRad="38100" dist="38100" dir="2700000" algn="tl">
                      <a:srgbClr val="000000">
                        <a:alpha val="43137"/>
                      </a:srgbClr>
                    </a:outerShdw>
                  </a:effectLst>
                </a:rPr>
                <a:t>1.2.</a:t>
              </a:r>
            </a:p>
          </p:txBody>
        </p:sp>
      </p:grpSp>
      <p:sp>
        <p:nvSpPr>
          <p:cNvPr id="2" name="Dikdörtgen 1"/>
          <p:cNvSpPr/>
          <p:nvPr/>
        </p:nvSpPr>
        <p:spPr>
          <a:xfrm>
            <a:off x="440960" y="4601769"/>
            <a:ext cx="6587948" cy="5847755"/>
          </a:xfrm>
          <a:prstGeom prst="rect">
            <a:avLst/>
          </a:prstGeom>
        </p:spPr>
        <p:txBody>
          <a:bodyPr wrap="square">
            <a:spAutoFit/>
          </a:bodyPr>
          <a:lstStyle/>
          <a:p>
            <a:pPr indent="177800" algn="just"/>
            <a:r>
              <a:rPr lang="tr-TR" sz="1100" dirty="0">
                <a:solidFill>
                  <a:srgbClr val="000000"/>
                </a:solidFill>
                <a:latin typeface="Times New Roman" panose="02020603050405020304" pitchFamily="18" charset="0"/>
                <a:cs typeface="Times New Roman" panose="02020603050405020304" pitchFamily="18" charset="0"/>
              </a:rPr>
              <a:t>Stratejik planlama katılımcı bir planlama yaklaşımıdır. İdare içerisinde üst yöneticiden başlayarak her düzeydeki çalışanların katılımını gerektirir. Stratejik planlama sürecine katılacak temel aktörler ve üstlenilecek işlevler bu aşamada belirlenir. Stratejik planlama sürecine dâhil olması gereken kişi, birim ve ekipler aşağıda yer almaktadır. </a:t>
            </a:r>
          </a:p>
          <a:p>
            <a:pPr algn="just"/>
            <a:endParaRPr lang="tr-TR" sz="1100" dirty="0">
              <a:latin typeface="Times New Roman" panose="02020603050405020304" pitchFamily="18" charset="0"/>
              <a:cs typeface="Times New Roman" panose="02020603050405020304" pitchFamily="18" charset="0"/>
            </a:endParaRPr>
          </a:p>
          <a:p>
            <a:pPr indent="177800" algn="just"/>
            <a:r>
              <a:rPr lang="tr-TR" sz="1100" b="1" dirty="0">
                <a:latin typeface="Times New Roman" panose="02020603050405020304" pitchFamily="18" charset="0"/>
                <a:cs typeface="Times New Roman" panose="02020603050405020304" pitchFamily="18" charset="0"/>
              </a:rPr>
              <a:t>Üst Yönetici </a:t>
            </a:r>
            <a:endParaRPr lang="tr-TR" sz="1100" dirty="0">
              <a:latin typeface="Times New Roman" panose="02020603050405020304" pitchFamily="18" charset="0"/>
              <a:cs typeface="Times New Roman" panose="02020603050405020304" pitchFamily="18" charset="0"/>
            </a:endParaRPr>
          </a:p>
          <a:p>
            <a:pPr indent="177800" algn="just"/>
            <a:r>
              <a:rPr lang="tr-TR" sz="1100" dirty="0" smtClean="0">
                <a:latin typeface="Times New Roman" panose="02020603050405020304" pitchFamily="18" charset="0"/>
                <a:cs typeface="Times New Roman" panose="02020603050405020304" pitchFamily="18" charset="0"/>
              </a:rPr>
              <a:t>Beypazarı Şehit Mehmet </a:t>
            </a:r>
            <a:r>
              <a:rPr lang="tr-TR" sz="1100" dirty="0" err="1" smtClean="0">
                <a:latin typeface="Times New Roman" panose="02020603050405020304" pitchFamily="18" charset="0"/>
                <a:cs typeface="Times New Roman" panose="02020603050405020304" pitchFamily="18" charset="0"/>
              </a:rPr>
              <a:t>Çifci</a:t>
            </a:r>
            <a:r>
              <a:rPr lang="tr-TR" sz="1100" dirty="0" smtClean="0">
                <a:latin typeface="Times New Roman" panose="02020603050405020304" pitchFamily="18" charset="0"/>
                <a:cs typeface="Times New Roman" panose="02020603050405020304" pitchFamily="18" charset="0"/>
              </a:rPr>
              <a:t> İmam Hatip Ortaokulu Stratejik </a:t>
            </a:r>
            <a:r>
              <a:rPr lang="tr-TR" sz="1100" dirty="0">
                <a:latin typeface="Times New Roman" panose="02020603050405020304" pitchFamily="18" charset="0"/>
                <a:cs typeface="Times New Roman" panose="02020603050405020304" pitchFamily="18" charset="0"/>
              </a:rPr>
              <a:t>Planı Kaymakamlık onayına sunar, stratejik plan çalışmalarını her aşamada destekler, tartışmalı hususları karara bağlar ve ihtiyaç duyulduğu hallerde stratejik planlama ekibinin çalışmalarına katkı verir. </a:t>
            </a:r>
          </a:p>
          <a:p>
            <a:pPr indent="177800" algn="just"/>
            <a:r>
              <a:rPr lang="tr-TR" sz="1100" dirty="0">
                <a:latin typeface="Times New Roman" panose="02020603050405020304" pitchFamily="18" charset="0"/>
                <a:cs typeface="Times New Roman" panose="02020603050405020304" pitchFamily="18" charset="0"/>
              </a:rPr>
              <a:t>Kurumun misyon ve vizyon bildirimlerinin oluşturulması için yönlendirici bir rol oynar. Üst yönetici, Strateji Geliştirme Kuruluna başkanlık eder. Ayrıca, stratejik planlama ekibinin doğal başkanı olup gerek gördüğü durumlarda bu ekibin başkanlığını yürütebilir. </a:t>
            </a:r>
          </a:p>
          <a:p>
            <a:pPr indent="177800" algn="just"/>
            <a:r>
              <a:rPr lang="tr-TR" sz="1100" dirty="0">
                <a:latin typeface="Times New Roman" panose="02020603050405020304" pitchFamily="18" charset="0"/>
                <a:cs typeface="Times New Roman" panose="02020603050405020304" pitchFamily="18" charset="0"/>
              </a:rPr>
              <a:t>Kurumun stratejik planının onaylanmasını müteakip hazırlanan eylem planlarını onaylar.  Stratejik plana yönelik altı aylık dönemlerde izleme, yıllık dönemlerde ise değerlendirme toplantıları yapar. </a:t>
            </a:r>
          </a:p>
          <a:p>
            <a:pPr indent="177800" algn="just"/>
            <a:endParaRPr lang="tr-TR" sz="1100" b="1" dirty="0">
              <a:latin typeface="Times New Roman" panose="02020603050405020304" pitchFamily="18" charset="0"/>
              <a:cs typeface="Times New Roman" panose="02020603050405020304" pitchFamily="18" charset="0"/>
            </a:endParaRPr>
          </a:p>
          <a:p>
            <a:pPr indent="177800" algn="just"/>
            <a:r>
              <a:rPr lang="tr-TR" sz="1100" b="1" dirty="0">
                <a:latin typeface="Times New Roman" panose="02020603050405020304" pitchFamily="18" charset="0"/>
                <a:cs typeface="Times New Roman" panose="02020603050405020304" pitchFamily="18" charset="0"/>
              </a:rPr>
              <a:t>Strateji Geliştirme Kurulu </a:t>
            </a:r>
            <a:endParaRPr lang="tr-TR" sz="1100" dirty="0">
              <a:latin typeface="Times New Roman" panose="02020603050405020304" pitchFamily="18" charset="0"/>
              <a:cs typeface="Times New Roman" panose="02020603050405020304" pitchFamily="18" charset="0"/>
            </a:endParaRPr>
          </a:p>
          <a:p>
            <a:pPr indent="177800" algn="just"/>
            <a:r>
              <a:rPr lang="tr-TR" sz="1100" dirty="0">
                <a:latin typeface="Times New Roman" panose="02020603050405020304" pitchFamily="18" charset="0"/>
                <a:cs typeface="Times New Roman" panose="02020603050405020304" pitchFamily="18" charset="0"/>
              </a:rPr>
              <a:t>Strateji Geliştirme Kurulu, </a:t>
            </a:r>
            <a:r>
              <a:rPr lang="tr-TR" sz="1100" dirty="0" smtClean="0">
                <a:latin typeface="Times New Roman" panose="02020603050405020304" pitchFamily="18" charset="0"/>
                <a:cs typeface="Times New Roman" panose="02020603050405020304" pitchFamily="18" charset="0"/>
              </a:rPr>
              <a:t>Beypazarı Şehit Mehmet </a:t>
            </a:r>
            <a:r>
              <a:rPr lang="tr-TR" sz="1100" dirty="0" err="1" smtClean="0">
                <a:latin typeface="Times New Roman" panose="02020603050405020304" pitchFamily="18" charset="0"/>
                <a:cs typeface="Times New Roman" panose="02020603050405020304" pitchFamily="18" charset="0"/>
              </a:rPr>
              <a:t>Çifci</a:t>
            </a:r>
            <a:r>
              <a:rPr lang="tr-TR" sz="1100" dirty="0" smtClean="0">
                <a:latin typeface="Times New Roman" panose="02020603050405020304" pitchFamily="18" charset="0"/>
                <a:cs typeface="Times New Roman" panose="02020603050405020304" pitchFamily="18" charset="0"/>
              </a:rPr>
              <a:t> İmam Hatip Ortaokulu Okul Müdürünün  başkanlığında Müdür Yardımcısının ihtiyaç </a:t>
            </a:r>
            <a:r>
              <a:rPr lang="tr-TR" sz="1100" dirty="0">
                <a:latin typeface="Times New Roman" panose="02020603050405020304" pitchFamily="18" charset="0"/>
                <a:cs typeface="Times New Roman" panose="02020603050405020304" pitchFamily="18" charset="0"/>
              </a:rPr>
              <a:t>duyması halinde üst yöneticinin görevlendireceği diğer kişilerden oluşur. Strateji Geliştirme Kurulu stratejik planlama ekibini ve hazırlık programını onaylar, sürecin ana aşamaları ile çıktılarını kontrol eder, harcama birimlerinin stratejik planlama sürecine aktif katılımını sağlar ve tartışmalı hususları görüşüp karara bağlar. </a:t>
            </a:r>
          </a:p>
          <a:p>
            <a:pPr indent="177800" algn="just"/>
            <a:r>
              <a:rPr lang="tr-TR" sz="1100" dirty="0">
                <a:latin typeface="Times New Roman" panose="02020603050405020304" pitchFamily="18" charset="0"/>
                <a:cs typeface="Times New Roman" panose="02020603050405020304" pitchFamily="18" charset="0"/>
              </a:rPr>
              <a:t>Alternatif misyon, vizyon ve temel değerler taslakları ile taslak amaçlar ve hedef kartlarını değerlendirerek nihai hale getirir. </a:t>
            </a:r>
          </a:p>
          <a:p>
            <a:pPr indent="177800" algn="just"/>
            <a:endParaRPr lang="tr-TR" sz="1100" b="1" dirty="0">
              <a:latin typeface="Times New Roman" panose="02020603050405020304" pitchFamily="18" charset="0"/>
              <a:cs typeface="Times New Roman" panose="02020603050405020304" pitchFamily="18" charset="0"/>
            </a:endParaRPr>
          </a:p>
          <a:p>
            <a:pPr indent="177800" algn="just"/>
            <a:r>
              <a:rPr lang="tr-TR" sz="1100" b="1" dirty="0">
                <a:latin typeface="Times New Roman" panose="02020603050405020304" pitchFamily="18" charset="0"/>
                <a:cs typeface="Times New Roman" panose="02020603050405020304" pitchFamily="18" charset="0"/>
              </a:rPr>
              <a:t>Stratejik Planlama Ekibi </a:t>
            </a:r>
            <a:endParaRPr lang="tr-TR" sz="1100" dirty="0">
              <a:latin typeface="Times New Roman" panose="02020603050405020304" pitchFamily="18" charset="0"/>
              <a:cs typeface="Times New Roman" panose="02020603050405020304" pitchFamily="18" charset="0"/>
            </a:endParaRPr>
          </a:p>
          <a:p>
            <a:pPr indent="177800" algn="just"/>
            <a:r>
              <a:rPr lang="tr-TR" sz="1100" dirty="0">
                <a:latin typeface="Times New Roman" panose="02020603050405020304" pitchFamily="18" charset="0"/>
                <a:cs typeface="Times New Roman" panose="02020603050405020304" pitchFamily="18" charset="0"/>
              </a:rPr>
              <a:t>Stratejik planlama ekibi </a:t>
            </a:r>
            <a:r>
              <a:rPr lang="tr-TR" sz="1100" dirty="0" smtClean="0">
                <a:latin typeface="Times New Roman" panose="02020603050405020304" pitchFamily="18" charset="0"/>
                <a:cs typeface="Times New Roman" panose="02020603050405020304" pitchFamily="18" charset="0"/>
              </a:rPr>
              <a:t>Okul Müdür Yardımcısının </a:t>
            </a:r>
            <a:r>
              <a:rPr lang="tr-TR" sz="1100" dirty="0">
                <a:latin typeface="Times New Roman" panose="02020603050405020304" pitchFamily="18" charset="0"/>
                <a:cs typeface="Times New Roman" panose="02020603050405020304" pitchFamily="18" charset="0"/>
              </a:rPr>
              <a:t>başkanlığında, </a:t>
            </a:r>
            <a:r>
              <a:rPr lang="tr-TR" sz="1100" dirty="0" err="1">
                <a:latin typeface="Times New Roman" panose="02020603050405020304" pitchFamily="18" charset="0"/>
                <a:cs typeface="Times New Roman" panose="02020603050405020304" pitchFamily="18" charset="0"/>
              </a:rPr>
              <a:t>SGB’nin</a:t>
            </a:r>
            <a:r>
              <a:rPr lang="tr-TR" sz="1100" dirty="0">
                <a:latin typeface="Times New Roman" panose="02020603050405020304" pitchFamily="18" charset="0"/>
                <a:cs typeface="Times New Roman" panose="02020603050405020304" pitchFamily="18" charset="0"/>
              </a:rPr>
              <a:t> koordinasyonunda, harcama birimlerinin temsilcileri ile SGB yöneticisinden oluşur. </a:t>
            </a:r>
          </a:p>
          <a:p>
            <a:pPr indent="177800" algn="just"/>
            <a:r>
              <a:rPr lang="tr-TR" sz="1100" dirty="0">
                <a:latin typeface="Times New Roman" panose="02020603050405020304" pitchFamily="18" charset="0"/>
                <a:cs typeface="Times New Roman" panose="02020603050405020304" pitchFamily="18" charset="0"/>
              </a:rPr>
              <a:t>Ekip; hazırlık programının oluşturulması, stratejik planlama sürecinin hazırlık programına uygun olarak yürütülmesi, gerekli faaliyetlerin koordine edilmesi ile Strateji Geliştirme Kurulunun uygun görüşüne ve üst yöneticinin onayına sunulacak belgelerin hazırlanmasından sorumludur. Ekip başkanı; ekibin oluşturulması, çalışmaların planlanması, ekip içi görevlendirmelerin yapılması, ekip üyelerinin motivasyonu ile ekip ve üst yönetim arasında eşgüdüm sağlanması görevlerini yerine getirir. </a:t>
            </a:r>
          </a:p>
          <a:p>
            <a:pPr algn="just"/>
            <a:r>
              <a:rPr lang="tr-TR" sz="1100" dirty="0">
                <a:latin typeface="Times New Roman" panose="02020603050405020304" pitchFamily="18" charset="0"/>
                <a:cs typeface="Times New Roman" panose="02020603050405020304" pitchFamily="18" charset="0"/>
              </a:rPr>
              <a:t>Stratejik planlama ekibinin amaca uygun bir yapıda kurulması, çalışmaların başarısı için kritik öneme sahiptir. </a:t>
            </a:r>
          </a:p>
          <a:p>
            <a:pPr algn="just"/>
            <a:endParaRPr lang="tr-TR" sz="1100" b="1"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xmlns="" id="{B2788DA7-C619-404E-8732-24AEA0FF6556}"/>
              </a:ext>
            </a:extLst>
          </p:cNvPr>
          <p:cNvSpPr txBox="1"/>
          <p:nvPr/>
        </p:nvSpPr>
        <p:spPr>
          <a:xfrm>
            <a:off x="-9766" y="9092106"/>
            <a:ext cx="462229" cy="307777"/>
          </a:xfrm>
          <a:prstGeom prst="rect">
            <a:avLst/>
          </a:prstGeom>
          <a:noFill/>
        </p:spPr>
        <p:txBody>
          <a:bodyPr wrap="square" rtlCol="0">
            <a:spAutoFit/>
          </a:bodyPr>
          <a:lstStyle/>
          <a:p>
            <a:r>
              <a:rPr lang="tr-TR" sz="1400" b="1" dirty="0"/>
              <a:t>5</a:t>
            </a:r>
          </a:p>
        </p:txBody>
      </p:sp>
    </p:spTree>
    <p:extLst>
      <p:ext uri="{BB962C8B-B14F-4D97-AF65-F5344CB8AC3E}">
        <p14:creationId xmlns:p14="http://schemas.microsoft.com/office/powerpoint/2010/main" val="1444846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p:cNvGrpSpPr/>
          <p:nvPr/>
        </p:nvGrpSpPr>
        <p:grpSpPr>
          <a:xfrm>
            <a:off x="458654" y="362243"/>
            <a:ext cx="6637814" cy="417411"/>
            <a:chOff x="542115" y="3383314"/>
            <a:chExt cx="5975601" cy="290164"/>
          </a:xfrm>
        </p:grpSpPr>
        <p:sp>
          <p:nvSpPr>
            <p:cNvPr id="13" name="Yuvarlatılmış Dikdörtgen 12"/>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smtClean="0">
                  <a:solidFill>
                    <a:prstClr val="white"/>
                  </a:solidFill>
                  <a:cs typeface="Arial" pitchFamily="34" charset="0"/>
                </a:rPr>
                <a:t>Hazırlık Programı</a:t>
              </a:r>
              <a:endParaRPr lang="tr-TR" sz="1600" b="1" dirty="0">
                <a:solidFill>
                  <a:prstClr val="white"/>
                </a:solidFill>
                <a:cs typeface="Arial" pitchFamily="34" charset="0"/>
              </a:endParaRPr>
            </a:p>
          </p:txBody>
        </p:sp>
        <p:sp>
          <p:nvSpPr>
            <p:cNvPr id="14" name="Yuvarlatılmış Dikdörtgen 13"/>
            <p:cNvSpPr/>
            <p:nvPr/>
          </p:nvSpPr>
          <p:spPr>
            <a:xfrm>
              <a:off x="542115" y="3387729"/>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1.3.</a:t>
              </a:r>
            </a:p>
          </p:txBody>
        </p:sp>
      </p:grpSp>
      <p:sp>
        <p:nvSpPr>
          <p:cNvPr id="2" name="Dikdörtgen 1"/>
          <p:cNvSpPr/>
          <p:nvPr/>
        </p:nvSpPr>
        <p:spPr>
          <a:xfrm>
            <a:off x="471354" y="929033"/>
            <a:ext cx="6607419" cy="2292935"/>
          </a:xfrm>
          <a:prstGeom prst="rect">
            <a:avLst/>
          </a:prstGeom>
        </p:spPr>
        <p:txBody>
          <a:bodyPr wrap="square">
            <a:spAutoFit/>
          </a:bodyPr>
          <a:lstStyle/>
          <a:p>
            <a:pPr indent="182563" algn="just"/>
            <a:r>
              <a:rPr lang="tr-TR" sz="1100" dirty="0">
                <a:solidFill>
                  <a:srgbClr val="000000"/>
                </a:solidFill>
                <a:latin typeface="Times New Roman" panose="02020603050405020304" pitchFamily="18" charset="0"/>
                <a:cs typeface="Times New Roman" panose="02020603050405020304" pitchFamily="18" charset="0"/>
              </a:rPr>
              <a:t>Stratejik plan hazırlıklarının etkin bir şekilde yürütülebilmesi için planlama sürecinin de planlanması gerekmektedir. Bu çerçevede stratejik planlama ekibince planlama sürecinin gerektirdiği ihtiyaçları ortaya koyan bir hazırlık programı hazırlandı. Stratejik planlama ekibi tarafından hazırlık programı çalışmaları kapsamında şu hususlara ilişkin değerlendirmeler yapılmıştır:</a:t>
            </a:r>
            <a:endParaRPr lang="tr-TR" sz="1100" dirty="0">
              <a:latin typeface="Times New Roman" panose="02020603050405020304" pitchFamily="18" charset="0"/>
              <a:cs typeface="Times New Roman" panose="02020603050405020304" pitchFamily="18" charset="0"/>
            </a:endParaRPr>
          </a:p>
          <a:p>
            <a:pPr algn="just"/>
            <a:endParaRPr lang="tr-TR" sz="110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tr-TR" sz="1100" b="1" dirty="0">
                <a:latin typeface="Times New Roman" panose="02020603050405020304" pitchFamily="18" charset="0"/>
                <a:cs typeface="Times New Roman" panose="02020603050405020304" pitchFamily="18" charset="0"/>
              </a:rPr>
              <a:t>Stratejik Plan Hazırlık Faaliyetleri: </a:t>
            </a:r>
            <a:r>
              <a:rPr lang="tr-TR" sz="1100" dirty="0">
                <a:latin typeface="Times New Roman" panose="02020603050405020304" pitchFamily="18" charset="0"/>
                <a:cs typeface="Times New Roman" panose="02020603050405020304" pitchFamily="18" charset="0"/>
              </a:rPr>
              <a:t>Stratejik planlama sürecinin aşamaları, bu aşamalarda gerçekleştirilecek faaliyetler ile bunlardan sorumlu olacak kişi ve birimlere yer verilir</a:t>
            </a:r>
            <a:r>
              <a:rPr lang="tr-TR"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(Tablo 2</a:t>
            </a:r>
          </a:p>
          <a:p>
            <a:pPr marL="171450" indent="-171450" algn="just">
              <a:buFont typeface="Arial" panose="020B0604020202020204" pitchFamily="34" charset="0"/>
              <a:buChar char="•"/>
            </a:pPr>
            <a:r>
              <a:rPr lang="tr-TR" sz="1100" b="1" dirty="0">
                <a:latin typeface="Times New Roman" panose="02020603050405020304" pitchFamily="18" charset="0"/>
                <a:cs typeface="Times New Roman" panose="02020603050405020304" pitchFamily="18" charset="0"/>
              </a:rPr>
              <a:t>Zaman Çizelgesi: </a:t>
            </a:r>
            <a:r>
              <a:rPr lang="tr-TR" sz="1100" dirty="0">
                <a:latin typeface="Times New Roman" panose="02020603050405020304" pitchFamily="18" charset="0"/>
                <a:cs typeface="Times New Roman" panose="02020603050405020304" pitchFamily="18" charset="0"/>
              </a:rPr>
              <a:t>Aşama ve faaliyetlere ilişkin başlangıç ve bitiş tarihleri belirlenir. </a:t>
            </a:r>
          </a:p>
          <a:p>
            <a:pPr marL="171450" indent="-171450" algn="just">
              <a:buFont typeface="Arial" panose="020B0604020202020204" pitchFamily="34" charset="0"/>
              <a:buChar char="•"/>
            </a:pPr>
            <a:r>
              <a:rPr lang="tr-TR" sz="1100" b="1" dirty="0">
                <a:latin typeface="Times New Roman" panose="02020603050405020304" pitchFamily="18" charset="0"/>
                <a:cs typeface="Times New Roman" panose="02020603050405020304" pitchFamily="18" charset="0"/>
              </a:rPr>
              <a:t>Eğitim İhtiyacı: </a:t>
            </a:r>
            <a:r>
              <a:rPr lang="tr-TR" sz="1100" dirty="0">
                <a:latin typeface="Times New Roman" panose="02020603050405020304" pitchFamily="18" charset="0"/>
                <a:cs typeface="Times New Roman" panose="02020603050405020304" pitchFamily="18" charset="0"/>
              </a:rPr>
              <a:t>Stratejik planlama ekibinin ve stratejik planlama çalışmalarına katkı verecek diğer çalışanların stratejik planlama konusundaki eğitim ihtiyacı tespit edilir. Bu çerçevede eğitimin içeriği, süresi ve katılacak personel belirlenir. </a:t>
            </a:r>
          </a:p>
          <a:p>
            <a:pPr marL="171450" indent="-171450" algn="just">
              <a:buFont typeface="Arial" panose="020B0604020202020204" pitchFamily="34" charset="0"/>
              <a:buChar char="•"/>
            </a:pPr>
            <a:endParaRPr lang="tr-TR" sz="1100" dirty="0">
              <a:latin typeface="Times New Roman" panose="02020603050405020304" pitchFamily="18" charset="0"/>
              <a:cs typeface="Times New Roman" panose="02020603050405020304" pitchFamily="18" charset="0"/>
            </a:endParaRPr>
          </a:p>
          <a:p>
            <a:pPr algn="just"/>
            <a:r>
              <a:rPr lang="tr-TR" sz="1100" dirty="0">
                <a:latin typeface="Times New Roman" panose="02020603050405020304" pitchFamily="18" charset="0"/>
                <a:cs typeface="Times New Roman" panose="02020603050405020304" pitchFamily="18" charset="0"/>
              </a:rPr>
              <a:t>Şekil </a:t>
            </a:r>
            <a:r>
              <a:rPr lang="tr-TR"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(Tablo 2)</a:t>
            </a:r>
            <a:r>
              <a:rPr lang="tr-TR" sz="1100" dirty="0">
                <a:latin typeface="Times New Roman" panose="02020603050405020304" pitchFamily="18" charset="0"/>
                <a:cs typeface="Times New Roman" panose="02020603050405020304" pitchFamily="18" charset="0"/>
              </a:rPr>
              <a:t>’te stratejik plan hazırlık sürecinde yer alan birim, kişi ve ekiplerin görevleri gösterilmektedir. </a:t>
            </a:r>
          </a:p>
        </p:txBody>
      </p:sp>
      <p:graphicFrame>
        <p:nvGraphicFramePr>
          <p:cNvPr id="3" name="Tablo 2"/>
          <p:cNvGraphicFramePr>
            <a:graphicFrameLocks noGrp="1"/>
          </p:cNvGraphicFramePr>
          <p:nvPr>
            <p:extLst>
              <p:ext uri="{D42A27DB-BD31-4B8C-83A1-F6EECF244321}">
                <p14:modId xmlns:p14="http://schemas.microsoft.com/office/powerpoint/2010/main" val="2938576401"/>
              </p:ext>
            </p:extLst>
          </p:nvPr>
        </p:nvGraphicFramePr>
        <p:xfrm>
          <a:off x="471354" y="3986233"/>
          <a:ext cx="6607419" cy="6086163"/>
        </p:xfrm>
        <a:graphic>
          <a:graphicData uri="http://schemas.openxmlformats.org/drawingml/2006/table">
            <a:tbl>
              <a:tblPr firstRow="1" firstCol="1" bandRow="1"/>
              <a:tblGrid>
                <a:gridCol w="355881">
                  <a:extLst>
                    <a:ext uri="{9D8B030D-6E8A-4147-A177-3AD203B41FA5}">
                      <a16:colId xmlns:a16="http://schemas.microsoft.com/office/drawing/2014/main" xmlns="" val="20000"/>
                    </a:ext>
                  </a:extLst>
                </a:gridCol>
                <a:gridCol w="1759878">
                  <a:extLst>
                    <a:ext uri="{9D8B030D-6E8A-4147-A177-3AD203B41FA5}">
                      <a16:colId xmlns:a16="http://schemas.microsoft.com/office/drawing/2014/main" xmlns="" val="20001"/>
                    </a:ext>
                  </a:extLst>
                </a:gridCol>
                <a:gridCol w="2973654">
                  <a:extLst>
                    <a:ext uri="{9D8B030D-6E8A-4147-A177-3AD203B41FA5}">
                      <a16:colId xmlns:a16="http://schemas.microsoft.com/office/drawing/2014/main" xmlns="" val="20002"/>
                    </a:ext>
                  </a:extLst>
                </a:gridCol>
                <a:gridCol w="1518006">
                  <a:extLst>
                    <a:ext uri="{9D8B030D-6E8A-4147-A177-3AD203B41FA5}">
                      <a16:colId xmlns:a16="http://schemas.microsoft.com/office/drawing/2014/main" xmlns="" val="20003"/>
                    </a:ext>
                  </a:extLst>
                </a:gridCol>
              </a:tblGrid>
              <a:tr h="550203">
                <a:tc>
                  <a:txBody>
                    <a:bodyPr/>
                    <a:lstStyle/>
                    <a:p>
                      <a:pPr algn="ctr">
                        <a:lnSpc>
                          <a:spcPct val="107000"/>
                        </a:lnSpc>
                        <a:spcAft>
                          <a:spcPts val="0"/>
                        </a:spcAft>
                      </a:pPr>
                      <a:r>
                        <a:rPr lang="tr-TR"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Süreçle</a:t>
                      </a:r>
                      <a:endParaRPr lang="tr-TR"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0"/>
                        </a:spcAft>
                      </a:pPr>
                      <a:r>
                        <a:rPr lang="tr-TR"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Üst Yönetici</a:t>
                      </a:r>
                      <a:endParaRPr lang="tr-TR"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0"/>
                        </a:spcAft>
                      </a:pPr>
                      <a:r>
                        <a:rPr lang="tr-TR"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 Geliştirme Birimi</a:t>
                      </a:r>
                      <a:endParaRPr lang="tr-TR"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0"/>
                        </a:spcAft>
                      </a:pPr>
                      <a:r>
                        <a:rPr lang="tr-TR"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Planlama Ekibi</a:t>
                      </a:r>
                      <a:endParaRPr lang="tr-TR"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10000"/>
                  </a:ext>
                </a:extLst>
              </a:tr>
              <a:tr h="1465330">
                <a:tc>
                  <a:txBody>
                    <a:bodyPr/>
                    <a:lstStyle/>
                    <a:p>
                      <a:pPr algn="ctr">
                        <a:lnSpc>
                          <a:spcPct val="107000"/>
                        </a:lnSpc>
                        <a:spcAft>
                          <a:spcPts val="0"/>
                        </a:spcAft>
                      </a:pPr>
                      <a:r>
                        <a:rPr lang="tr-TR"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Hazırlık Süreci</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hazırlık çalışmalarını yönlendirir.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Harcama birimlerinin aktif katılımını sağlar.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planlama ekibini onaylar. (6)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programını onaylar. (9)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hazırlık süreci çalışmalarını koordine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Yeni stratejik plan hazırlama gerekliliğini üst yöneticiye iletir. (1)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çalışmalarını başlatan Stratejik Plan Genelgesini hazırlar ve üst yöneticinin uygun görüşüne sunar. (2)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Toplantı ve </a:t>
                      </a:r>
                      <a:r>
                        <a:rPr lang="tr-TR"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çalıştayları</a:t>
                      </a: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düzenler.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programını Strateji Geliştirme Kurulunun onayına sunar. (8)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programını intranette duyurur. (10)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programında tespit edilen eğitimleri organize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Yapılan çalışmaların kontrol listesine uygunluğunu sağlar.1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Eğitim vb. ihtiyaçları tespit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Hazırlık programını oluşturur. (7)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Eğitim çalışmalarına katılır.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42570">
                <a:tc>
                  <a:txBody>
                    <a:bodyPr/>
                    <a:lstStyle/>
                    <a:p>
                      <a:pPr algn="ctr">
                        <a:lnSpc>
                          <a:spcPct val="107000"/>
                        </a:lnSpc>
                        <a:spcAft>
                          <a:spcPts val="0"/>
                        </a:spcAft>
                      </a:pPr>
                      <a:r>
                        <a:rPr lang="tr-TR"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Durum Analizi</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Durum analizi çalışmalarını yönlendirir.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Analiz sonuçları hakkında bilgilendirilir. (6)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Tartışmalı hususları görüşüp karara bağlar.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Durum analizi çalışmalarını koordine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Toplantı ve </a:t>
                      </a:r>
                      <a:r>
                        <a:rPr lang="tr-TR"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çalıştayları</a:t>
                      </a: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düzenler.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Çalışmaları raporlar. (5)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Yapılan çalışmaların kontrol listesine uygunluğunu sağlar.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Gerekirse alt çalışma grupları oluşturur. (1)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Durum analizi çalışmalarını paydaşların katkısını alarak yürütür. (3)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Analiz sonuçlarını değerlendirir. (4)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77224">
                <a:tc>
                  <a:txBody>
                    <a:bodyPr/>
                    <a:lstStyle/>
                    <a:p>
                      <a:pPr algn="ctr">
                        <a:lnSpc>
                          <a:spcPct val="107000"/>
                        </a:lnSpc>
                        <a:spcAft>
                          <a:spcPts val="0"/>
                        </a:spcAft>
                      </a:pPr>
                      <a:r>
                        <a:rPr lang="tr-TR"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Geleceğe Bakış</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Geleceğe bakış çalışmalarını yönlendirir.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Tartışmalı hususları görüşüp karara bağlar.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Alternatif misyon ve vizyon ile temel değerler taslaklarından yararlanarak misyon, vizyon ve temel değerlere son şeklini verir. (6)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Geleceğe bakış çalışmalarını koordine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Toplantı ve </a:t>
                      </a:r>
                      <a:r>
                        <a:rPr lang="tr-TR"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çalıştayları</a:t>
                      </a: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düzenler.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Alternatif misyon ve vizyon ile temel değerler taslaklarını Strateji Geliştirme Kurulunun uygun görüşüne sunar. (5)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Yapılan çalışmaların kontrol listesine uygunluğunu sağlar.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Paydaşların katkısını alır. (3)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Misyon ve vizyon ile temel değerlere yönelik alternatif çalışmaları hazırlar. (4)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20334">
                <a:tc>
                  <a:txBody>
                    <a:bodyPr/>
                    <a:lstStyle/>
                    <a:p>
                      <a:pPr algn="ctr">
                        <a:lnSpc>
                          <a:spcPct val="107000"/>
                        </a:lnSpc>
                        <a:spcAft>
                          <a:spcPts val="0"/>
                        </a:spcAft>
                      </a:pPr>
                      <a:r>
                        <a:rPr lang="tr-TR"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 Geliştirme</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Taslak amaçlar ile hedef kartlarını değerlendirerek nihai hale getirir. (9)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Tartışmalı hususları görüşüp karara bağlar.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 geliştirme çalışmalarını koordine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Toplantı ve </a:t>
                      </a:r>
                      <a:r>
                        <a:rPr lang="tr-TR"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çalıştayları</a:t>
                      </a: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düzenler.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Taslak amaçlar ile hedef kartlarını Strateji Geliştirme Kurulunun uygun görüşüne sunar. (8)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Yapılan çalışmaların kontrol listesine uygunluğunu sağlar.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230502">
                <a:tc>
                  <a:txBody>
                    <a:bodyPr/>
                    <a:lstStyle/>
                    <a:p>
                      <a:pPr algn="ctr">
                        <a:lnSpc>
                          <a:spcPct val="107000"/>
                        </a:lnSpc>
                        <a:spcAft>
                          <a:spcPts val="0"/>
                        </a:spcAft>
                      </a:pPr>
                      <a:r>
                        <a:rPr lang="tr-TR"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İzleme ve Değerlendirme</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izleme ve değerlendirme çalışmalarını koordine 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izleme ile stratejik plan değerlendirme raporlarını harcama birimlerinden ister. (1)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Stratejik plan izleme ile stratejik plan değerlendirme raporlarını konsolide eder. (3)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 raporları üst yöneticiye sunar. (4)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92075" lvl="0" indent="-92075">
                        <a:lnSpc>
                          <a:spcPct val="107000"/>
                        </a:lnSpc>
                        <a:spcAft>
                          <a:spcPts val="0"/>
                        </a:spcAft>
                        <a:buFont typeface="Symbol" panose="05050102010706020507" pitchFamily="18" charset="2"/>
                        <a:buChar char=""/>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Yapılan çalışmaların kontrol listesine uygunluğunu sağlar.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pSp>
        <p:nvGrpSpPr>
          <p:cNvPr id="10" name="Grup 9">
            <a:extLst>
              <a:ext uri="{FF2B5EF4-FFF2-40B4-BE49-F238E27FC236}">
                <a16:creationId xmlns:a16="http://schemas.microsoft.com/office/drawing/2014/main" xmlns="" id="{38A05072-372D-40A0-A511-EDFF05A99CAF}"/>
              </a:ext>
            </a:extLst>
          </p:cNvPr>
          <p:cNvGrpSpPr/>
          <p:nvPr/>
        </p:nvGrpSpPr>
        <p:grpSpPr>
          <a:xfrm>
            <a:off x="512161" y="3492318"/>
            <a:ext cx="6480000" cy="285794"/>
            <a:chOff x="825708" y="3383326"/>
            <a:chExt cx="5702821" cy="285751"/>
          </a:xfrm>
          <a:solidFill>
            <a:schemeClr val="accent3">
              <a:lumMod val="75000"/>
            </a:schemeClr>
          </a:solidFill>
        </p:grpSpPr>
        <p:sp>
          <p:nvSpPr>
            <p:cNvPr id="11" name="Yuvarlatılmış Dikdörtgen 23">
              <a:extLst>
                <a:ext uri="{FF2B5EF4-FFF2-40B4-BE49-F238E27FC236}">
                  <a16:creationId xmlns:a16="http://schemas.microsoft.com/office/drawing/2014/main" xmlns="" id="{88B7B1DC-38F3-4686-9A75-D7E0BD84F7D0}"/>
                </a:ext>
              </a:extLst>
            </p:cNvPr>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4420"/>
              <a:r>
                <a:rPr lang="tr-TR" sz="1300" b="1" dirty="0">
                  <a:solidFill>
                    <a:prstClr val="white"/>
                  </a:solidFill>
                  <a:cs typeface="Arial" pitchFamily="34" charset="0"/>
                </a:rPr>
                <a:t>Strateji Geliştirme Kurulu ve Ekiplerin Görevleri</a:t>
              </a:r>
            </a:p>
          </p:txBody>
        </p:sp>
        <p:sp>
          <p:nvSpPr>
            <p:cNvPr id="15" name="Yuvarlatılmış Dikdörtgen 27">
              <a:extLst>
                <a:ext uri="{FF2B5EF4-FFF2-40B4-BE49-F238E27FC236}">
                  <a16:creationId xmlns:a16="http://schemas.microsoft.com/office/drawing/2014/main" xmlns="" id="{900759AD-E800-4B0D-8C7A-9AC95A9D7944}"/>
                </a:ext>
              </a:extLst>
            </p:cNvPr>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defTabSz="1024420"/>
              <a:r>
                <a:rPr lang="tr-TR" sz="1200" b="1" dirty="0">
                  <a:solidFill>
                    <a:prstClr val="white"/>
                  </a:solidFill>
                  <a:effectLst>
                    <a:outerShdw blurRad="38100" dist="38100" dir="2700000" algn="tl">
                      <a:srgbClr val="000000">
                        <a:alpha val="43137"/>
                      </a:srgbClr>
                    </a:outerShdw>
                  </a:effectLst>
                  <a:latin typeface="Arial Black" pitchFamily="34" charset="0"/>
                </a:rPr>
                <a:t>Tablo 2</a:t>
              </a:r>
            </a:p>
          </p:txBody>
        </p:sp>
      </p:grpSp>
      <p:sp>
        <p:nvSpPr>
          <p:cNvPr id="16" name="Metin kutusu 15">
            <a:extLst>
              <a:ext uri="{FF2B5EF4-FFF2-40B4-BE49-F238E27FC236}">
                <a16:creationId xmlns:a16="http://schemas.microsoft.com/office/drawing/2014/main" xmlns="" id="{043FB104-2674-4F33-8D61-F6AC3220177E}"/>
              </a:ext>
            </a:extLst>
          </p:cNvPr>
          <p:cNvSpPr txBox="1"/>
          <p:nvPr/>
        </p:nvSpPr>
        <p:spPr>
          <a:xfrm>
            <a:off x="-9766" y="9092106"/>
            <a:ext cx="462229" cy="307777"/>
          </a:xfrm>
          <a:prstGeom prst="rect">
            <a:avLst/>
          </a:prstGeom>
          <a:noFill/>
        </p:spPr>
        <p:txBody>
          <a:bodyPr wrap="square" rtlCol="0">
            <a:spAutoFit/>
          </a:bodyPr>
          <a:lstStyle/>
          <a:p>
            <a:r>
              <a:rPr lang="tr-TR" sz="1400" b="1" dirty="0"/>
              <a:t>6</a:t>
            </a:r>
          </a:p>
        </p:txBody>
      </p:sp>
    </p:spTree>
    <p:extLst>
      <p:ext uri="{BB962C8B-B14F-4D97-AF65-F5344CB8AC3E}">
        <p14:creationId xmlns:p14="http://schemas.microsoft.com/office/powerpoint/2010/main" val="3079783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_wNVlCYoYnpE/TOwP_-n1K-I/AAAAAAAAABQ/ZTmbHcM5Y7E/s1600/Litter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90"/>
            <a:ext cx="7561263" cy="104596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350976" y="676485"/>
            <a:ext cx="184573" cy="40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957" tIns="45502" rIns="90957" bIns="45502" numCol="1" anchor="ctr" anchorCtr="0" compatLnSpc="1">
            <a:prstTxWarp prst="textNoShape">
              <a:avLst/>
            </a:prstTxWarp>
            <a:spAutoFit/>
          </a:bodyPr>
          <a:lstStyle/>
          <a:p>
            <a:pPr defTabSz="1023006" fontAlgn="base">
              <a:spcBef>
                <a:spcPct val="0"/>
              </a:spcBef>
              <a:spcAft>
                <a:spcPct val="0"/>
              </a:spcAft>
            </a:pPr>
            <a:endParaRPr lang="tr-TR">
              <a:solidFill>
                <a:srgbClr val="FFFFFF"/>
              </a:solidFill>
              <a:latin typeface="Arial" pitchFamily="34" charset="0"/>
              <a:cs typeface="Arial" pitchFamily="34" charset="0"/>
            </a:endParaRPr>
          </a:p>
        </p:txBody>
      </p:sp>
      <p:sp>
        <p:nvSpPr>
          <p:cNvPr id="18" name="Metin kutusu 17"/>
          <p:cNvSpPr txBox="1"/>
          <p:nvPr/>
        </p:nvSpPr>
        <p:spPr>
          <a:xfrm>
            <a:off x="87332" y="8427473"/>
            <a:ext cx="7561263" cy="1015222"/>
          </a:xfrm>
          <a:prstGeom prst="rect">
            <a:avLst/>
          </a:prstGeom>
          <a:noFill/>
        </p:spPr>
        <p:txBody>
          <a:bodyPr wrap="square" lIns="90957" tIns="45502" rIns="90957" bIns="45502" rtlCol="0">
            <a:spAutoFit/>
          </a:bodyPr>
          <a:lstStyle/>
          <a:p>
            <a:pPr algn="ctr" defTabSz="1023006"/>
            <a:r>
              <a:rPr lang="tr-TR" sz="28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Stratejik </a:t>
            </a:r>
            <a:r>
              <a:rPr lang="tr-TR" sz="6000" b="1" spc="600" dirty="0" smtClean="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PLAN</a:t>
            </a:r>
            <a:endParaRPr lang="tr-TR" sz="6000" b="1" spc="600" dirty="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19" name="Metin kutusu 18"/>
          <p:cNvSpPr txBox="1"/>
          <p:nvPr/>
        </p:nvSpPr>
        <p:spPr>
          <a:xfrm>
            <a:off x="1490441" y="7611564"/>
            <a:ext cx="3802682" cy="645891"/>
          </a:xfrm>
          <a:prstGeom prst="rect">
            <a:avLst/>
          </a:prstGeom>
          <a:noFill/>
        </p:spPr>
        <p:txBody>
          <a:bodyPr wrap="square" lIns="90957" tIns="45502" rIns="90957" bIns="45502" rtlCol="0">
            <a:spAutoFit/>
          </a:bodyPr>
          <a:lstStyle/>
          <a:p>
            <a:pPr defTabSz="1023006"/>
            <a:r>
              <a:rPr lang="tr-TR" sz="3600" b="1" spc="600" dirty="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rPr>
              <a:t>2019-2023</a:t>
            </a:r>
          </a:p>
        </p:txBody>
      </p:sp>
      <p:sp>
        <p:nvSpPr>
          <p:cNvPr id="21" name="Metin kutusu 20"/>
          <p:cNvSpPr txBox="1"/>
          <p:nvPr/>
        </p:nvSpPr>
        <p:spPr>
          <a:xfrm>
            <a:off x="1261150" y="1562576"/>
            <a:ext cx="5213626" cy="553558"/>
          </a:xfrm>
          <a:prstGeom prst="rect">
            <a:avLst/>
          </a:prstGeom>
          <a:noFill/>
        </p:spPr>
        <p:txBody>
          <a:bodyPr wrap="square" lIns="90957" tIns="45502" rIns="90957" bIns="45502" rtlCol="0">
            <a:spAutoFit/>
          </a:bodyPr>
          <a:lstStyle/>
          <a:p>
            <a:pPr algn="ctr" defTabSz="1023006"/>
            <a:r>
              <a:rPr lang="tr-TR" sz="30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DURUM ANALİZİ</a:t>
            </a:r>
            <a:endParaRPr lang="tr-TR" sz="3000" b="1" spc="600" dirty="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23" name="Dikdörtgen 22"/>
          <p:cNvSpPr/>
          <p:nvPr/>
        </p:nvSpPr>
        <p:spPr>
          <a:xfrm>
            <a:off x="2268151" y="216036"/>
            <a:ext cx="3024972" cy="726304"/>
          </a:xfrm>
          <a:prstGeom prst="rect">
            <a:avLst/>
          </a:prstGeom>
        </p:spPr>
        <p:txBody>
          <a:bodyPr wrap="square" lIns="90957" tIns="45502" rIns="90957" bIns="45502">
            <a:spAutoFit/>
            <a:scene3d>
              <a:camera prst="orthographicFront"/>
              <a:lightRig rig="balanced" dir="t">
                <a:rot lat="0" lon="0" rev="2100000"/>
              </a:lightRig>
            </a:scene3d>
            <a:sp3d extrusionH="57150" prstMaterial="metal">
              <a:bevelT w="38100" h="25400"/>
              <a:contourClr>
                <a:schemeClr val="bg2"/>
              </a:contourClr>
            </a:sp3d>
          </a:bodyPr>
          <a:lstStyle/>
          <a:p>
            <a:pPr algn="ctr" defTabSz="1023006"/>
            <a:r>
              <a:rPr lang="tr-TR" sz="4100" b="1" kern="10" dirty="0" smtClean="0">
                <a:ln w="50800"/>
                <a:solidFill>
                  <a:srgbClr val="000000">
                    <a:shade val="50000"/>
                  </a:srgbClr>
                </a:solidFill>
                <a:latin typeface="Bookman Old Style" panose="02050604050505020204" pitchFamily="18" charset="0"/>
                <a:cs typeface="Times New Roman"/>
              </a:rPr>
              <a:t>II. </a:t>
            </a:r>
            <a:r>
              <a:rPr lang="tr-TR" sz="4100" b="1" kern="10" dirty="0">
                <a:ln w="50800"/>
                <a:solidFill>
                  <a:srgbClr val="000000">
                    <a:shade val="50000"/>
                  </a:srgbClr>
                </a:solidFill>
                <a:latin typeface="Bookman Old Style" panose="02050604050505020204" pitchFamily="18" charset="0"/>
                <a:cs typeface="Times New Roman"/>
              </a:rPr>
              <a:t>BÖLÜM</a:t>
            </a:r>
          </a:p>
        </p:txBody>
      </p:sp>
      <p:sp>
        <p:nvSpPr>
          <p:cNvPr id="24" name="Metin kutusu 23"/>
          <p:cNvSpPr txBox="1"/>
          <p:nvPr/>
        </p:nvSpPr>
        <p:spPr>
          <a:xfrm>
            <a:off x="-18967" y="9080546"/>
            <a:ext cx="462229" cy="307700"/>
          </a:xfrm>
          <a:prstGeom prst="rect">
            <a:avLst/>
          </a:prstGeom>
          <a:noFill/>
        </p:spPr>
        <p:txBody>
          <a:bodyPr wrap="square" lIns="90957" tIns="45502" rIns="90957" bIns="45502" rtlCol="0">
            <a:spAutoFit/>
          </a:bodyPr>
          <a:lstStyle/>
          <a:p>
            <a:pPr algn="ctr" defTabSz="1023006"/>
            <a:r>
              <a:rPr lang="tr-TR" sz="1400" b="1" dirty="0">
                <a:solidFill>
                  <a:srgbClr val="000000"/>
                </a:solidFill>
              </a:rPr>
              <a:t>1</a:t>
            </a:r>
          </a:p>
        </p:txBody>
      </p:sp>
      <p:pic>
        <p:nvPicPr>
          <p:cNvPr id="2050" name="Picture 2" descr="durum analiz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889" y="3814881"/>
            <a:ext cx="4293483" cy="291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753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Düz Ok Bağlayıcısı 50"/>
          <p:cNvCxnSpPr>
            <a:cxnSpLocks/>
          </p:cNvCxnSpPr>
          <p:nvPr/>
        </p:nvCxnSpPr>
        <p:spPr>
          <a:xfrm>
            <a:off x="2184802" y="8104265"/>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Düz Ok Bağlayıcısı 39"/>
          <p:cNvCxnSpPr>
            <a:cxnSpLocks/>
          </p:cNvCxnSpPr>
          <p:nvPr/>
        </p:nvCxnSpPr>
        <p:spPr>
          <a:xfrm>
            <a:off x="5011910" y="8114909"/>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a:cxnSpLocks/>
          </p:cNvCxnSpPr>
          <p:nvPr/>
        </p:nvCxnSpPr>
        <p:spPr>
          <a:xfrm>
            <a:off x="4629552" y="8116075"/>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440959" y="861410"/>
            <a:ext cx="6553244" cy="4535269"/>
          </a:xfrm>
          <a:prstGeom prst="rect">
            <a:avLst/>
          </a:prstGeom>
        </p:spPr>
        <p:txBody>
          <a:bodyPr wrap="square" lIns="102272" tIns="51144" rIns="102272" bIns="51144">
            <a:spAutoFit/>
          </a:bodyPr>
          <a:lstStyle/>
          <a:p>
            <a:pPr indent="177800" algn="just"/>
            <a:r>
              <a:rPr lang="tr-TR" sz="1200" dirty="0">
                <a:solidFill>
                  <a:prstClr val="black"/>
                </a:solidFill>
                <a:latin typeface="Times New Roman" pitchFamily="18" charset="0"/>
                <a:cs typeface="Times New Roman" pitchFamily="18" charset="0"/>
              </a:rPr>
              <a:t>Stratejik planlama sürecinin ilk adımı olan durum analizinde “neredeyiz” sorusunun cevabı aranmıştır. Müdürlüğümüzün geleceğe yönelik amaç, hedef ve stratejiler geliştirebilmesi için geçmişte neleri başardığı, hangi alanlarda hedeflerine ulaşamadığı ve bunun nedenleri, mevcut durumda hangi kaynaklara sahip olduğu, hangi yönlerinin gelişmeye açık olduğu ve idarenin kontrolü dışındaki olumlu ya da olumsuz gelişmeler değerlendirilmiştir. Dolayısıyla bu analiz, müdürlüğümüzün kendisini ve çevresini daha iyi tanımasına yardımcı olarak stratejik planlamanın diğer aşamaları için güçlü bir temel oluşturacağı düşünülmektedir.</a:t>
            </a:r>
          </a:p>
          <a:p>
            <a:pPr indent="177800" algn="just"/>
            <a:r>
              <a:rPr lang="tr-TR" sz="1200" dirty="0">
                <a:solidFill>
                  <a:prstClr val="black"/>
                </a:solidFill>
                <a:latin typeface="Times New Roman" pitchFamily="18" charset="0"/>
                <a:cs typeface="Times New Roman" pitchFamily="18" charset="0"/>
              </a:rPr>
              <a:t>Stratejik planlama ekibi, gerekli görülmesi durumunda alt çalışma grupları oluşturmak suretiyle durum analizi çalışmalarını yürütmektedir. </a:t>
            </a:r>
          </a:p>
          <a:p>
            <a:pPr indent="177800" algn="just"/>
            <a:r>
              <a:rPr lang="tr-TR" sz="1200" dirty="0">
                <a:solidFill>
                  <a:prstClr val="black"/>
                </a:solidFill>
                <a:latin typeface="Times New Roman" pitchFamily="18" charset="0"/>
                <a:cs typeface="Times New Roman" pitchFamily="18" charset="0"/>
              </a:rPr>
              <a:t>Durum analizinde aşağıdaki hususlarla ilgili analiz ve değerlendirmeler yapılır:</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Kurumsal tarihçe</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Uygulanmakta olan stratejik planın değerlendirilmesi</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Mevzuat analizi</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Üst politika belgeleri analizi</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Faaliyet alanları ile ürün ve hizmetlerin belirlenmesi</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Paydaş analizi</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Kuruluş içi analiz</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Politik, ekonomik, sosyal, teknolojik, yasal ve çevresel (PESTLE) analiz</a:t>
            </a:r>
          </a:p>
          <a:p>
            <a:pPr marL="171450" indent="-171450" algn="just">
              <a:buFont typeface="Wingdings" panose="05000000000000000000" pitchFamily="2" charset="2"/>
              <a:buChar char="ü"/>
            </a:pPr>
            <a:r>
              <a:rPr lang="tr-TR" sz="1200" dirty="0">
                <a:solidFill>
                  <a:prstClr val="black"/>
                </a:solidFill>
                <a:latin typeface="Times New Roman" pitchFamily="18" charset="0"/>
                <a:cs typeface="Times New Roman" pitchFamily="18" charset="0"/>
              </a:rPr>
              <a:t>Güçlü ve zayıf yönler ile fırsatlar ve tehditler (GZFT) analizi</a:t>
            </a:r>
          </a:p>
          <a:p>
            <a:pPr indent="182563" algn="just"/>
            <a:r>
              <a:rPr lang="tr-TR" sz="1200" dirty="0">
                <a:solidFill>
                  <a:prstClr val="black"/>
                </a:solidFill>
                <a:latin typeface="Times New Roman" pitchFamily="18" charset="0"/>
                <a:cs typeface="Times New Roman" pitchFamily="18" charset="0"/>
              </a:rPr>
              <a:t>Durum analizi sonucunda, analiz bulgularının bütünleştirilerek değerlendirilmiş, tespitler ve ihtiyaçlarla ilgili analizler bu çerçevede yapılmıştır. Durum analizi </a:t>
            </a:r>
            <a:r>
              <a:rPr lang="tr-TR" sz="1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Şekil 4</a:t>
            </a:r>
            <a:r>
              <a:rPr lang="tr-TR" sz="1200" dirty="0">
                <a:solidFill>
                  <a:prstClr val="black"/>
                </a:solidFill>
                <a:latin typeface="Times New Roman" pitchFamily="18" charset="0"/>
                <a:cs typeface="Times New Roman" pitchFamily="18" charset="0"/>
              </a:rPr>
              <a:t>’da gösterildiği gibi, müdürlüğümüzün misyonuyla uyumlu faaliyet gösterip göstermediğini ortaya koyarak vizyona ulaşmak için gerekli ihtiyaçların tespitine ve bu doğrultuda amaç ve hedeflerin belirlenmesine yardımcı olmuştur.</a:t>
            </a:r>
          </a:p>
        </p:txBody>
      </p:sp>
      <p:grpSp>
        <p:nvGrpSpPr>
          <p:cNvPr id="5" name="Grup 4"/>
          <p:cNvGrpSpPr/>
          <p:nvPr/>
        </p:nvGrpSpPr>
        <p:grpSpPr>
          <a:xfrm>
            <a:off x="1105173" y="5658303"/>
            <a:ext cx="5392283" cy="285794"/>
            <a:chOff x="825708" y="3383326"/>
            <a:chExt cx="5702821" cy="285751"/>
          </a:xfrm>
          <a:solidFill>
            <a:srgbClr val="CE8604"/>
          </a:solidFill>
        </p:grpSpPr>
        <p:sp>
          <p:nvSpPr>
            <p:cNvPr id="6" name="Yuvarlatılmış Dikdörtgen 5"/>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4420"/>
              <a:r>
                <a:rPr lang="tr-TR" sz="1300" b="1" dirty="0">
                  <a:solidFill>
                    <a:prstClr val="white"/>
                  </a:solidFill>
                  <a:cs typeface="Arial" pitchFamily="34" charset="0"/>
                </a:rPr>
                <a:t>Durum Analizi Süreci</a:t>
              </a:r>
            </a:p>
          </p:txBody>
        </p:sp>
        <p:sp>
          <p:nvSpPr>
            <p:cNvPr id="7" name="Yuvarlatılmış Dikdörtgen 6"/>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defTabSz="1024420"/>
              <a:r>
                <a:rPr lang="tr-TR" sz="1200" b="1" dirty="0">
                  <a:solidFill>
                    <a:prstClr val="white"/>
                  </a:solidFill>
                  <a:effectLst>
                    <a:outerShdw blurRad="38100" dist="38100" dir="2700000" algn="tl">
                      <a:srgbClr val="000000">
                        <a:alpha val="43137"/>
                      </a:srgbClr>
                    </a:outerShdw>
                  </a:effectLst>
                  <a:latin typeface="Arial Black" pitchFamily="34" charset="0"/>
                </a:rPr>
                <a:t>Şekil 4</a:t>
              </a:r>
            </a:p>
          </p:txBody>
        </p:sp>
      </p:grpSp>
      <p:sp>
        <p:nvSpPr>
          <p:cNvPr id="8" name="Dikdörtgen 7"/>
          <p:cNvSpPr/>
          <p:nvPr/>
        </p:nvSpPr>
        <p:spPr>
          <a:xfrm>
            <a:off x="2571750" y="6246812"/>
            <a:ext cx="2400300" cy="4095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900" dirty="0"/>
              <a:t>Yönlendirir/Tartışmalı hususları karara bağlar. Analiz sonuçları hakkında bilgilendirir.</a:t>
            </a:r>
          </a:p>
        </p:txBody>
      </p:sp>
      <p:sp>
        <p:nvSpPr>
          <p:cNvPr id="10" name="Akış Çizelgesi: Önceden Tanımlı İşlem 9"/>
          <p:cNvSpPr/>
          <p:nvPr/>
        </p:nvSpPr>
        <p:spPr>
          <a:xfrm>
            <a:off x="2840198" y="6943090"/>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Uygulanmakta olan Stratejik Planın değerlendirilmesi</a:t>
            </a:r>
          </a:p>
        </p:txBody>
      </p:sp>
      <p:sp>
        <p:nvSpPr>
          <p:cNvPr id="11" name="Akış Çizelgesi: Önceden Tanımlı İşlem 10"/>
          <p:cNvSpPr/>
          <p:nvPr/>
        </p:nvSpPr>
        <p:spPr>
          <a:xfrm>
            <a:off x="2840198" y="7197725"/>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Mevzuat analizi</a:t>
            </a:r>
          </a:p>
        </p:txBody>
      </p:sp>
      <p:sp>
        <p:nvSpPr>
          <p:cNvPr id="13" name="Akış Çizelgesi: Önceden Tanımlı İşlem 12"/>
          <p:cNvSpPr/>
          <p:nvPr/>
        </p:nvSpPr>
        <p:spPr>
          <a:xfrm>
            <a:off x="2839938" y="8247953"/>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Kuruluş içi analiz</a:t>
            </a:r>
          </a:p>
        </p:txBody>
      </p:sp>
      <p:sp>
        <p:nvSpPr>
          <p:cNvPr id="14" name="Akış Çizelgesi: Önceden Tanımlı İşlem 13"/>
          <p:cNvSpPr/>
          <p:nvPr/>
        </p:nvSpPr>
        <p:spPr>
          <a:xfrm>
            <a:off x="2839938" y="7981653"/>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Paydaş analizi</a:t>
            </a:r>
          </a:p>
        </p:txBody>
      </p:sp>
      <p:sp>
        <p:nvSpPr>
          <p:cNvPr id="15" name="Akış Çizelgesi: Önceden Tanımlı İşlem 14"/>
          <p:cNvSpPr/>
          <p:nvPr/>
        </p:nvSpPr>
        <p:spPr>
          <a:xfrm>
            <a:off x="2839938" y="7728649"/>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Faaliyet alanları ile ürün ve hizmetler</a:t>
            </a:r>
          </a:p>
        </p:txBody>
      </p:sp>
      <p:sp>
        <p:nvSpPr>
          <p:cNvPr id="16" name="Akış Çizelgesi: Önceden Tanımlı İşlem 15"/>
          <p:cNvSpPr/>
          <p:nvPr/>
        </p:nvSpPr>
        <p:spPr>
          <a:xfrm>
            <a:off x="2840198" y="7464743"/>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Üst politika belgeleri analizi</a:t>
            </a:r>
          </a:p>
        </p:txBody>
      </p:sp>
      <p:sp>
        <p:nvSpPr>
          <p:cNvPr id="17" name="Akış Çizelgesi: Önceden Tanımlı İşlem 16"/>
          <p:cNvSpPr/>
          <p:nvPr/>
        </p:nvSpPr>
        <p:spPr>
          <a:xfrm>
            <a:off x="2839938" y="9028241"/>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Diğer Analizler</a:t>
            </a:r>
          </a:p>
        </p:txBody>
      </p:sp>
      <p:sp>
        <p:nvSpPr>
          <p:cNvPr id="18" name="Akış Çizelgesi: Önceden Tanımlı İşlem 17"/>
          <p:cNvSpPr/>
          <p:nvPr/>
        </p:nvSpPr>
        <p:spPr>
          <a:xfrm>
            <a:off x="2840198" y="8770387"/>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GZFT Analizi</a:t>
            </a:r>
          </a:p>
        </p:txBody>
      </p:sp>
      <p:sp>
        <p:nvSpPr>
          <p:cNvPr id="19" name="Akış Çizelgesi: Önceden Tanımlı İşlem 18"/>
          <p:cNvSpPr/>
          <p:nvPr/>
        </p:nvSpPr>
        <p:spPr>
          <a:xfrm>
            <a:off x="2840535" y="8509170"/>
            <a:ext cx="1871502" cy="23495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800" dirty="0"/>
              <a:t>PESTLE Analizi</a:t>
            </a:r>
          </a:p>
        </p:txBody>
      </p:sp>
      <p:sp>
        <p:nvSpPr>
          <p:cNvPr id="22" name="Akış Çizelgesi: Çok Sayıda Belge 21"/>
          <p:cNvSpPr/>
          <p:nvPr/>
        </p:nvSpPr>
        <p:spPr>
          <a:xfrm>
            <a:off x="5337364" y="7818105"/>
            <a:ext cx="999936" cy="556288"/>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t>Tespitler ve İhtiyaçlar</a:t>
            </a:r>
          </a:p>
        </p:txBody>
      </p:sp>
      <p:sp>
        <p:nvSpPr>
          <p:cNvPr id="23" name="Akış Çizelgesi: Öteki İşlem 22"/>
          <p:cNvSpPr/>
          <p:nvPr/>
        </p:nvSpPr>
        <p:spPr>
          <a:xfrm>
            <a:off x="1586421" y="7843823"/>
            <a:ext cx="762760" cy="50485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dirty="0"/>
              <a:t>Durum Analizi Çalışmalarını Başlatır</a:t>
            </a:r>
          </a:p>
        </p:txBody>
      </p:sp>
      <p:sp>
        <p:nvSpPr>
          <p:cNvPr id="24" name="Akış Çizelgesi: Karar 23"/>
          <p:cNvSpPr/>
          <p:nvPr/>
        </p:nvSpPr>
        <p:spPr>
          <a:xfrm>
            <a:off x="1112093" y="8042908"/>
            <a:ext cx="434421" cy="13208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2571750" y="9497289"/>
            <a:ext cx="2400300" cy="4095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900" dirty="0"/>
              <a:t>Çalışmalara Aktif Katılım Sağlar</a:t>
            </a:r>
          </a:p>
        </p:txBody>
      </p:sp>
      <p:sp>
        <p:nvSpPr>
          <p:cNvPr id="26" name="Dikdörtgen 25"/>
          <p:cNvSpPr/>
          <p:nvPr/>
        </p:nvSpPr>
        <p:spPr>
          <a:xfrm rot="16200000">
            <a:off x="428054" y="6190385"/>
            <a:ext cx="696950" cy="562077"/>
          </a:xfrm>
          <a:prstGeom prst="rect">
            <a:avLst/>
          </a:prstGeom>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900" dirty="0"/>
              <a:t>Strateji Geliştirme Kurulu</a:t>
            </a:r>
          </a:p>
        </p:txBody>
      </p:sp>
      <p:sp>
        <p:nvSpPr>
          <p:cNvPr id="27" name="Dikdörtgen 26"/>
          <p:cNvSpPr/>
          <p:nvPr/>
        </p:nvSpPr>
        <p:spPr>
          <a:xfrm rot="16200000">
            <a:off x="-518825" y="7812869"/>
            <a:ext cx="2590702" cy="562077"/>
          </a:xfrm>
          <a:prstGeom prst="rect">
            <a:avLst/>
          </a:prstGeom>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900" dirty="0"/>
              <a:t>Stratejik Planlama Ekibi</a:t>
            </a:r>
          </a:p>
        </p:txBody>
      </p:sp>
      <p:sp>
        <p:nvSpPr>
          <p:cNvPr id="28" name="Dikdörtgen 27"/>
          <p:cNvSpPr/>
          <p:nvPr/>
        </p:nvSpPr>
        <p:spPr>
          <a:xfrm rot="16200000">
            <a:off x="428051" y="9451930"/>
            <a:ext cx="696950" cy="562077"/>
          </a:xfrm>
          <a:prstGeom prst="rect">
            <a:avLst/>
          </a:prstGeom>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900" dirty="0"/>
              <a:t>Harcama Birimleri</a:t>
            </a:r>
          </a:p>
        </p:txBody>
      </p:sp>
      <p:cxnSp>
        <p:nvCxnSpPr>
          <p:cNvPr id="31" name="Düz Ok Bağlayıcısı 30"/>
          <p:cNvCxnSpPr>
            <a:cxnSpLocks/>
          </p:cNvCxnSpPr>
          <p:nvPr/>
        </p:nvCxnSpPr>
        <p:spPr>
          <a:xfrm>
            <a:off x="2548240" y="7060565"/>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p:cNvCxnSpPr>
            <a:cxnSpLocks/>
          </p:cNvCxnSpPr>
          <p:nvPr/>
        </p:nvCxnSpPr>
        <p:spPr>
          <a:xfrm>
            <a:off x="4993250" y="7052310"/>
            <a:ext cx="0" cy="9588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Düz Ok Bağlayıcısı 37"/>
          <p:cNvCxnSpPr>
            <a:cxnSpLocks/>
          </p:cNvCxnSpPr>
          <p:nvPr/>
        </p:nvCxnSpPr>
        <p:spPr>
          <a:xfrm flipV="1">
            <a:off x="4993250" y="8247234"/>
            <a:ext cx="0" cy="90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Düz Ok Bağlayıcısı 40"/>
          <p:cNvCxnSpPr>
            <a:cxnSpLocks/>
          </p:cNvCxnSpPr>
          <p:nvPr/>
        </p:nvCxnSpPr>
        <p:spPr>
          <a:xfrm>
            <a:off x="2548240" y="7317740"/>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Düz Ok Bağlayıcısı 41"/>
          <p:cNvCxnSpPr>
            <a:cxnSpLocks/>
          </p:cNvCxnSpPr>
          <p:nvPr/>
        </p:nvCxnSpPr>
        <p:spPr>
          <a:xfrm>
            <a:off x="2548240" y="7582218"/>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Düz Ok Bağlayıcısı 42"/>
          <p:cNvCxnSpPr>
            <a:cxnSpLocks/>
          </p:cNvCxnSpPr>
          <p:nvPr/>
        </p:nvCxnSpPr>
        <p:spPr>
          <a:xfrm>
            <a:off x="2548240" y="7843775"/>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Düz Ok Bağlayıcısı 43"/>
          <p:cNvCxnSpPr>
            <a:cxnSpLocks/>
          </p:cNvCxnSpPr>
          <p:nvPr/>
        </p:nvCxnSpPr>
        <p:spPr>
          <a:xfrm>
            <a:off x="2548240" y="8100950"/>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5" name="Düz Ok Bağlayıcısı 44"/>
          <p:cNvCxnSpPr>
            <a:cxnSpLocks/>
          </p:cNvCxnSpPr>
          <p:nvPr/>
        </p:nvCxnSpPr>
        <p:spPr>
          <a:xfrm>
            <a:off x="2548240" y="8365428"/>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Düz Ok Bağlayıcısı 45"/>
          <p:cNvCxnSpPr>
            <a:cxnSpLocks/>
          </p:cNvCxnSpPr>
          <p:nvPr/>
        </p:nvCxnSpPr>
        <p:spPr>
          <a:xfrm>
            <a:off x="2548240" y="8625271"/>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Düz Ok Bağlayıcısı 46"/>
          <p:cNvCxnSpPr>
            <a:cxnSpLocks/>
          </p:cNvCxnSpPr>
          <p:nvPr/>
        </p:nvCxnSpPr>
        <p:spPr>
          <a:xfrm>
            <a:off x="2548240" y="8882446"/>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a:cxnSpLocks/>
          </p:cNvCxnSpPr>
          <p:nvPr/>
        </p:nvCxnSpPr>
        <p:spPr>
          <a:xfrm>
            <a:off x="2548240" y="9146924"/>
            <a:ext cx="29169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921250" y="8042909"/>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0" name="Düz Bağlayıcı 49"/>
          <p:cNvCxnSpPr>
            <a:cxnSpLocks/>
          </p:cNvCxnSpPr>
          <p:nvPr/>
        </p:nvCxnSpPr>
        <p:spPr>
          <a:xfrm>
            <a:off x="2548240" y="7060565"/>
            <a:ext cx="0" cy="208635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476500" y="8020049"/>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3" name="Düz Bağlayıcı 52"/>
          <p:cNvCxnSpPr>
            <a:stCxn id="10" idx="3"/>
          </p:cNvCxnSpPr>
          <p:nvPr/>
        </p:nvCxnSpPr>
        <p:spPr>
          <a:xfrm>
            <a:off x="4711700" y="7060565"/>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Düz Bağlayıcı 53"/>
          <p:cNvCxnSpPr>
            <a:cxnSpLocks/>
          </p:cNvCxnSpPr>
          <p:nvPr/>
        </p:nvCxnSpPr>
        <p:spPr>
          <a:xfrm>
            <a:off x="4711440" y="7317740"/>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Düz Bağlayıcı 54"/>
          <p:cNvCxnSpPr>
            <a:cxnSpLocks/>
          </p:cNvCxnSpPr>
          <p:nvPr/>
        </p:nvCxnSpPr>
        <p:spPr>
          <a:xfrm>
            <a:off x="4711440" y="7582218"/>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Düz Bağlayıcı 55"/>
          <p:cNvCxnSpPr>
            <a:cxnSpLocks/>
          </p:cNvCxnSpPr>
          <p:nvPr/>
        </p:nvCxnSpPr>
        <p:spPr>
          <a:xfrm>
            <a:off x="4711440" y="7843823"/>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Düz Bağlayıcı 56"/>
          <p:cNvCxnSpPr>
            <a:cxnSpLocks/>
          </p:cNvCxnSpPr>
          <p:nvPr/>
        </p:nvCxnSpPr>
        <p:spPr>
          <a:xfrm>
            <a:off x="4709715" y="8384871"/>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Düz Bağlayıcı 57"/>
          <p:cNvCxnSpPr>
            <a:cxnSpLocks/>
          </p:cNvCxnSpPr>
          <p:nvPr/>
        </p:nvCxnSpPr>
        <p:spPr>
          <a:xfrm>
            <a:off x="4721340" y="8625271"/>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Düz Bağlayıcı 58"/>
          <p:cNvCxnSpPr>
            <a:cxnSpLocks/>
          </p:cNvCxnSpPr>
          <p:nvPr/>
        </p:nvCxnSpPr>
        <p:spPr>
          <a:xfrm>
            <a:off x="4695420" y="8882446"/>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Düz Bağlayıcı 59"/>
          <p:cNvCxnSpPr>
            <a:cxnSpLocks/>
          </p:cNvCxnSpPr>
          <p:nvPr/>
        </p:nvCxnSpPr>
        <p:spPr>
          <a:xfrm>
            <a:off x="4711440" y="9146924"/>
            <a:ext cx="2815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Dikdörtgen 28"/>
          <p:cNvSpPr/>
          <p:nvPr/>
        </p:nvSpPr>
        <p:spPr>
          <a:xfrm>
            <a:off x="482491" y="6122952"/>
            <a:ext cx="6596282" cy="6605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Dikdörtgen 60"/>
          <p:cNvSpPr/>
          <p:nvPr/>
        </p:nvSpPr>
        <p:spPr>
          <a:xfrm>
            <a:off x="482490" y="6798557"/>
            <a:ext cx="6596283" cy="2585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Dikdörtgen 61"/>
          <p:cNvSpPr/>
          <p:nvPr/>
        </p:nvSpPr>
        <p:spPr>
          <a:xfrm>
            <a:off x="482490" y="9389260"/>
            <a:ext cx="6596279" cy="697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63" name="Grup 62"/>
          <p:cNvGrpSpPr/>
          <p:nvPr/>
        </p:nvGrpSpPr>
        <p:grpSpPr>
          <a:xfrm>
            <a:off x="458654" y="362243"/>
            <a:ext cx="6637814" cy="417411"/>
            <a:chOff x="542115" y="3383314"/>
            <a:chExt cx="5975601" cy="290164"/>
          </a:xfrm>
        </p:grpSpPr>
        <p:sp>
          <p:nvSpPr>
            <p:cNvPr id="64" name="Yuvarlatılmış Dikdörtgen 63"/>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tr-TR" sz="1600" b="1" dirty="0" smtClean="0">
                  <a:solidFill>
                    <a:srgbClr val="FFFFFF"/>
                  </a:solidFill>
                  <a:latin typeface="Arial" pitchFamily="34" charset="0"/>
                  <a:cs typeface="Arial" pitchFamily="34" charset="0"/>
                </a:rPr>
                <a:t>Durum Analizi</a:t>
              </a:r>
              <a:endParaRPr lang="tr-TR" sz="1600" b="1" dirty="0">
                <a:solidFill>
                  <a:srgbClr val="FFFFFF"/>
                </a:solidFill>
                <a:latin typeface="Arial" pitchFamily="34" charset="0"/>
                <a:cs typeface="Arial" pitchFamily="34" charset="0"/>
              </a:endParaRPr>
            </a:p>
          </p:txBody>
        </p:sp>
        <p:sp>
          <p:nvSpPr>
            <p:cNvPr id="65" name="Yuvarlatılmış Dikdörtgen 64"/>
            <p:cNvSpPr/>
            <p:nvPr/>
          </p:nvSpPr>
          <p:spPr>
            <a:xfrm>
              <a:off x="542115" y="3387729"/>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2.</a:t>
              </a:r>
            </a:p>
          </p:txBody>
        </p:sp>
      </p:grpSp>
      <p:sp>
        <p:nvSpPr>
          <p:cNvPr id="66" name="Metin kutusu 65">
            <a:extLst>
              <a:ext uri="{FF2B5EF4-FFF2-40B4-BE49-F238E27FC236}">
                <a16:creationId xmlns:a16="http://schemas.microsoft.com/office/drawing/2014/main" xmlns="" id="{CC8540CA-58ED-4614-B3C0-8FACCA7BA92E}"/>
              </a:ext>
            </a:extLst>
          </p:cNvPr>
          <p:cNvSpPr txBox="1"/>
          <p:nvPr/>
        </p:nvSpPr>
        <p:spPr>
          <a:xfrm>
            <a:off x="-3575" y="9046421"/>
            <a:ext cx="462229" cy="307777"/>
          </a:xfrm>
          <a:prstGeom prst="rect">
            <a:avLst/>
          </a:prstGeom>
          <a:noFill/>
        </p:spPr>
        <p:txBody>
          <a:bodyPr wrap="square" rtlCol="0">
            <a:spAutoFit/>
          </a:bodyPr>
          <a:lstStyle/>
          <a:p>
            <a:r>
              <a:rPr lang="tr-TR" sz="1400" b="1" dirty="0"/>
              <a:t>8</a:t>
            </a:r>
          </a:p>
        </p:txBody>
      </p:sp>
    </p:spTree>
    <p:extLst>
      <p:ext uri="{BB962C8B-B14F-4D97-AF65-F5344CB8AC3E}">
        <p14:creationId xmlns:p14="http://schemas.microsoft.com/office/powerpoint/2010/main" val="3186344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a:extLst>
              <a:ext uri="{FF2B5EF4-FFF2-40B4-BE49-F238E27FC236}">
                <a16:creationId xmlns:a16="http://schemas.microsoft.com/office/drawing/2014/main" xmlns="" id="{AE96A779-5B2E-4249-8F2D-4A575CEB03E7}"/>
              </a:ext>
            </a:extLst>
          </p:cNvPr>
          <p:cNvGrpSpPr/>
          <p:nvPr/>
        </p:nvGrpSpPr>
        <p:grpSpPr>
          <a:xfrm>
            <a:off x="456352" y="261978"/>
            <a:ext cx="6637814" cy="411063"/>
            <a:chOff x="542115" y="3383314"/>
            <a:chExt cx="5975601" cy="285751"/>
          </a:xfrm>
        </p:grpSpPr>
        <p:sp>
          <p:nvSpPr>
            <p:cNvPr id="15" name="Yuvarlatılmış Dikdörtgen 14">
              <a:extLst>
                <a:ext uri="{FF2B5EF4-FFF2-40B4-BE49-F238E27FC236}">
                  <a16:creationId xmlns:a16="http://schemas.microsoft.com/office/drawing/2014/main" xmlns="" id="{B19BC182-92C6-4A4A-8ED4-8DABFE505054}"/>
                </a:ext>
              </a:extLst>
            </p:cNvPr>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smtClean="0">
                  <a:solidFill>
                    <a:prstClr val="white"/>
                  </a:solidFill>
                  <a:cs typeface="Arial" pitchFamily="34" charset="0"/>
                </a:rPr>
                <a:t>Tarihsel Gelişim</a:t>
              </a:r>
              <a:endParaRPr lang="tr-TR" sz="1600" b="1" dirty="0">
                <a:solidFill>
                  <a:prstClr val="white"/>
                </a:solidFill>
                <a:cs typeface="Arial" pitchFamily="34" charset="0"/>
              </a:endParaRPr>
            </a:p>
          </p:txBody>
        </p:sp>
        <p:sp>
          <p:nvSpPr>
            <p:cNvPr id="16" name="Yuvarlatılmış Dikdörtgen 15">
              <a:extLst>
                <a:ext uri="{FF2B5EF4-FFF2-40B4-BE49-F238E27FC236}">
                  <a16:creationId xmlns:a16="http://schemas.microsoft.com/office/drawing/2014/main" xmlns="" id="{A16C69D5-0A31-44F1-855F-4DE868F32504}"/>
                </a:ext>
              </a:extLst>
            </p:cNvPr>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2.1.</a:t>
              </a:r>
            </a:p>
          </p:txBody>
        </p:sp>
      </p:grpSp>
      <p:pic>
        <p:nvPicPr>
          <p:cNvPr id="12" name="Picture 7" descr="http://2.bp.blogspot.com/-a1nbM7w0Fxw/Tz9fpfB-LGI/AAAAAAAAASY/rxx4mhIO8mM/s1600/PO1JZ30tarihce.jpg">
            <a:extLst>
              <a:ext uri="{FF2B5EF4-FFF2-40B4-BE49-F238E27FC236}">
                <a16:creationId xmlns:a16="http://schemas.microsoft.com/office/drawing/2014/main" xmlns="" id="{E94841FE-CFF9-465B-AAC4-25F07EBD0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41" y="787341"/>
            <a:ext cx="1996659" cy="213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ikdörtgen 16">
            <a:extLst>
              <a:ext uri="{FF2B5EF4-FFF2-40B4-BE49-F238E27FC236}">
                <a16:creationId xmlns:a16="http://schemas.microsoft.com/office/drawing/2014/main" xmlns="" id="{57BCD0F5-0BB1-4B48-A367-1DF36DDBA7B0}"/>
              </a:ext>
            </a:extLst>
          </p:cNvPr>
          <p:cNvSpPr/>
          <p:nvPr/>
        </p:nvSpPr>
        <p:spPr>
          <a:xfrm>
            <a:off x="2686050" y="787339"/>
            <a:ext cx="4357272" cy="1754326"/>
          </a:xfrm>
          <a:prstGeom prst="rect">
            <a:avLst/>
          </a:prstGeom>
        </p:spPr>
        <p:txBody>
          <a:bodyPr wrap="square">
            <a:spAutoFit/>
          </a:bodyPr>
          <a:lstStyle/>
          <a:p>
            <a:r>
              <a:rPr lang="tr-TR" sz="1200" dirty="0" smtClean="0">
                <a:latin typeface="Calibri" pitchFamily="34" charset="0"/>
                <a:cs typeface="Times New Roman" pitchFamily="18" charset="0"/>
              </a:rPr>
              <a:t>12 yıllık (4+4+4) mecburi eğitim döneminin başlaması ile okulumuz ilçemizde İmam Hatip ortaokulu ihtiyacını karşılamak üzere 2012 – 2013 eğitim öğretim yılında Beypazarı Şehit Sefa Tiftik Anadolu İmam Hatip Lisesi bünyesinde açılmış olup, </a:t>
            </a:r>
          </a:p>
          <a:p>
            <a:r>
              <a:rPr lang="tr-TR" sz="1200" dirty="0" smtClean="0">
                <a:latin typeface="Calibri" pitchFamily="34" charset="0"/>
                <a:cs typeface="Times New Roman" pitchFamily="18" charset="0"/>
              </a:rPr>
              <a:t>2013 - 2014 yılı itibarı ile Beypazarı Şehit Mehmet </a:t>
            </a:r>
            <a:r>
              <a:rPr lang="tr-TR" sz="1200" dirty="0" err="1" smtClean="0">
                <a:latin typeface="Calibri" pitchFamily="34" charset="0"/>
                <a:cs typeface="Times New Roman" pitchFamily="18" charset="0"/>
              </a:rPr>
              <a:t>Çifci</a:t>
            </a:r>
            <a:r>
              <a:rPr lang="tr-TR" sz="1200" dirty="0" smtClean="0">
                <a:latin typeface="Calibri" pitchFamily="34" charset="0"/>
                <a:cs typeface="Times New Roman" pitchFamily="18" charset="0"/>
              </a:rPr>
              <a:t> İmam Hatip Ortaokulu Sanayi İlkokulu ek binasında hizmet vermiştir. Beypazarı Şehit Mehmet </a:t>
            </a:r>
            <a:r>
              <a:rPr lang="tr-TR" sz="1200" dirty="0" err="1" smtClean="0">
                <a:latin typeface="Calibri" pitchFamily="34" charset="0"/>
                <a:cs typeface="Times New Roman" pitchFamily="18" charset="0"/>
              </a:rPr>
              <a:t>Çifci</a:t>
            </a:r>
            <a:r>
              <a:rPr lang="tr-TR" sz="1200" dirty="0" smtClean="0">
                <a:latin typeface="Calibri" pitchFamily="34" charset="0"/>
                <a:cs typeface="Times New Roman" pitchFamily="18" charset="0"/>
              </a:rPr>
              <a:t> İmam Hatip Ortaokulu, 2018 yılından itibaren Başağaç Mahallesinde Mülkiyeti Belediyeye ait olan şimdiki yeni binasında hizmete başla</a:t>
            </a:r>
            <a:r>
              <a:rPr lang="tr-TR" sz="1200" dirty="0" smtClean="0">
                <a:latin typeface="Times New Roman" pitchFamily="18" charset="0"/>
                <a:cs typeface="Times New Roman" pitchFamily="18" charset="0"/>
              </a:rPr>
              <a:t>mıştır. </a:t>
            </a:r>
            <a:endParaRPr lang="tr-TR" sz="1200" dirty="0">
              <a:latin typeface="Times New Roman" pitchFamily="18" charset="0"/>
              <a:cs typeface="Times New Roman" pitchFamily="18" charset="0"/>
            </a:endParaRPr>
          </a:p>
        </p:txBody>
      </p:sp>
      <p:sp>
        <p:nvSpPr>
          <p:cNvPr id="18" name="Dikdörtgen 17">
            <a:extLst>
              <a:ext uri="{FF2B5EF4-FFF2-40B4-BE49-F238E27FC236}">
                <a16:creationId xmlns:a16="http://schemas.microsoft.com/office/drawing/2014/main" xmlns="" id="{F00A3CA2-9836-4520-ADD3-77B59AB34025}"/>
              </a:ext>
            </a:extLst>
          </p:cNvPr>
          <p:cNvSpPr/>
          <p:nvPr/>
        </p:nvSpPr>
        <p:spPr>
          <a:xfrm>
            <a:off x="653251" y="2925537"/>
            <a:ext cx="6576224" cy="1477328"/>
          </a:xfrm>
          <a:prstGeom prst="rect">
            <a:avLst/>
          </a:prstGeom>
        </p:spPr>
        <p:txBody>
          <a:bodyPr wrap="square">
            <a:spAutoFit/>
          </a:bodyPr>
          <a:lstStyle/>
          <a:p>
            <a:pPr indent="355600" eaLnBrk="0" fontAlgn="base" hangingPunct="0">
              <a:lnSpc>
                <a:spcPts val="1800"/>
              </a:lnSpc>
              <a:spcBef>
                <a:spcPct val="0"/>
              </a:spcBef>
              <a:spcAft>
                <a:spcPct val="0"/>
              </a:spcAft>
              <a:tabLst>
                <a:tab pos="3695700" algn="l"/>
              </a:tabLst>
            </a:pPr>
            <a:r>
              <a:rPr lang="tr-TR" sz="1200" dirty="0">
                <a:ea typeface="TimesNewRomanPSMT"/>
                <a:cs typeface="Times New Roman" pitchFamily="18" charset="0"/>
              </a:rPr>
              <a:t>Okul bahçesinin ihata </a:t>
            </a:r>
            <a:r>
              <a:rPr lang="tr-TR" sz="1200" dirty="0" smtClean="0">
                <a:ea typeface="TimesNewRomanPSMT"/>
                <a:cs typeface="Times New Roman" pitchFamily="18" charset="0"/>
              </a:rPr>
              <a:t>duvarları ve üzerinde demir korkuluklar bulunmaktadır. 2018 yılı mart ayında okulumuz bahçesine 25 adet ağaç fidanı dikilerek bahçemiz yeşillendirilmiştir.2018 - 2019 </a:t>
            </a:r>
            <a:r>
              <a:rPr lang="tr-TR" sz="1200" dirty="0">
                <a:ea typeface="TimesNewRomanPSMT"/>
                <a:cs typeface="Times New Roman" pitchFamily="18" charset="0"/>
              </a:rPr>
              <a:t>eğitim öğretim yılında </a:t>
            </a:r>
            <a:r>
              <a:rPr lang="tr-TR" sz="1200" dirty="0" smtClean="0">
                <a:ea typeface="TimesNewRomanPSMT"/>
                <a:cs typeface="Times New Roman" pitchFamily="18" charset="0"/>
              </a:rPr>
              <a:t>17 şube ile eğitim öğretime devam edilmektedir.</a:t>
            </a:r>
            <a:r>
              <a:rPr lang="tr-TR" sz="1200" dirty="0">
                <a:ea typeface="TimesNewRomanPSMT"/>
                <a:cs typeface="Times New Roman" pitchFamily="18" charset="0"/>
              </a:rPr>
              <a:t> </a:t>
            </a:r>
            <a:r>
              <a:rPr lang="tr-TR" sz="1200" dirty="0" smtClean="0">
                <a:ea typeface="TimesNewRomanPSMT"/>
                <a:cs typeface="Times New Roman" pitchFamily="18" charset="0"/>
              </a:rPr>
              <a:t>Şu </a:t>
            </a:r>
            <a:r>
              <a:rPr lang="tr-TR" sz="1200" dirty="0">
                <a:ea typeface="TimesNewRomanPSMT"/>
                <a:cs typeface="Times New Roman" pitchFamily="18" charset="0"/>
              </a:rPr>
              <a:t>anda bir müdür, bir müdür yardımcısı, </a:t>
            </a:r>
            <a:r>
              <a:rPr lang="tr-TR" sz="1200" dirty="0" smtClean="0">
                <a:ea typeface="TimesNewRomanPSMT"/>
                <a:cs typeface="Times New Roman" pitchFamily="18" charset="0"/>
              </a:rPr>
              <a:t>29 </a:t>
            </a:r>
            <a:r>
              <a:rPr lang="tr-TR" sz="1200" dirty="0">
                <a:ea typeface="TimesNewRomanPSMT"/>
                <a:cs typeface="Times New Roman" pitchFamily="18" charset="0"/>
              </a:rPr>
              <a:t>öğretmen ve </a:t>
            </a:r>
            <a:r>
              <a:rPr lang="tr-TR" sz="1200" dirty="0" smtClean="0">
                <a:ea typeface="TimesNewRomanPSMT"/>
                <a:cs typeface="Times New Roman" pitchFamily="18" charset="0"/>
              </a:rPr>
              <a:t>389 </a:t>
            </a:r>
            <a:r>
              <a:rPr lang="tr-TR" sz="1200" dirty="0">
                <a:ea typeface="TimesNewRomanPSMT"/>
                <a:cs typeface="Times New Roman" pitchFamily="18" charset="0"/>
              </a:rPr>
              <a:t>öğrenci ile öğretime devam etmekteyiz. Ortaokul kadrosunda </a:t>
            </a:r>
            <a:r>
              <a:rPr lang="tr-TR" sz="1200" dirty="0" smtClean="0">
                <a:ea typeface="TimesNewRomanPSMT"/>
                <a:cs typeface="Times New Roman" pitchFamily="18" charset="0"/>
              </a:rPr>
              <a:t>2 </a:t>
            </a:r>
            <a:r>
              <a:rPr lang="tr-TR" sz="1200" dirty="0">
                <a:ea typeface="TimesNewRomanPSMT"/>
                <a:cs typeface="Times New Roman" pitchFamily="18" charset="0"/>
              </a:rPr>
              <a:t>Kadrolu </a:t>
            </a:r>
            <a:r>
              <a:rPr lang="tr-TR" sz="1200" dirty="0" smtClean="0">
                <a:ea typeface="TimesNewRomanPSMT"/>
                <a:cs typeface="Times New Roman" pitchFamily="18" charset="0"/>
              </a:rPr>
              <a:t>hizmetli personelimiz yanında </a:t>
            </a:r>
            <a:r>
              <a:rPr lang="tr-TR" sz="1200" dirty="0" err="1" smtClean="0">
                <a:ea typeface="TimesNewRomanPSMT"/>
                <a:cs typeface="Times New Roman" pitchFamily="18" charset="0"/>
              </a:rPr>
              <a:t>işkur</a:t>
            </a:r>
            <a:r>
              <a:rPr lang="tr-TR" sz="1200" dirty="0" smtClean="0">
                <a:ea typeface="TimesNewRomanPSMT"/>
                <a:cs typeface="Times New Roman" pitchFamily="18" charset="0"/>
              </a:rPr>
              <a:t> aracılığıyla görev yapan 2 personel ile  temizlik </a:t>
            </a:r>
            <a:r>
              <a:rPr lang="tr-TR" sz="1200" dirty="0">
                <a:ea typeface="TimesNewRomanPSMT"/>
                <a:cs typeface="Times New Roman" pitchFamily="18" charset="0"/>
              </a:rPr>
              <a:t>hizmetlerimiz görülmektedir.</a:t>
            </a:r>
          </a:p>
        </p:txBody>
      </p:sp>
      <p:graphicFrame>
        <p:nvGraphicFramePr>
          <p:cNvPr id="19" name="Tablo 18">
            <a:extLst>
              <a:ext uri="{FF2B5EF4-FFF2-40B4-BE49-F238E27FC236}">
                <a16:creationId xmlns:a16="http://schemas.microsoft.com/office/drawing/2014/main" xmlns="" id="{CF3AE004-0F62-48FC-BFE0-A38478C210C6}"/>
              </a:ext>
            </a:extLst>
          </p:cNvPr>
          <p:cNvGraphicFramePr>
            <a:graphicFrameLocks noGrp="1"/>
          </p:cNvGraphicFramePr>
          <p:nvPr>
            <p:extLst>
              <p:ext uri="{D42A27DB-BD31-4B8C-83A1-F6EECF244321}">
                <p14:modId xmlns:p14="http://schemas.microsoft.com/office/powerpoint/2010/main" val="2713419096"/>
              </p:ext>
            </p:extLst>
          </p:nvPr>
        </p:nvGraphicFramePr>
        <p:xfrm>
          <a:off x="517941" y="4826699"/>
          <a:ext cx="6628507" cy="841248"/>
        </p:xfrm>
        <a:graphic>
          <a:graphicData uri="http://schemas.openxmlformats.org/drawingml/2006/table">
            <a:tbl>
              <a:tblPr firstRow="1" firstCol="1" bandRow="1" bandCol="1">
                <a:tableStyleId>{5C22544A-7EE6-4342-B048-85BDC9FD1C3A}</a:tableStyleId>
              </a:tblPr>
              <a:tblGrid>
                <a:gridCol w="1856482">
                  <a:extLst>
                    <a:ext uri="{9D8B030D-6E8A-4147-A177-3AD203B41FA5}">
                      <a16:colId xmlns:a16="http://schemas.microsoft.com/office/drawing/2014/main" xmlns="" val="20000"/>
                    </a:ext>
                  </a:extLst>
                </a:gridCol>
                <a:gridCol w="4772025">
                  <a:extLst>
                    <a:ext uri="{9D8B030D-6E8A-4147-A177-3AD203B41FA5}">
                      <a16:colId xmlns:a16="http://schemas.microsoft.com/office/drawing/2014/main" xmlns="" val="20001"/>
                    </a:ext>
                  </a:extLst>
                </a:gridCol>
              </a:tblGrid>
              <a:tr h="139699">
                <a:tc>
                  <a:txBody>
                    <a:bodyPr/>
                    <a:lstStyle/>
                    <a:p>
                      <a:pPr marL="457200" algn="ctr">
                        <a:lnSpc>
                          <a:spcPct val="115000"/>
                        </a:lnSpc>
                        <a:spcAft>
                          <a:spcPts val="0"/>
                        </a:spcAft>
                      </a:pPr>
                      <a:r>
                        <a:rPr lang="tr-TR" sz="1600" dirty="0">
                          <a:effectLst/>
                        </a:rPr>
                        <a:t>Görev Yılları</a:t>
                      </a:r>
                      <a:endParaRPr lang="tr-TR" sz="1100" dirty="0">
                        <a:effectLst/>
                        <a:latin typeface="+mn-lt"/>
                        <a:ea typeface="Times New Roman"/>
                        <a:cs typeface="Times New Roman"/>
                      </a:endParaRPr>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457200" algn="ctr">
                        <a:lnSpc>
                          <a:spcPct val="115000"/>
                        </a:lnSpc>
                        <a:spcAft>
                          <a:spcPts val="0"/>
                        </a:spcAft>
                      </a:pPr>
                      <a:r>
                        <a:rPr lang="tr-TR" sz="1600" dirty="0" smtClean="0">
                          <a:effectLst/>
                        </a:rPr>
                        <a:t>Adı – Soyadı</a:t>
                      </a:r>
                      <a:endParaRPr lang="tr-TR" sz="1100" dirty="0">
                        <a:effectLst/>
                        <a:latin typeface="Calibri"/>
                        <a:ea typeface="Times New Roman"/>
                        <a:cs typeface="Times New Roman"/>
                      </a:endParaRPr>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0000"/>
                  </a:ext>
                </a:extLst>
              </a:tr>
              <a:tr h="162247">
                <a:tc>
                  <a:txBody>
                    <a:bodyPr/>
                    <a:lstStyle/>
                    <a:p>
                      <a:pPr marL="457200" algn="ctr">
                        <a:lnSpc>
                          <a:spcPct val="115000"/>
                        </a:lnSpc>
                        <a:spcAft>
                          <a:spcPts val="0"/>
                        </a:spcAft>
                      </a:pPr>
                      <a:r>
                        <a:rPr lang="tr-TR" sz="1600" dirty="0" smtClean="0">
                          <a:effectLst/>
                          <a:latin typeface="Calibri"/>
                          <a:ea typeface="Times New Roman"/>
                          <a:cs typeface="Times New Roman"/>
                        </a:rPr>
                        <a:t>2012</a:t>
                      </a:r>
                      <a:r>
                        <a:rPr lang="tr-TR" sz="1600" baseline="0" dirty="0" smtClean="0">
                          <a:effectLst/>
                          <a:latin typeface="Calibri"/>
                          <a:ea typeface="Times New Roman"/>
                          <a:cs typeface="Times New Roman"/>
                        </a:rPr>
                        <a:t> – 2013</a:t>
                      </a:r>
                      <a:endParaRPr lang="tr-TR" sz="1100" dirty="0">
                        <a:effectLst/>
                        <a:latin typeface="Calibri"/>
                        <a:ea typeface="Times New Roman"/>
                        <a:cs typeface="Times New Roman"/>
                      </a:endParaRPr>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457200" algn="ctr">
                        <a:lnSpc>
                          <a:spcPct val="115000"/>
                        </a:lnSpc>
                        <a:spcAft>
                          <a:spcPts val="0"/>
                        </a:spcAft>
                      </a:pPr>
                      <a:r>
                        <a:rPr lang="tr-TR" sz="1600" dirty="0" smtClean="0">
                          <a:effectLst/>
                        </a:rPr>
                        <a:t>Adem USLU – Kurucu</a:t>
                      </a:r>
                      <a:r>
                        <a:rPr lang="tr-TR" sz="1600" baseline="0" dirty="0" smtClean="0">
                          <a:effectLst/>
                        </a:rPr>
                        <a:t> Müdür</a:t>
                      </a:r>
                      <a:endParaRPr lang="tr-TR" sz="1100" dirty="0">
                        <a:effectLst/>
                        <a:latin typeface="Calibri"/>
                        <a:ea typeface="Times New Roman"/>
                        <a:cs typeface="Times New Roman"/>
                      </a:endParaRPr>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1"/>
                  </a:ext>
                </a:extLst>
              </a:tr>
              <a:tr h="162247">
                <a:tc>
                  <a:txBody>
                    <a:bodyPr/>
                    <a:lstStyle/>
                    <a:p>
                      <a:pPr marL="457200" algn="ctr">
                        <a:lnSpc>
                          <a:spcPct val="115000"/>
                        </a:lnSpc>
                        <a:spcAft>
                          <a:spcPts val="0"/>
                        </a:spcAft>
                      </a:pPr>
                      <a:r>
                        <a:rPr lang="tr-TR" sz="1600" dirty="0" smtClean="0">
                          <a:effectLst/>
                          <a:latin typeface="Calibri"/>
                          <a:ea typeface="Times New Roman"/>
                          <a:cs typeface="Times New Roman"/>
                        </a:rPr>
                        <a:t>2013</a:t>
                      </a:r>
                      <a:r>
                        <a:rPr lang="tr-TR" sz="1600" baseline="0" dirty="0" smtClean="0">
                          <a:effectLst/>
                          <a:latin typeface="Calibri"/>
                          <a:ea typeface="Times New Roman"/>
                          <a:cs typeface="Times New Roman"/>
                        </a:rPr>
                        <a:t> - 2019</a:t>
                      </a:r>
                      <a:endParaRPr lang="tr-TR" sz="1100" dirty="0">
                        <a:effectLst/>
                        <a:latin typeface="Calibri"/>
                        <a:ea typeface="Times New Roman"/>
                        <a:cs typeface="Times New Roman"/>
                      </a:endParaRPr>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457200" algn="ctr">
                        <a:lnSpc>
                          <a:spcPct val="115000"/>
                        </a:lnSpc>
                        <a:spcAft>
                          <a:spcPts val="0"/>
                        </a:spcAft>
                      </a:pPr>
                      <a:r>
                        <a:rPr lang="tr-TR" sz="1600" dirty="0" smtClean="0">
                          <a:effectLst/>
                        </a:rPr>
                        <a:t>Ahmet TOK - Müdür</a:t>
                      </a:r>
                      <a:r>
                        <a:rPr lang="tr-TR" sz="1600" baseline="0" dirty="0" smtClean="0">
                          <a:effectLst/>
                        </a:rPr>
                        <a:t> Olarak Halen Görevde</a:t>
                      </a:r>
                      <a:endParaRPr lang="tr-TR" sz="1100" dirty="0">
                        <a:effectLst/>
                        <a:latin typeface="Calibri"/>
                        <a:ea typeface="Times New Roman"/>
                        <a:cs typeface="Times New Roman"/>
                      </a:endParaRPr>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20" name="Dikdörtgen 19">
            <a:extLst>
              <a:ext uri="{FF2B5EF4-FFF2-40B4-BE49-F238E27FC236}">
                <a16:creationId xmlns:a16="http://schemas.microsoft.com/office/drawing/2014/main" xmlns="" id="{9299D24B-5844-4A4D-B2EB-1C94977BE15B}"/>
              </a:ext>
            </a:extLst>
          </p:cNvPr>
          <p:cNvSpPr/>
          <p:nvPr/>
        </p:nvSpPr>
        <p:spPr>
          <a:xfrm>
            <a:off x="292215" y="4402865"/>
            <a:ext cx="7087701" cy="423834"/>
          </a:xfrm>
          <a:prstGeom prst="rect">
            <a:avLst/>
          </a:prstGeom>
        </p:spPr>
        <p:txBody>
          <a:bodyPr wrap="square">
            <a:spAutoFit/>
          </a:bodyPr>
          <a:lstStyle/>
          <a:p>
            <a:pPr marL="637540">
              <a:lnSpc>
                <a:spcPct val="115000"/>
              </a:lnSpc>
              <a:spcAft>
                <a:spcPts val="1000"/>
              </a:spcAft>
            </a:pPr>
            <a:r>
              <a:rPr lang="tr-TR" b="1" dirty="0">
                <a:latin typeface="Times New Roman"/>
                <a:ea typeface="Times New Roman"/>
                <a:cs typeface="Times New Roman"/>
              </a:rPr>
              <a:t>Geçmiş Yıllarda Görev Yapan Okul Müdürleri</a:t>
            </a:r>
            <a:endParaRPr lang="tr-TR" sz="1400" dirty="0">
              <a:ea typeface="Times New Roman"/>
              <a:cs typeface="Times New Roman"/>
            </a:endParaRPr>
          </a:p>
        </p:txBody>
      </p:sp>
      <p:sp>
        <p:nvSpPr>
          <p:cNvPr id="25" name="Metin kutusu 24">
            <a:extLst>
              <a:ext uri="{FF2B5EF4-FFF2-40B4-BE49-F238E27FC236}">
                <a16:creationId xmlns:a16="http://schemas.microsoft.com/office/drawing/2014/main" xmlns="" id="{F092E5BF-FFE8-446F-BB1F-8193AB6D02CE}"/>
              </a:ext>
            </a:extLst>
          </p:cNvPr>
          <p:cNvSpPr txBox="1"/>
          <p:nvPr/>
        </p:nvSpPr>
        <p:spPr>
          <a:xfrm>
            <a:off x="-9766" y="9092106"/>
            <a:ext cx="462229" cy="307777"/>
          </a:xfrm>
          <a:prstGeom prst="rect">
            <a:avLst/>
          </a:prstGeom>
          <a:noFill/>
        </p:spPr>
        <p:txBody>
          <a:bodyPr wrap="square" rtlCol="0">
            <a:spAutoFit/>
          </a:bodyPr>
          <a:lstStyle/>
          <a:p>
            <a:r>
              <a:rPr lang="tr-TR" sz="1400" b="1" dirty="0"/>
              <a:t>9</a:t>
            </a:r>
          </a:p>
        </p:txBody>
      </p:sp>
      <p:pic>
        <p:nvPicPr>
          <p:cNvPr id="21" name="20 Resim" descr="Okul.jpeg"/>
          <p:cNvPicPr>
            <a:picLocks noChangeAspect="1"/>
          </p:cNvPicPr>
          <p:nvPr/>
        </p:nvPicPr>
        <p:blipFill>
          <a:blip r:embed="rId3" cstate="print"/>
          <a:stretch>
            <a:fillRect/>
          </a:stretch>
        </p:blipFill>
        <p:spPr>
          <a:xfrm>
            <a:off x="517941" y="6357987"/>
            <a:ext cx="6753473" cy="3948063"/>
          </a:xfrm>
          <a:prstGeom prst="rect">
            <a:avLst/>
          </a:prstGeom>
        </p:spPr>
      </p:pic>
    </p:spTree>
    <p:extLst>
      <p:ext uri="{BB962C8B-B14F-4D97-AF65-F5344CB8AC3E}">
        <p14:creationId xmlns:p14="http://schemas.microsoft.com/office/powerpoint/2010/main" val="4138325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a:extLst>
              <a:ext uri="{FF2B5EF4-FFF2-40B4-BE49-F238E27FC236}">
                <a16:creationId xmlns:a16="http://schemas.microsoft.com/office/drawing/2014/main" xmlns="" id="{AE96A779-5B2E-4249-8F2D-4A575CEB03E7}"/>
              </a:ext>
            </a:extLst>
          </p:cNvPr>
          <p:cNvGrpSpPr/>
          <p:nvPr/>
        </p:nvGrpSpPr>
        <p:grpSpPr>
          <a:xfrm>
            <a:off x="456352" y="261978"/>
            <a:ext cx="6637814" cy="411063"/>
            <a:chOff x="542115" y="3383314"/>
            <a:chExt cx="5975601" cy="285751"/>
          </a:xfrm>
        </p:grpSpPr>
        <p:sp>
          <p:nvSpPr>
            <p:cNvPr id="15" name="Yuvarlatılmış Dikdörtgen 14">
              <a:extLst>
                <a:ext uri="{FF2B5EF4-FFF2-40B4-BE49-F238E27FC236}">
                  <a16:creationId xmlns:a16="http://schemas.microsoft.com/office/drawing/2014/main" xmlns="" id="{B19BC182-92C6-4A4A-8ED4-8DABFE505054}"/>
                </a:ext>
              </a:extLst>
            </p:cNvPr>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smtClean="0">
                  <a:solidFill>
                    <a:prstClr val="white"/>
                  </a:solidFill>
                  <a:cs typeface="Arial" pitchFamily="34" charset="0"/>
                </a:rPr>
                <a:t>İstatistikler</a:t>
              </a:r>
              <a:endParaRPr lang="tr-TR" sz="1600" b="1" dirty="0">
                <a:solidFill>
                  <a:prstClr val="white"/>
                </a:solidFill>
                <a:cs typeface="Arial" pitchFamily="34" charset="0"/>
              </a:endParaRPr>
            </a:p>
          </p:txBody>
        </p:sp>
        <p:sp>
          <p:nvSpPr>
            <p:cNvPr id="16" name="Yuvarlatılmış Dikdörtgen 15">
              <a:extLst>
                <a:ext uri="{FF2B5EF4-FFF2-40B4-BE49-F238E27FC236}">
                  <a16:creationId xmlns:a16="http://schemas.microsoft.com/office/drawing/2014/main" xmlns="" id="{A16C69D5-0A31-44F1-855F-4DE868F32504}"/>
                </a:ext>
              </a:extLst>
            </p:cNvPr>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2.1.</a:t>
              </a:r>
            </a:p>
          </p:txBody>
        </p:sp>
      </p:grpSp>
      <p:sp>
        <p:nvSpPr>
          <p:cNvPr id="3" name="Dikdörtgen 2">
            <a:extLst>
              <a:ext uri="{FF2B5EF4-FFF2-40B4-BE49-F238E27FC236}">
                <a16:creationId xmlns:a16="http://schemas.microsoft.com/office/drawing/2014/main" xmlns="" id="{568E7AA8-C44E-408B-BBFE-D252F7116CCD}"/>
              </a:ext>
            </a:extLst>
          </p:cNvPr>
          <p:cNvSpPr/>
          <p:nvPr/>
        </p:nvSpPr>
        <p:spPr>
          <a:xfrm>
            <a:off x="460140" y="1089690"/>
            <a:ext cx="6634026" cy="538224"/>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Okulumuzun temel girdilerine ilişkin bilgiler altta yer alan okul künyesine ilişkin tabloda yer almaktadır.</a:t>
            </a:r>
          </a:p>
        </p:txBody>
      </p:sp>
      <p:graphicFrame>
        <p:nvGraphicFramePr>
          <p:cNvPr id="4" name="Tablo 3">
            <a:extLst>
              <a:ext uri="{FF2B5EF4-FFF2-40B4-BE49-F238E27FC236}">
                <a16:creationId xmlns:a16="http://schemas.microsoft.com/office/drawing/2014/main" xmlns="" id="{41765B84-8EBE-4F8B-B0FE-924738562418}"/>
              </a:ext>
            </a:extLst>
          </p:cNvPr>
          <p:cNvGraphicFramePr>
            <a:graphicFrameLocks noGrp="1"/>
          </p:cNvGraphicFramePr>
          <p:nvPr>
            <p:extLst>
              <p:ext uri="{D42A27DB-BD31-4B8C-83A1-F6EECF244321}">
                <p14:modId xmlns:p14="http://schemas.microsoft.com/office/powerpoint/2010/main" val="1025973347"/>
              </p:ext>
            </p:extLst>
          </p:nvPr>
        </p:nvGraphicFramePr>
        <p:xfrm>
          <a:off x="460347" y="1783309"/>
          <a:ext cx="6753814" cy="3905250"/>
        </p:xfrm>
        <a:graphic>
          <a:graphicData uri="http://schemas.openxmlformats.org/drawingml/2006/table">
            <a:tbl>
              <a:tblPr firstRow="1" firstCol="1" bandRow="1"/>
              <a:tblGrid>
                <a:gridCol w="1155286">
                  <a:extLst>
                    <a:ext uri="{9D8B030D-6E8A-4147-A177-3AD203B41FA5}">
                      <a16:colId xmlns:a16="http://schemas.microsoft.com/office/drawing/2014/main" xmlns="" val="727739551"/>
                    </a:ext>
                  </a:extLst>
                </a:gridCol>
                <a:gridCol w="719264">
                  <a:extLst>
                    <a:ext uri="{9D8B030D-6E8A-4147-A177-3AD203B41FA5}">
                      <a16:colId xmlns:a16="http://schemas.microsoft.com/office/drawing/2014/main" xmlns="" val="2262238700"/>
                    </a:ext>
                  </a:extLst>
                </a:gridCol>
                <a:gridCol w="929287">
                  <a:extLst>
                    <a:ext uri="{9D8B030D-6E8A-4147-A177-3AD203B41FA5}">
                      <a16:colId xmlns:a16="http://schemas.microsoft.com/office/drawing/2014/main" xmlns="" val="46922487"/>
                    </a:ext>
                  </a:extLst>
                </a:gridCol>
                <a:gridCol w="683696">
                  <a:extLst>
                    <a:ext uri="{9D8B030D-6E8A-4147-A177-3AD203B41FA5}">
                      <a16:colId xmlns:a16="http://schemas.microsoft.com/office/drawing/2014/main" xmlns="" val="764734899"/>
                    </a:ext>
                  </a:extLst>
                </a:gridCol>
                <a:gridCol w="1264074">
                  <a:extLst>
                    <a:ext uri="{9D8B030D-6E8A-4147-A177-3AD203B41FA5}">
                      <a16:colId xmlns:a16="http://schemas.microsoft.com/office/drawing/2014/main" xmlns="" val="1000959439"/>
                    </a:ext>
                  </a:extLst>
                </a:gridCol>
                <a:gridCol w="969987">
                  <a:extLst>
                    <a:ext uri="{9D8B030D-6E8A-4147-A177-3AD203B41FA5}">
                      <a16:colId xmlns:a16="http://schemas.microsoft.com/office/drawing/2014/main" xmlns="" val="3117414051"/>
                    </a:ext>
                  </a:extLst>
                </a:gridCol>
                <a:gridCol w="1032220">
                  <a:extLst>
                    <a:ext uri="{9D8B030D-6E8A-4147-A177-3AD203B41FA5}">
                      <a16:colId xmlns:a16="http://schemas.microsoft.com/office/drawing/2014/main" xmlns="" val="1262034488"/>
                    </a:ext>
                  </a:extLst>
                </a:gridCol>
              </a:tblGrid>
              <a:tr h="287020">
                <a:tc gridSpan="4">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İli: ANKARA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İlçesi:</a:t>
                      </a: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BEYPAZARI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698866774"/>
                  </a:ext>
                </a:extLst>
              </a:tr>
              <a:tr h="287020">
                <a:tc>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Adres:</a:t>
                      </a:r>
                      <a:r>
                        <a:rPr lang="tr-TR" sz="100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3">
                  <a:txBody>
                    <a:bodyPr/>
                    <a:lstStyle/>
                    <a:p>
                      <a:pPr>
                        <a:lnSpc>
                          <a:spcPct val="125000"/>
                        </a:lnSpc>
                        <a:spcAft>
                          <a:spcPts val="800"/>
                        </a:spcAft>
                      </a:pP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Başağaç </a:t>
                      </a:r>
                      <a:r>
                        <a:rPr lang="tr-TR" sz="1000" dirty="0" err="1" smtClean="0">
                          <a:effectLst/>
                          <a:latin typeface="Book Antiqua" panose="02040602050305030304" pitchFamily="18" charset="0"/>
                          <a:ea typeface="Times New Roman" panose="02020603050405020304" pitchFamily="18" charset="0"/>
                          <a:cs typeface="Times New Roman" panose="02020603050405020304" pitchFamily="18" charset="0"/>
                        </a:rPr>
                        <a:t>Mah.Nurettin</a:t>
                      </a:r>
                      <a:r>
                        <a:rPr lang="tr-TR" sz="1000" baseline="0" dirty="0" smtClean="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baseline="0" dirty="0" err="1" smtClean="0">
                          <a:effectLst/>
                          <a:latin typeface="Book Antiqua" panose="02040602050305030304" pitchFamily="18" charset="0"/>
                          <a:ea typeface="Times New Roman" panose="02020603050405020304" pitchFamily="18" charset="0"/>
                          <a:cs typeface="Times New Roman" panose="02020603050405020304" pitchFamily="18" charset="0"/>
                        </a:rPr>
                        <a:t>Karaoğuz</a:t>
                      </a:r>
                      <a:r>
                        <a:rPr lang="tr-TR" sz="1000" baseline="0" dirty="0" smtClean="0">
                          <a:effectLst/>
                          <a:latin typeface="Book Antiqua" panose="02040602050305030304" pitchFamily="18" charset="0"/>
                          <a:ea typeface="Times New Roman" panose="02020603050405020304" pitchFamily="18" charset="0"/>
                          <a:cs typeface="Times New Roman" panose="02020603050405020304" pitchFamily="18" charset="0"/>
                        </a:rPr>
                        <a:t>,</a:t>
                      </a:r>
                      <a:r>
                        <a:rPr lang="tr-TR" sz="1000" baseline="0" dirty="0" err="1" smtClean="0">
                          <a:effectLst/>
                          <a:latin typeface="Book Antiqua" panose="02040602050305030304" pitchFamily="18" charset="0"/>
                          <a:ea typeface="Times New Roman" panose="02020603050405020304" pitchFamily="18" charset="0"/>
                          <a:cs typeface="Times New Roman" panose="02020603050405020304" pitchFamily="18" charset="0"/>
                        </a:rPr>
                        <a:t>Sok.No</a:t>
                      </a:r>
                      <a:r>
                        <a:rPr lang="tr-TR" sz="1000" baseline="0" dirty="0" smtClean="0">
                          <a:effectLst/>
                          <a:latin typeface="Book Antiqua" panose="02040602050305030304" pitchFamily="18" charset="0"/>
                          <a:ea typeface="Times New Roman" panose="02020603050405020304" pitchFamily="18" charset="0"/>
                          <a:cs typeface="Times New Roman" panose="02020603050405020304" pitchFamily="18" charset="0"/>
                        </a:rPr>
                        <a:t>:11/1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000" b="1" dirty="0">
                          <a:effectLst/>
                          <a:latin typeface="Times New Roman" pitchFamily="18" charset="0"/>
                          <a:ea typeface="Times New Roman" panose="02020603050405020304" pitchFamily="18" charset="0"/>
                          <a:cs typeface="Times New Roman" pitchFamily="18" charset="0"/>
                        </a:rPr>
                        <a:t>Coğrafi Konum (link):</a:t>
                      </a:r>
                      <a:endParaRPr lang="tr-TR" sz="1200" dirty="0">
                        <a:effectLst/>
                        <a:latin typeface="Times New Roman" pitchFamily="18" charset="0"/>
                        <a:ea typeface="Times New Roman" panose="02020603050405020304" pitchFamily="18" charset="0"/>
                        <a:cs typeface="Times New Roman"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r>
                        <a:rPr lang="tr-TR" sz="1000" b="0" dirty="0" smtClean="0">
                          <a:effectLst/>
                          <a:latin typeface="Times New Roman" pitchFamily="18" charset="0"/>
                          <a:ea typeface="Times New Roman" panose="02020603050405020304" pitchFamily="18" charset="0"/>
                          <a:cs typeface="Times New Roman" pitchFamily="18" charset="0"/>
                        </a:rPr>
                        <a:t>https://goo.gl/maps/nqBzmLcymmq</a:t>
                      </a:r>
                      <a:endParaRPr lang="tr-TR" sz="2000" b="0" dirty="0">
                        <a:latin typeface="Times New Roman" pitchFamily="18" charset="0"/>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2756998764"/>
                  </a:ext>
                </a:extLst>
              </a:tr>
              <a:tr h="287020">
                <a:tc>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Telefon </a:t>
                      </a:r>
                      <a:r>
                        <a:rPr lang="tr-TR" sz="1000" b="1" dirty="0" err="1">
                          <a:effectLst/>
                          <a:latin typeface="Book Antiqua" panose="02040602050305030304" pitchFamily="18" charset="0"/>
                          <a:ea typeface="Times New Roman" panose="02020603050405020304" pitchFamily="18" charset="0"/>
                          <a:cs typeface="Times New Roman" panose="02020603050405020304" pitchFamily="18" charset="0"/>
                        </a:rPr>
                        <a:t>Num</a:t>
                      </a: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3">
                  <a:txBody>
                    <a:bodyPr/>
                    <a:lstStyle/>
                    <a:p>
                      <a:pPr>
                        <a:lnSpc>
                          <a:spcPct val="125000"/>
                        </a:lnSpc>
                        <a:spcAft>
                          <a:spcPts val="800"/>
                        </a:spcAft>
                      </a:pP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0 312 770 00 20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Faks Numarası: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0 312 770 00 20</a:t>
                      </a:r>
                      <a:endParaRPr lang="tr-TR" sz="2000"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1760323174"/>
                  </a:ext>
                </a:extLst>
              </a:tr>
              <a:tr h="287020">
                <a:tc>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e- Posta Adresi:</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3">
                  <a:txBody>
                    <a:bodyPr/>
                    <a:lstStyle/>
                    <a:p>
                      <a:pPr>
                        <a:lnSpc>
                          <a:spcPct val="125000"/>
                        </a:lnSpc>
                        <a:spcAft>
                          <a:spcPts val="800"/>
                        </a:spcAft>
                      </a:pP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beyiho06@</a:t>
                      </a:r>
                      <a:r>
                        <a:rPr lang="tr-TR" sz="1000" dirty="0" err="1" smtClean="0">
                          <a:effectLst/>
                          <a:latin typeface="Book Antiqua" panose="02040602050305030304" pitchFamily="18" charset="0"/>
                          <a:ea typeface="Times New Roman" panose="02020603050405020304" pitchFamily="18" charset="0"/>
                          <a:cs typeface="Times New Roman" panose="02020603050405020304" pitchFamily="18" charset="0"/>
                        </a:rPr>
                        <a:t>gmail</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.com</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Web sayfası adresi:</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r>
                        <a:rPr lang="tr-TR" sz="1200" b="0" i="0" u="none" strike="noStrike" kern="1200" dirty="0" smtClean="0">
                          <a:solidFill>
                            <a:schemeClr val="tx1">
                              <a:lumMod val="95000"/>
                              <a:lumOff val="5000"/>
                            </a:schemeClr>
                          </a:solidFill>
                          <a:latin typeface="Times New Roman" pitchFamily="18" charset="0"/>
                          <a:ea typeface="+mn-ea"/>
                          <a:cs typeface="Times New Roman" pitchFamily="18" charset="0"/>
                          <a:hlinkClick r:id="rId2"/>
                        </a:rPr>
                        <a:t>http://beypazarisehitmehmetcifciiho.meb.k12.tr</a:t>
                      </a:r>
                      <a:endParaRPr lang="tr-TR" sz="1200" b="1" dirty="0">
                        <a:solidFill>
                          <a:schemeClr val="tx1">
                            <a:lumMod val="95000"/>
                            <a:lumOff val="5000"/>
                          </a:schemeClr>
                        </a:solidFill>
                        <a:latin typeface="Times New Roman" pitchFamily="18" charset="0"/>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3524184804"/>
                  </a:ext>
                </a:extLst>
              </a:tr>
              <a:tr h="287020">
                <a:tc>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Kurum Kodu:</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3">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b="1" dirty="0" smtClean="0">
                          <a:effectLst/>
                          <a:latin typeface="Book Antiqua" panose="02040602050305030304" pitchFamily="18" charset="0"/>
                          <a:ea typeface="Times New Roman" panose="02020603050405020304" pitchFamily="18" charset="0"/>
                          <a:cs typeface="Times New Roman" panose="02020603050405020304" pitchFamily="18" charset="0"/>
                        </a:rPr>
                        <a:t>734306</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Öğretim Şekli:</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pPr marL="0" marR="0" lvl="0" indent="0" algn="l" defTabSz="1022845" rtl="0" eaLnBrk="1" fontAlgn="auto" latinLnBrk="0" hangingPunct="1">
                        <a:lnSpc>
                          <a:spcPct val="100000"/>
                        </a:lnSpc>
                        <a:spcBef>
                          <a:spcPts val="0"/>
                        </a:spcBef>
                        <a:spcAft>
                          <a:spcPts val="0"/>
                        </a:spcAft>
                        <a:buClrTx/>
                        <a:buSzTx/>
                        <a:buFontTx/>
                        <a:buNone/>
                        <a:tabLst/>
                        <a:defRPr/>
                      </a:pPr>
                      <a:r>
                        <a:rPr lang="tr-TR" sz="1200" b="0" dirty="0" smtClean="0">
                          <a:latin typeface="Times New Roman" pitchFamily="18" charset="0"/>
                          <a:cs typeface="Times New Roman" pitchFamily="18" charset="0"/>
                        </a:rPr>
                        <a:t>Normal</a:t>
                      </a:r>
                      <a:endParaRPr lang="tr-TR" sz="1200" b="0" dirty="0">
                        <a:latin typeface="Times New Roman" pitchFamily="18" charset="0"/>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3365158384"/>
                  </a:ext>
                </a:extLst>
              </a:tr>
              <a:tr h="255270">
                <a:tc gridSpan="4">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Okulun Hizmete Giriş Tarihi : </a:t>
                      </a:r>
                      <a:r>
                        <a:rPr lang="tr-TR" sz="1000" b="1" dirty="0" smtClean="0">
                          <a:effectLst/>
                          <a:latin typeface="Book Antiqua" panose="02040602050305030304" pitchFamily="18" charset="0"/>
                          <a:ea typeface="Times New Roman" panose="02020603050405020304" pitchFamily="18" charset="0"/>
                          <a:cs typeface="Times New Roman" panose="02020603050405020304" pitchFamily="18" charset="0"/>
                        </a:rPr>
                        <a:t>2012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Toplam Çalışan Sayısı</a:t>
                      </a:r>
                      <a:r>
                        <a:rPr lang="x-none" sz="80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35</a:t>
                      </a:r>
                      <a:endParaRPr lang="tr-TR" sz="2000"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4248956028"/>
                  </a:ext>
                </a:extLst>
              </a:tr>
              <a:tr h="0">
                <a:tc rowSpan="3">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Öğrenci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nSpc>
                          <a:spcPct val="125000"/>
                        </a:lnSpc>
                        <a:spcAft>
                          <a:spcPts val="80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Kız</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197</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rowSpan="3">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Öğretmen Sayısı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nSpc>
                          <a:spcPct val="125000"/>
                        </a:lnSpc>
                        <a:spcAft>
                          <a:spcPts val="80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Kadın</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16</a:t>
                      </a:r>
                      <a:endParaRPr lang="tr-TR" sz="2000" dirty="0"/>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3318914088"/>
                  </a:ext>
                </a:extLst>
              </a:tr>
              <a:tr h="0">
                <a:tc vMerge="1">
                  <a:txBody>
                    <a:bodyPr/>
                    <a:lstStyle/>
                    <a:p>
                      <a:endParaRPr lang="tr-TR"/>
                    </a:p>
                  </a:txBody>
                  <a:tcPr/>
                </a:tc>
                <a:tc>
                  <a:txBody>
                    <a:bodyPr/>
                    <a:lstStyle/>
                    <a:p>
                      <a:pPr>
                        <a:lnSpc>
                          <a:spcPct val="125000"/>
                        </a:lnSpc>
                        <a:spcAft>
                          <a:spcPts val="80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Erkek</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192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vMerge="1">
                  <a:txBody>
                    <a:bodyPr/>
                    <a:lstStyle/>
                    <a:p>
                      <a:endParaRPr lang="tr-TR"/>
                    </a:p>
                  </a:txBody>
                  <a:tcPr/>
                </a:tc>
                <a:tc>
                  <a:txBody>
                    <a:bodyPr/>
                    <a:lstStyle/>
                    <a:p>
                      <a:pPr>
                        <a:lnSpc>
                          <a:spcPct val="125000"/>
                        </a:lnSpc>
                        <a:spcAft>
                          <a:spcPts val="80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Erkek</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13</a:t>
                      </a:r>
                      <a:endParaRPr lang="tr-TR" sz="2000" dirty="0"/>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2574684729"/>
                  </a:ext>
                </a:extLst>
              </a:tr>
              <a:tr h="0">
                <a:tc vMerge="1">
                  <a:txBody>
                    <a:bodyPr/>
                    <a:lstStyle/>
                    <a:p>
                      <a:endParaRPr lang="tr-TR"/>
                    </a:p>
                  </a:txBody>
                  <a:tcPr/>
                </a:tc>
                <a:tc>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Toplam</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389</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vMerge="1">
                  <a:txBody>
                    <a:bodyPr/>
                    <a:lstStyle/>
                    <a:p>
                      <a:endParaRPr lang="tr-TR"/>
                    </a:p>
                  </a:txBody>
                  <a:tcPr/>
                </a:tc>
                <a:tc>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Toplam</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29</a:t>
                      </a:r>
                      <a:endParaRPr lang="tr-TR" sz="2000" dirty="0"/>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1463619775"/>
                  </a:ext>
                </a:extLst>
              </a:tr>
              <a:tr h="0">
                <a:tc gridSpan="3">
                  <a:txBody>
                    <a:bodyPr/>
                    <a:lstStyle/>
                    <a:p>
                      <a:pPr>
                        <a:lnSpc>
                          <a:spcPct val="125000"/>
                        </a:lnSpc>
                        <a:spcAft>
                          <a:spcPts val="80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Derslik Başına Düşen Öğrenci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23</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0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Şube Başına Düşen Öğrenci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24</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806305351"/>
                  </a:ext>
                </a:extLst>
              </a:tr>
              <a:tr h="0">
                <a:tc gridSpan="3">
                  <a:txBody>
                    <a:bodyPr/>
                    <a:lstStyle/>
                    <a:p>
                      <a:pPr>
                        <a:lnSpc>
                          <a:spcPct val="125000"/>
                        </a:lnSpc>
                        <a:spcAft>
                          <a:spcPts val="800"/>
                        </a:spcAft>
                      </a:pPr>
                      <a:r>
                        <a:rPr lang="tr-TR" sz="10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Öğretmen Başına Düşen Öğrenci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nSpc>
                          <a:spcPct val="125000"/>
                        </a:lnSpc>
                        <a:spcAft>
                          <a:spcPts val="800"/>
                        </a:spcAft>
                      </a:pPr>
                      <a:r>
                        <a:rPr lang="tr-TR" sz="1200" dirty="0" smtClean="0">
                          <a:effectLst/>
                          <a:latin typeface="Book Antiqua" panose="02040602050305030304" pitchFamily="18" charset="0"/>
                          <a:ea typeface="Times New Roman" panose="02020603050405020304" pitchFamily="18" charset="0"/>
                          <a:cs typeface="Times New Roman" panose="02020603050405020304" pitchFamily="18" charset="0"/>
                        </a:rPr>
                        <a:t>14</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0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Şube Başına 30’dan Fazla Öğrencisi Olan Şube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pPr>
                        <a:lnSpc>
                          <a:spcPct val="125000"/>
                        </a:lnSpc>
                        <a:spcAft>
                          <a:spcPts val="800"/>
                        </a:spcAft>
                      </a:pPr>
                      <a:r>
                        <a:rPr lang="tr-TR" sz="1000" baseline="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baseline="0" dirty="0" smtClean="0">
                          <a:effectLst/>
                          <a:latin typeface="Book Antiqua" panose="02040602050305030304" pitchFamily="18" charset="0"/>
                          <a:ea typeface="Times New Roman" panose="02020603050405020304" pitchFamily="18" charset="0"/>
                          <a:cs typeface="Times New Roman" panose="02020603050405020304" pitchFamily="18"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1505109874"/>
                  </a:ext>
                </a:extLst>
              </a:tr>
              <a:tr h="0">
                <a:tc gridSpan="3">
                  <a:txBody>
                    <a:bodyPr/>
                    <a:lstStyle/>
                    <a:p>
                      <a:pPr>
                        <a:lnSpc>
                          <a:spcPct val="125000"/>
                        </a:lnSpc>
                        <a:spcAft>
                          <a:spcPts val="80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Öğrenci Başına Düşen Toplam Gider Miktarı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nSpc>
                          <a:spcPct val="125000"/>
                        </a:lnSpc>
                        <a:spcAft>
                          <a:spcPts val="80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317 TL</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gridSpan="2">
                  <a:txBody>
                    <a:bodyPr/>
                    <a:lstStyle/>
                    <a:p>
                      <a:pPr>
                        <a:lnSpc>
                          <a:spcPct val="125000"/>
                        </a:lnSpc>
                        <a:spcAft>
                          <a:spcPts val="800"/>
                        </a:spcAft>
                      </a:pPr>
                      <a:r>
                        <a:rPr lang="tr-TR" sz="1000" b="1"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Öğretmenlerin Kurumdaki Ortalama Görev Süresi</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hMerge="1">
                  <a:txBody>
                    <a:bodyPr/>
                    <a:lstStyle/>
                    <a:p>
                      <a:endParaRPr lang="tr-TR"/>
                    </a:p>
                  </a:txBody>
                  <a:tcPr/>
                </a:tc>
                <a:tc>
                  <a:txBody>
                    <a:bodyPr/>
                    <a:lstStyle/>
                    <a:p>
                      <a:pPr>
                        <a:lnSpc>
                          <a:spcPct val="125000"/>
                        </a:lnSpc>
                        <a:spcAft>
                          <a:spcPts val="80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tr-TR" sz="1000" dirty="0" smtClean="0">
                          <a:effectLst/>
                          <a:latin typeface="Book Antiqua" panose="02040602050305030304" pitchFamily="18" charset="0"/>
                          <a:ea typeface="Times New Roman" panose="02020603050405020304" pitchFamily="18" charset="0"/>
                          <a:cs typeface="Times New Roman" panose="02020603050405020304" pitchFamily="18" charset="0"/>
                        </a:rPr>
                        <a:t> 3</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extLst>
                  <a:ext uri="{0D108BD9-81ED-4DB2-BD59-A6C34878D82A}">
                    <a16:rowId xmlns:a16="http://schemas.microsoft.com/office/drawing/2014/main" xmlns="" val="2978043012"/>
                  </a:ext>
                </a:extLst>
              </a:tr>
            </a:tbl>
          </a:graphicData>
        </a:graphic>
      </p:graphicFrame>
      <p:sp>
        <p:nvSpPr>
          <p:cNvPr id="28" name="Yuvarlatılmış Dikdörtgen 14">
            <a:extLst>
              <a:ext uri="{FF2B5EF4-FFF2-40B4-BE49-F238E27FC236}">
                <a16:creationId xmlns:a16="http://schemas.microsoft.com/office/drawing/2014/main" xmlns="" id="{84F4CCD1-2048-49E2-A0B9-AC94032B1FC3}"/>
              </a:ext>
            </a:extLst>
          </p:cNvPr>
          <p:cNvSpPr>
            <a:spLocks noChangeArrowheads="1"/>
          </p:cNvSpPr>
          <p:nvPr/>
        </p:nvSpPr>
        <p:spPr bwMode="auto">
          <a:xfrm>
            <a:off x="456352" y="828434"/>
            <a:ext cx="6634026" cy="261254"/>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Temel İstatistiki Bilgiler</a:t>
            </a:r>
            <a:endParaRPr lang="tr-TR" sz="1200" b="1" dirty="0">
              <a:solidFill>
                <a:prstClr val="white"/>
              </a:solidFill>
              <a:cs typeface="Arial" pitchFamily="34" charset="0"/>
            </a:endParaRPr>
          </a:p>
        </p:txBody>
      </p:sp>
      <p:sp>
        <p:nvSpPr>
          <p:cNvPr id="29" name="Yuvarlatılmış Dikdörtgen 14">
            <a:extLst>
              <a:ext uri="{FF2B5EF4-FFF2-40B4-BE49-F238E27FC236}">
                <a16:creationId xmlns:a16="http://schemas.microsoft.com/office/drawing/2014/main" xmlns="" id="{A380670D-38A7-45C9-B775-B72147CBF831}"/>
              </a:ext>
            </a:extLst>
          </p:cNvPr>
          <p:cNvSpPr>
            <a:spLocks noChangeArrowheads="1"/>
          </p:cNvSpPr>
          <p:nvPr/>
        </p:nvSpPr>
        <p:spPr bwMode="auto">
          <a:xfrm>
            <a:off x="634312" y="5770294"/>
            <a:ext cx="6736079" cy="25921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Çalışan Bilgileri</a:t>
            </a:r>
            <a:endParaRPr lang="tr-TR" sz="1200" b="1" dirty="0">
              <a:solidFill>
                <a:prstClr val="white"/>
              </a:solidFill>
              <a:cs typeface="Arial" pitchFamily="34" charset="0"/>
            </a:endParaRPr>
          </a:p>
        </p:txBody>
      </p:sp>
      <p:sp>
        <p:nvSpPr>
          <p:cNvPr id="8" name="Dikdörtgen 7">
            <a:extLst>
              <a:ext uri="{FF2B5EF4-FFF2-40B4-BE49-F238E27FC236}">
                <a16:creationId xmlns:a16="http://schemas.microsoft.com/office/drawing/2014/main" xmlns="" id="{599B7369-1CCF-4925-A33F-C6C2CFE36D07}"/>
              </a:ext>
            </a:extLst>
          </p:cNvPr>
          <p:cNvSpPr/>
          <p:nvPr/>
        </p:nvSpPr>
        <p:spPr>
          <a:xfrm>
            <a:off x="496160" y="6029505"/>
            <a:ext cx="6598006" cy="307392"/>
          </a:xfrm>
          <a:prstGeom prst="rect">
            <a:avLst/>
          </a:prstGeom>
        </p:spPr>
        <p:txBody>
          <a:bodyPr wrap="square">
            <a:spAutoFit/>
          </a:bodyPr>
          <a:lstStyle/>
          <a:p>
            <a:pPr indent="449580">
              <a:lnSpc>
                <a:spcPct val="125000"/>
              </a:lnSpc>
              <a:spcAft>
                <a:spcPts val="80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Okulumuzun çalışanlarına ilişkin bilgiler altta yer alan tabloda belirtilmiştir.</a:t>
            </a:r>
          </a:p>
        </p:txBody>
      </p:sp>
      <p:graphicFrame>
        <p:nvGraphicFramePr>
          <p:cNvPr id="9" name="Tablo 8">
            <a:extLst>
              <a:ext uri="{FF2B5EF4-FFF2-40B4-BE49-F238E27FC236}">
                <a16:creationId xmlns:a16="http://schemas.microsoft.com/office/drawing/2014/main" xmlns="" id="{27570DE4-7505-4396-9EF7-9EDD738D8E81}"/>
              </a:ext>
            </a:extLst>
          </p:cNvPr>
          <p:cNvGraphicFramePr>
            <a:graphicFrameLocks noGrp="1"/>
          </p:cNvGraphicFramePr>
          <p:nvPr>
            <p:extLst>
              <p:ext uri="{D42A27DB-BD31-4B8C-83A1-F6EECF244321}">
                <p14:modId xmlns:p14="http://schemas.microsoft.com/office/powerpoint/2010/main" val="1449427604"/>
              </p:ext>
            </p:extLst>
          </p:nvPr>
        </p:nvGraphicFramePr>
        <p:xfrm>
          <a:off x="478081" y="6336897"/>
          <a:ext cx="6736080" cy="3583045"/>
        </p:xfrm>
        <a:graphic>
          <a:graphicData uri="http://schemas.openxmlformats.org/drawingml/2006/table">
            <a:tbl>
              <a:tblPr firstRow="1" firstCol="1" bandRow="1"/>
              <a:tblGrid>
                <a:gridCol w="3368040">
                  <a:extLst>
                    <a:ext uri="{9D8B030D-6E8A-4147-A177-3AD203B41FA5}">
                      <a16:colId xmlns:a16="http://schemas.microsoft.com/office/drawing/2014/main" xmlns="" val="3029739335"/>
                    </a:ext>
                  </a:extLst>
                </a:gridCol>
                <a:gridCol w="1122680">
                  <a:extLst>
                    <a:ext uri="{9D8B030D-6E8A-4147-A177-3AD203B41FA5}">
                      <a16:colId xmlns:a16="http://schemas.microsoft.com/office/drawing/2014/main" xmlns="" val="264518091"/>
                    </a:ext>
                  </a:extLst>
                </a:gridCol>
                <a:gridCol w="1122680">
                  <a:extLst>
                    <a:ext uri="{9D8B030D-6E8A-4147-A177-3AD203B41FA5}">
                      <a16:colId xmlns:a16="http://schemas.microsoft.com/office/drawing/2014/main" xmlns="" val="1438221911"/>
                    </a:ext>
                  </a:extLst>
                </a:gridCol>
                <a:gridCol w="1122680">
                  <a:extLst>
                    <a:ext uri="{9D8B030D-6E8A-4147-A177-3AD203B41FA5}">
                      <a16:colId xmlns:a16="http://schemas.microsoft.com/office/drawing/2014/main" xmlns="" val="3994680996"/>
                    </a:ext>
                  </a:extLst>
                </a:gridCol>
              </a:tblGrid>
              <a:tr h="397840">
                <a:tc>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Unvan*</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Erkek</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a:effectLst/>
                          <a:latin typeface="Book Antiqua" panose="02040602050305030304" pitchFamily="18" charset="0"/>
                          <a:ea typeface="Times New Roman" panose="02020603050405020304" pitchFamily="18" charset="0"/>
                          <a:cs typeface="Times New Roman" panose="02020603050405020304" pitchFamily="18" charset="0"/>
                        </a:rPr>
                        <a:t>Kadın</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a:effectLst/>
                          <a:latin typeface="Book Antiqua" panose="02040602050305030304" pitchFamily="18" charset="0"/>
                          <a:ea typeface="Times New Roman" panose="02020603050405020304" pitchFamily="18" charset="0"/>
                          <a:cs typeface="Times New Roman" panose="02020603050405020304" pitchFamily="18" charset="0"/>
                        </a:rPr>
                        <a:t>Toplam</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5215866"/>
                  </a:ext>
                </a:extLst>
              </a:tr>
              <a:tr h="398195">
                <a:tc>
                  <a:txBody>
                    <a:bodyPr/>
                    <a:lstStyle/>
                    <a:p>
                      <a:pPr>
                        <a:lnSpc>
                          <a:spcPct val="125000"/>
                        </a:lnSpc>
                        <a:spcAft>
                          <a:spcPts val="800"/>
                        </a:spcAft>
                      </a:pPr>
                      <a:r>
                        <a:rPr lang="tr-TR" sz="1200" dirty="0">
                          <a:effectLst/>
                          <a:latin typeface="Book Antiqua" panose="02040602050305030304" pitchFamily="18" charset="0"/>
                          <a:ea typeface="Times New Roman" panose="02020603050405020304" pitchFamily="18" charset="0"/>
                          <a:cs typeface="Times New Roman" panose="02020603050405020304" pitchFamily="18" charset="0"/>
                        </a:rPr>
                        <a:t>Okul Müdürü ve Müdür Yardımcısı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2</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0</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2</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9973869"/>
                  </a:ext>
                </a:extLst>
              </a:tr>
              <a:tr h="398195">
                <a:tc>
                  <a:txBody>
                    <a:bodyPr/>
                    <a:lstStyle/>
                    <a:p>
                      <a:pPr>
                        <a:lnSpc>
                          <a:spcPct val="125000"/>
                        </a:lnSpc>
                        <a:spcAft>
                          <a:spcPts val="800"/>
                        </a:spcAft>
                      </a:pPr>
                      <a:r>
                        <a:rPr lang="tr-TR" sz="1200">
                          <a:effectLst/>
                          <a:latin typeface="Book Antiqua" panose="02040602050305030304" pitchFamily="18" charset="0"/>
                          <a:ea typeface="Times New Roman" panose="02020603050405020304" pitchFamily="18" charset="0"/>
                          <a:cs typeface="Times New Roman" panose="02020603050405020304" pitchFamily="18" charset="0"/>
                        </a:rPr>
                        <a:t>Sınıf Öğretmeni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0</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0</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0</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9741490"/>
                  </a:ext>
                </a:extLst>
              </a:tr>
              <a:tr h="398195">
                <a:tc>
                  <a:txBody>
                    <a:bodyPr/>
                    <a:lstStyle/>
                    <a:p>
                      <a:pPr>
                        <a:lnSpc>
                          <a:spcPct val="125000"/>
                        </a:lnSpc>
                        <a:spcAft>
                          <a:spcPts val="800"/>
                        </a:spcAft>
                      </a:pPr>
                      <a:r>
                        <a:rPr lang="tr-TR" sz="1200">
                          <a:effectLst/>
                          <a:latin typeface="Book Antiqua" panose="02040602050305030304" pitchFamily="18" charset="0"/>
                          <a:ea typeface="Times New Roman" panose="02020603050405020304" pitchFamily="18" charset="0"/>
                          <a:cs typeface="Times New Roman" panose="02020603050405020304" pitchFamily="18" charset="0"/>
                        </a:rPr>
                        <a:t>Branş Öğretmeni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11</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15</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26</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2387493"/>
                  </a:ext>
                </a:extLst>
              </a:tr>
              <a:tr h="398195">
                <a:tc>
                  <a:txBody>
                    <a:bodyPr/>
                    <a:lstStyle/>
                    <a:p>
                      <a:pPr>
                        <a:lnSpc>
                          <a:spcPct val="125000"/>
                        </a:lnSpc>
                        <a:spcAft>
                          <a:spcPts val="800"/>
                        </a:spcAft>
                      </a:pPr>
                      <a:r>
                        <a:rPr lang="tr-TR" sz="1200">
                          <a:effectLst/>
                          <a:latin typeface="Book Antiqua" panose="02040602050305030304" pitchFamily="18" charset="0"/>
                          <a:ea typeface="Times New Roman" panose="02020603050405020304" pitchFamily="18" charset="0"/>
                          <a:cs typeface="Times New Roman" panose="02020603050405020304" pitchFamily="18" charset="0"/>
                        </a:rPr>
                        <a:t>Rehber Öğretmen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0</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1</a:t>
                      </a:r>
                      <a:r>
                        <a:rPr lang="tr-TR" sz="1200" b="0" dirty="0">
                          <a:effectLst/>
                          <a:latin typeface="Times New Roman" pitchFamily="18" charset="0"/>
                          <a:ea typeface="Times New Roman" panose="02020603050405020304" pitchFamily="18"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1</a:t>
                      </a:r>
                      <a:r>
                        <a:rPr lang="tr-TR" sz="1200" b="0" dirty="0">
                          <a:effectLst/>
                          <a:latin typeface="Times New Roman" pitchFamily="18" charset="0"/>
                          <a:ea typeface="Times New Roman" panose="02020603050405020304" pitchFamily="18"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4287081"/>
                  </a:ext>
                </a:extLst>
              </a:tr>
              <a:tr h="398195">
                <a:tc>
                  <a:txBody>
                    <a:bodyPr/>
                    <a:lstStyle/>
                    <a:p>
                      <a:pPr>
                        <a:lnSpc>
                          <a:spcPct val="125000"/>
                        </a:lnSpc>
                        <a:spcAft>
                          <a:spcPts val="800"/>
                        </a:spcAft>
                      </a:pPr>
                      <a:r>
                        <a:rPr lang="tr-TR" sz="1200">
                          <a:effectLst/>
                          <a:latin typeface="Book Antiqua" panose="02040602050305030304" pitchFamily="18" charset="0"/>
                          <a:ea typeface="Times New Roman" panose="02020603050405020304" pitchFamily="18" charset="0"/>
                          <a:cs typeface="Times New Roman" panose="02020603050405020304" pitchFamily="18" charset="0"/>
                        </a:rPr>
                        <a:t>İdari Personel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1</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0</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1</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0070768"/>
                  </a:ext>
                </a:extLst>
              </a:tr>
              <a:tr h="398195">
                <a:tc>
                  <a:txBody>
                    <a:bodyPr/>
                    <a:lstStyle/>
                    <a:p>
                      <a:pPr>
                        <a:lnSpc>
                          <a:spcPct val="125000"/>
                        </a:lnSpc>
                        <a:spcAft>
                          <a:spcPts val="800"/>
                        </a:spcAft>
                      </a:pPr>
                      <a:r>
                        <a:rPr lang="tr-TR" sz="1200">
                          <a:effectLst/>
                          <a:latin typeface="Book Antiqua" panose="02040602050305030304" pitchFamily="18" charset="0"/>
                          <a:ea typeface="Times New Roman" panose="02020603050405020304" pitchFamily="18" charset="0"/>
                          <a:cs typeface="Times New Roman" panose="02020603050405020304" pitchFamily="18" charset="0"/>
                        </a:rPr>
                        <a:t>Yardımcı Personel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1</a:t>
                      </a:r>
                      <a:r>
                        <a:rPr lang="tr-TR" sz="1200" b="0" dirty="0">
                          <a:effectLst/>
                          <a:latin typeface="Times New Roman" pitchFamily="18" charset="0"/>
                          <a:ea typeface="Times New Roman" panose="02020603050405020304" pitchFamily="18"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3</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4</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6844836"/>
                  </a:ext>
                </a:extLst>
              </a:tr>
              <a:tr h="398195">
                <a:tc>
                  <a:txBody>
                    <a:bodyPr/>
                    <a:lstStyle/>
                    <a:p>
                      <a:pPr>
                        <a:lnSpc>
                          <a:spcPct val="125000"/>
                        </a:lnSpc>
                        <a:spcAft>
                          <a:spcPts val="800"/>
                        </a:spcAft>
                      </a:pPr>
                      <a:r>
                        <a:rPr lang="tr-TR" sz="1200">
                          <a:effectLst/>
                          <a:latin typeface="Book Antiqua" panose="02040602050305030304" pitchFamily="18" charset="0"/>
                          <a:ea typeface="Times New Roman" panose="02020603050405020304" pitchFamily="18" charset="0"/>
                          <a:cs typeface="Times New Roman" panose="02020603050405020304" pitchFamily="18" charset="0"/>
                        </a:rPr>
                        <a:t>Güvenlik Personeli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a:effectLst/>
                          <a:latin typeface="Times New Roman" pitchFamily="18" charset="0"/>
                          <a:ea typeface="Times New Roman" panose="02020603050405020304" pitchFamily="18" charset="0"/>
                          <a:cs typeface="Times New Roman" pitchFamily="18" charset="0"/>
                        </a:rPr>
                        <a:t> </a:t>
                      </a:r>
                      <a:r>
                        <a:rPr lang="tr-TR" sz="1200" b="0" dirty="0" smtClean="0">
                          <a:effectLst/>
                          <a:latin typeface="Times New Roman" pitchFamily="18" charset="0"/>
                          <a:ea typeface="Times New Roman" panose="02020603050405020304" pitchFamily="18" charset="0"/>
                          <a:cs typeface="Times New Roman" pitchFamily="18" charset="0"/>
                        </a:rPr>
                        <a:t>0</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1</a:t>
                      </a:r>
                      <a:r>
                        <a:rPr lang="tr-TR" sz="1200" b="0" dirty="0">
                          <a:effectLst/>
                          <a:latin typeface="Times New Roman" pitchFamily="18" charset="0"/>
                          <a:ea typeface="Times New Roman" panose="02020603050405020304" pitchFamily="18"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1</a:t>
                      </a:r>
                      <a:r>
                        <a:rPr lang="tr-TR" sz="1200" b="0" dirty="0">
                          <a:effectLst/>
                          <a:latin typeface="Times New Roman" pitchFamily="18" charset="0"/>
                          <a:ea typeface="Times New Roman" panose="02020603050405020304" pitchFamily="18"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8246486"/>
                  </a:ext>
                </a:extLst>
              </a:tr>
              <a:tr h="397840">
                <a:tc>
                  <a:txBody>
                    <a:bodyPr/>
                    <a:lstStyle/>
                    <a:p>
                      <a:pPr algn="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Toplam Çalışan Sayıları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15</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20</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800"/>
                        </a:spcAft>
                      </a:pPr>
                      <a:r>
                        <a:rPr lang="tr-TR" sz="1200" b="0" dirty="0" smtClean="0">
                          <a:effectLst/>
                          <a:latin typeface="Times New Roman" pitchFamily="18" charset="0"/>
                          <a:ea typeface="Times New Roman" panose="02020603050405020304" pitchFamily="18" charset="0"/>
                          <a:cs typeface="Times New Roman" pitchFamily="18" charset="0"/>
                        </a:rPr>
                        <a:t>35</a:t>
                      </a:r>
                      <a:endParaRPr lang="tr-TR" sz="1200" b="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4965939"/>
                  </a:ext>
                </a:extLst>
              </a:tr>
            </a:tbl>
          </a:graphicData>
        </a:graphic>
      </p:graphicFrame>
      <p:sp>
        <p:nvSpPr>
          <p:cNvPr id="17" name="Metin kutusu 16">
            <a:extLst>
              <a:ext uri="{FF2B5EF4-FFF2-40B4-BE49-F238E27FC236}">
                <a16:creationId xmlns:a16="http://schemas.microsoft.com/office/drawing/2014/main" xmlns="" id="{A0989415-BBDE-4E4A-A7DC-7E920CFC9AC0}"/>
              </a:ext>
            </a:extLst>
          </p:cNvPr>
          <p:cNvSpPr txBox="1"/>
          <p:nvPr/>
        </p:nvSpPr>
        <p:spPr>
          <a:xfrm>
            <a:off x="-9766" y="9092106"/>
            <a:ext cx="462229" cy="307777"/>
          </a:xfrm>
          <a:prstGeom prst="rect">
            <a:avLst/>
          </a:prstGeom>
          <a:noFill/>
        </p:spPr>
        <p:txBody>
          <a:bodyPr wrap="square" rtlCol="0">
            <a:spAutoFit/>
          </a:bodyPr>
          <a:lstStyle/>
          <a:p>
            <a:r>
              <a:rPr lang="tr-TR" sz="1400" b="1" dirty="0"/>
              <a:t>10</a:t>
            </a:r>
          </a:p>
        </p:txBody>
      </p:sp>
    </p:spTree>
    <p:extLst>
      <p:ext uri="{BB962C8B-B14F-4D97-AF65-F5344CB8AC3E}">
        <p14:creationId xmlns:p14="http://schemas.microsoft.com/office/powerpoint/2010/main" val="651407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568E7AA8-C44E-408B-BBFE-D252F7116CCD}"/>
              </a:ext>
            </a:extLst>
          </p:cNvPr>
          <p:cNvSpPr/>
          <p:nvPr/>
        </p:nvSpPr>
        <p:spPr>
          <a:xfrm>
            <a:off x="456352" y="691413"/>
            <a:ext cx="6634026" cy="538224"/>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Okulumuzun binası ile açık ve kapalı alanlarına ilişkin temel bilgiler altta yer almaktadır.</a:t>
            </a:r>
          </a:p>
        </p:txBody>
      </p:sp>
      <p:sp>
        <p:nvSpPr>
          <p:cNvPr id="28" name="Yuvarlatılmış Dikdörtgen 14">
            <a:extLst>
              <a:ext uri="{FF2B5EF4-FFF2-40B4-BE49-F238E27FC236}">
                <a16:creationId xmlns:a16="http://schemas.microsoft.com/office/drawing/2014/main" xmlns="" id="{84F4CCD1-2048-49E2-A0B9-AC94032B1FC3}"/>
              </a:ext>
            </a:extLst>
          </p:cNvPr>
          <p:cNvSpPr>
            <a:spLocks noChangeArrowheads="1"/>
          </p:cNvSpPr>
          <p:nvPr/>
        </p:nvSpPr>
        <p:spPr bwMode="auto">
          <a:xfrm>
            <a:off x="456352" y="356486"/>
            <a:ext cx="6634026" cy="261254"/>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Okulumuz Bina ve Alanları</a:t>
            </a:r>
            <a:endParaRPr lang="tr-TR" sz="1200" b="1" dirty="0">
              <a:solidFill>
                <a:prstClr val="white"/>
              </a:solidFill>
              <a:cs typeface="Arial" pitchFamily="34" charset="0"/>
            </a:endParaRPr>
          </a:p>
        </p:txBody>
      </p:sp>
      <p:graphicFrame>
        <p:nvGraphicFramePr>
          <p:cNvPr id="7" name="Tablo 6">
            <a:extLst>
              <a:ext uri="{FF2B5EF4-FFF2-40B4-BE49-F238E27FC236}">
                <a16:creationId xmlns:a16="http://schemas.microsoft.com/office/drawing/2014/main" xmlns="" id="{AE9869D0-61B3-4B3D-A4CB-24CF4AF0C12E}"/>
              </a:ext>
            </a:extLst>
          </p:cNvPr>
          <p:cNvGraphicFramePr>
            <a:graphicFrameLocks noGrp="1"/>
          </p:cNvGraphicFramePr>
          <p:nvPr>
            <p:extLst>
              <p:ext uri="{D42A27DB-BD31-4B8C-83A1-F6EECF244321}">
                <p14:modId xmlns:p14="http://schemas.microsoft.com/office/powerpoint/2010/main" val="1725145086"/>
              </p:ext>
            </p:extLst>
          </p:nvPr>
        </p:nvGraphicFramePr>
        <p:xfrm>
          <a:off x="456352" y="1303310"/>
          <a:ext cx="6634026" cy="3429000"/>
        </p:xfrm>
        <a:graphic>
          <a:graphicData uri="http://schemas.openxmlformats.org/drawingml/2006/table">
            <a:tbl>
              <a:tblPr firstRow="1" firstCol="1" bandRow="1"/>
              <a:tblGrid>
                <a:gridCol w="3624832">
                  <a:extLst>
                    <a:ext uri="{9D8B030D-6E8A-4147-A177-3AD203B41FA5}">
                      <a16:colId xmlns:a16="http://schemas.microsoft.com/office/drawing/2014/main" xmlns="" val="719654345"/>
                    </a:ext>
                  </a:extLst>
                </a:gridCol>
                <a:gridCol w="563387">
                  <a:extLst>
                    <a:ext uri="{9D8B030D-6E8A-4147-A177-3AD203B41FA5}">
                      <a16:colId xmlns:a16="http://schemas.microsoft.com/office/drawing/2014/main" xmlns="" val="2174359882"/>
                    </a:ext>
                  </a:extLst>
                </a:gridCol>
                <a:gridCol w="1553029">
                  <a:extLst>
                    <a:ext uri="{9D8B030D-6E8A-4147-A177-3AD203B41FA5}">
                      <a16:colId xmlns:a16="http://schemas.microsoft.com/office/drawing/2014/main" xmlns="" val="1482556139"/>
                    </a:ext>
                  </a:extLst>
                </a:gridCol>
                <a:gridCol w="406400">
                  <a:extLst>
                    <a:ext uri="{9D8B030D-6E8A-4147-A177-3AD203B41FA5}">
                      <a16:colId xmlns:a16="http://schemas.microsoft.com/office/drawing/2014/main" xmlns="" val="4179716233"/>
                    </a:ext>
                  </a:extLst>
                </a:gridCol>
                <a:gridCol w="486378">
                  <a:extLst>
                    <a:ext uri="{9D8B030D-6E8A-4147-A177-3AD203B41FA5}">
                      <a16:colId xmlns:a16="http://schemas.microsoft.com/office/drawing/2014/main" xmlns="" val="142806555"/>
                    </a:ext>
                  </a:extLst>
                </a:gridCol>
              </a:tblGrid>
              <a:tr h="0">
                <a:tc gridSpan="2">
                  <a:txBody>
                    <a:bodyPr/>
                    <a:lstStyle/>
                    <a:p>
                      <a:pPr algn="just">
                        <a:lnSpc>
                          <a:spcPct val="125000"/>
                        </a:lnSpc>
                        <a:spcAft>
                          <a:spcPts val="0"/>
                        </a:spcAft>
                        <a:tabLst>
                          <a:tab pos="270510" algn="l"/>
                        </a:tabLst>
                      </a:pPr>
                      <a:r>
                        <a:rPr lang="tr-TR" sz="1200" b="1"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Okul Bölümleri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Özel Alanlar</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Var</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Yok</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0329156"/>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Okul Kat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5</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effectLst/>
                          <a:latin typeface="Book Antiqua" panose="02040602050305030304" pitchFamily="18" charset="0"/>
                          <a:ea typeface="Times New Roman" panose="02020603050405020304" pitchFamily="18" charset="0"/>
                          <a:cs typeface="Calibri" panose="020F0502020204030204" pitchFamily="34" charset="0"/>
                        </a:rPr>
                        <a:t>Çok Amaçlı Salon</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8656703"/>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Derslik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24</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Çok Amaçlı Saha</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3575489"/>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Derslik Alanları </a:t>
                      </a:r>
                      <a:r>
                        <a:rPr lang="tr-TR" sz="1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50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Kütüphane</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4191501"/>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Kullanılan Derslik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19</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Fen Laboratuvarı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8037787"/>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Şube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17</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Bilgisayar </a:t>
                      </a:r>
                      <a:r>
                        <a:rPr lang="tr-TR" sz="1200" dirty="0" err="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Laborat</a:t>
                      </a:r>
                      <a:r>
                        <a:rPr lang="tr-TR" sz="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1</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5497484"/>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İdari Odaların Alanı </a:t>
                      </a:r>
                      <a:r>
                        <a:rPr lang="tr-TR" sz="1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29</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İş Atölyesi</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3094464"/>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Öğretmenler Odası </a:t>
                      </a:r>
                      <a:r>
                        <a:rPr lang="tr-TR" sz="1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50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effectLst/>
                          <a:latin typeface="Book Antiqua" panose="02040602050305030304" pitchFamily="18" charset="0"/>
                          <a:ea typeface="Times New Roman" panose="02020603050405020304" pitchFamily="18" charset="0"/>
                          <a:cs typeface="Calibri" panose="020F0502020204030204" pitchFamily="34" charset="0"/>
                        </a:rPr>
                        <a:t>Beceri Atölyesi</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2</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8527087"/>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Okul Oturum Alanı </a:t>
                      </a:r>
                      <a:r>
                        <a:rPr lang="tr-TR" sz="1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920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effectLst/>
                          <a:latin typeface="Book Antiqua" panose="02040602050305030304" pitchFamily="18" charset="0"/>
                          <a:ea typeface="Times New Roman" panose="02020603050405020304" pitchFamily="18" charset="0"/>
                          <a:cs typeface="Calibri" panose="020F0502020204030204" pitchFamily="34" charset="0"/>
                        </a:rPr>
                        <a:t>Pansiyon</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1355082"/>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Okul Bahçesi </a:t>
                      </a:r>
                      <a:r>
                        <a:rPr lang="tr-TR" sz="1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(Açık Alan)(m2)</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4217</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7904306"/>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Okul Kapalı Alan </a:t>
                      </a:r>
                      <a:r>
                        <a:rPr lang="tr-TR" sz="1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4600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7481728"/>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Sanatsal, bilimsel ve sportif amaçlı toplam alan </a:t>
                      </a:r>
                      <a:r>
                        <a:rPr lang="tr-TR" sz="1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a:t>
                      </a:r>
                      <a:r>
                        <a:rPr lang="tr-TR" sz="1000" baseline="30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2</a:t>
                      </a:r>
                      <a:r>
                        <a:rPr lang="tr-TR" sz="1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109</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4291349"/>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Kantin </a:t>
                      </a:r>
                      <a:r>
                        <a:rPr lang="tr-TR" sz="10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(m2)</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25</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0654481"/>
                  </a:ext>
                </a:extLst>
              </a:tr>
              <a:tr h="0">
                <a:tc>
                  <a:txBody>
                    <a:bodyPr/>
                    <a:lstStyle/>
                    <a:p>
                      <a:pPr algn="just">
                        <a:lnSpc>
                          <a:spcPct val="125000"/>
                        </a:lnSpc>
                        <a:spcAft>
                          <a:spcPts val="0"/>
                        </a:spcAft>
                        <a:tabLst>
                          <a:tab pos="270510" algn="l"/>
                        </a:tabLst>
                      </a:pPr>
                      <a:r>
                        <a:rPr lang="tr-TR" sz="12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Tuvalet Sayısı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r>
                        <a:rPr lang="tr-TR" sz="1200" b="1" dirty="0" smtClean="0">
                          <a:effectLst/>
                          <a:latin typeface="Book Antiqua" panose="02040602050305030304" pitchFamily="18" charset="0"/>
                          <a:ea typeface="Times New Roman" panose="02020603050405020304" pitchFamily="18" charset="0"/>
                          <a:cs typeface="Calibri" panose="020F0502020204030204" pitchFamily="34" charset="0"/>
                        </a:rPr>
                        <a:t>50</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7442034"/>
                  </a:ext>
                </a:extLst>
              </a:tr>
              <a:tr h="0">
                <a:tc>
                  <a:txBody>
                    <a:bodyPr/>
                    <a:lstStyle/>
                    <a:p>
                      <a:pPr algn="just">
                        <a:lnSpc>
                          <a:spcPct val="125000"/>
                        </a:lnSpc>
                        <a:spcAft>
                          <a:spcPts val="0"/>
                        </a:spcAft>
                        <a:tabLst>
                          <a:tab pos="270510" algn="l"/>
                        </a:tabLst>
                      </a:pPr>
                      <a:r>
                        <a:rPr lang="tr-TR" sz="1200" b="1">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Diğer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Book Antiqua" panose="02040602050305030304" pitchFamily="18" charset="0"/>
                          <a:ea typeface="Times New Roman" panose="02020603050405020304" pitchFamily="18" charset="0"/>
                          <a:cs typeface="Calibri" panose="020F0502020204030204" pitchFamily="34" charset="0"/>
                        </a:rPr>
                        <a:t> </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3852813"/>
                  </a:ext>
                </a:extLst>
              </a:tr>
            </a:tbl>
          </a:graphicData>
        </a:graphic>
      </p:graphicFrame>
      <p:sp>
        <p:nvSpPr>
          <p:cNvPr id="21" name="Dikdörtgen 20">
            <a:extLst>
              <a:ext uri="{FF2B5EF4-FFF2-40B4-BE49-F238E27FC236}">
                <a16:creationId xmlns:a16="http://schemas.microsoft.com/office/drawing/2014/main" xmlns="" id="{24C18FFB-9D5B-41D4-8059-B0C69B74919C}"/>
              </a:ext>
            </a:extLst>
          </p:cNvPr>
          <p:cNvSpPr/>
          <p:nvPr/>
        </p:nvSpPr>
        <p:spPr>
          <a:xfrm>
            <a:off x="483303" y="5294167"/>
            <a:ext cx="6634026" cy="307392"/>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Okulumuzda yer alan sınıfların öğrenci sayıları alttaki tabloda verilmiştir</a:t>
            </a:r>
          </a:p>
        </p:txBody>
      </p:sp>
      <p:sp>
        <p:nvSpPr>
          <p:cNvPr id="23" name="Yuvarlatılmış Dikdörtgen 14">
            <a:extLst>
              <a:ext uri="{FF2B5EF4-FFF2-40B4-BE49-F238E27FC236}">
                <a16:creationId xmlns:a16="http://schemas.microsoft.com/office/drawing/2014/main" xmlns="" id="{92E55528-6E4C-4259-8191-5316103267BE}"/>
              </a:ext>
            </a:extLst>
          </p:cNvPr>
          <p:cNvSpPr>
            <a:spLocks noChangeArrowheads="1"/>
          </p:cNvSpPr>
          <p:nvPr/>
        </p:nvSpPr>
        <p:spPr bwMode="auto">
          <a:xfrm>
            <a:off x="483303" y="4959240"/>
            <a:ext cx="6634026" cy="261254"/>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Sınıf ve Öğrenci Bilgileri</a:t>
            </a:r>
            <a:endParaRPr lang="tr-TR" sz="1200" b="1" dirty="0">
              <a:solidFill>
                <a:prstClr val="white"/>
              </a:solidFill>
              <a:cs typeface="Arial" pitchFamily="34" charset="0"/>
            </a:endParaRPr>
          </a:p>
        </p:txBody>
      </p:sp>
      <p:graphicFrame>
        <p:nvGraphicFramePr>
          <p:cNvPr id="12" name="Tablo 11">
            <a:extLst>
              <a:ext uri="{FF2B5EF4-FFF2-40B4-BE49-F238E27FC236}">
                <a16:creationId xmlns:a16="http://schemas.microsoft.com/office/drawing/2014/main" xmlns="" id="{94E71FED-84A7-4891-9128-85B9897439AF}"/>
              </a:ext>
            </a:extLst>
          </p:cNvPr>
          <p:cNvGraphicFramePr>
            <a:graphicFrameLocks noGrp="1"/>
          </p:cNvGraphicFramePr>
          <p:nvPr>
            <p:extLst>
              <p:ext uri="{D42A27DB-BD31-4B8C-83A1-F6EECF244321}">
                <p14:modId xmlns:p14="http://schemas.microsoft.com/office/powerpoint/2010/main" val="244316330"/>
              </p:ext>
            </p:extLst>
          </p:nvPr>
        </p:nvGraphicFramePr>
        <p:xfrm>
          <a:off x="483303" y="5675230"/>
          <a:ext cx="6607074" cy="4611930"/>
        </p:xfrm>
        <a:graphic>
          <a:graphicData uri="http://schemas.openxmlformats.org/drawingml/2006/table">
            <a:tbl>
              <a:tblPr firstRow="1" firstCol="1" bandRow="1"/>
              <a:tblGrid>
                <a:gridCol w="718891">
                  <a:extLst>
                    <a:ext uri="{9D8B030D-6E8A-4147-A177-3AD203B41FA5}">
                      <a16:colId xmlns:a16="http://schemas.microsoft.com/office/drawing/2014/main" xmlns="" val="1752080366"/>
                    </a:ext>
                  </a:extLst>
                </a:gridCol>
                <a:gridCol w="517666">
                  <a:extLst>
                    <a:ext uri="{9D8B030D-6E8A-4147-A177-3AD203B41FA5}">
                      <a16:colId xmlns:a16="http://schemas.microsoft.com/office/drawing/2014/main" xmlns="" val="3095402779"/>
                    </a:ext>
                  </a:extLst>
                </a:gridCol>
                <a:gridCol w="706548">
                  <a:extLst>
                    <a:ext uri="{9D8B030D-6E8A-4147-A177-3AD203B41FA5}">
                      <a16:colId xmlns:a16="http://schemas.microsoft.com/office/drawing/2014/main" xmlns="" val="3942457841"/>
                    </a:ext>
                  </a:extLst>
                </a:gridCol>
                <a:gridCol w="784000">
                  <a:extLst>
                    <a:ext uri="{9D8B030D-6E8A-4147-A177-3AD203B41FA5}">
                      <a16:colId xmlns:a16="http://schemas.microsoft.com/office/drawing/2014/main" xmlns="" val="3774723991"/>
                    </a:ext>
                  </a:extLst>
                </a:gridCol>
                <a:gridCol w="791650">
                  <a:extLst>
                    <a:ext uri="{9D8B030D-6E8A-4147-A177-3AD203B41FA5}">
                      <a16:colId xmlns:a16="http://schemas.microsoft.com/office/drawing/2014/main" xmlns="" val="20004"/>
                    </a:ext>
                  </a:extLst>
                </a:gridCol>
                <a:gridCol w="517666">
                  <a:extLst>
                    <a:ext uri="{9D8B030D-6E8A-4147-A177-3AD203B41FA5}">
                      <a16:colId xmlns:a16="http://schemas.microsoft.com/office/drawing/2014/main" xmlns="" val="20005"/>
                    </a:ext>
                  </a:extLst>
                </a:gridCol>
                <a:gridCol w="706548">
                  <a:extLst>
                    <a:ext uri="{9D8B030D-6E8A-4147-A177-3AD203B41FA5}">
                      <a16:colId xmlns:a16="http://schemas.microsoft.com/office/drawing/2014/main" xmlns="" val="20006"/>
                    </a:ext>
                  </a:extLst>
                </a:gridCol>
                <a:gridCol w="1864105">
                  <a:extLst>
                    <a:ext uri="{9D8B030D-6E8A-4147-A177-3AD203B41FA5}">
                      <a16:colId xmlns:a16="http://schemas.microsoft.com/office/drawing/2014/main" xmlns="" val="20007"/>
                    </a:ext>
                  </a:extLst>
                </a:gridCol>
              </a:tblGrid>
              <a:tr h="551789">
                <a:tc>
                  <a:txBody>
                    <a:bodyPr/>
                    <a:lstStyle/>
                    <a:p>
                      <a:pPr algn="just">
                        <a:lnSpc>
                          <a:spcPct val="125000"/>
                        </a:lnSpc>
                        <a:spcAft>
                          <a:spcPts val="0"/>
                        </a:spcAft>
                        <a:tabLst>
                          <a:tab pos="270510" algn="l"/>
                        </a:tabLst>
                      </a:pPr>
                      <a:r>
                        <a:rPr lang="tr-TR" sz="1200" b="1" dirty="0">
                          <a:effectLst/>
                          <a:latin typeface="Times New Roman" pitchFamily="18" charset="0"/>
                          <a:ea typeface="Times New Roman" panose="02020603050405020304" pitchFamily="18" charset="0"/>
                          <a:cs typeface="Times New Roman" pitchFamily="18" charset="0"/>
                        </a:rPr>
                        <a:t>SINIFI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Times New Roman" pitchFamily="18" charset="0"/>
                          <a:ea typeface="Times New Roman" panose="02020603050405020304" pitchFamily="18" charset="0"/>
                          <a:cs typeface="Times New Roman" pitchFamily="18" charset="0"/>
                        </a:rPr>
                        <a:t>Kız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Times New Roman" pitchFamily="18" charset="0"/>
                          <a:ea typeface="Times New Roman" panose="02020603050405020304" pitchFamily="18" charset="0"/>
                          <a:cs typeface="Times New Roman" pitchFamily="18" charset="0"/>
                        </a:rPr>
                        <a:t>Erkek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b="1" dirty="0">
                          <a:effectLst/>
                          <a:latin typeface="Times New Roman" pitchFamily="18" charset="0"/>
                          <a:ea typeface="Times New Roman" panose="02020603050405020304" pitchFamily="18" charset="0"/>
                          <a:cs typeface="Times New Roman" pitchFamily="18" charset="0"/>
                        </a:rPr>
                        <a:t>Toplam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270510" algn="l"/>
                        </a:tabLst>
                      </a:pPr>
                      <a:endParaRPr lang="tr-TR" sz="1200" b="1" dirty="0" smtClean="0">
                        <a:latin typeface="Times New Roman" pitchFamily="18" charset="0"/>
                        <a:ea typeface="Times New Roman"/>
                        <a:cs typeface="Times New Roman" pitchFamily="18" charset="0"/>
                      </a:endParaRPr>
                    </a:p>
                    <a:p>
                      <a:pPr algn="ctr">
                        <a:lnSpc>
                          <a:spcPct val="125000"/>
                        </a:lnSpc>
                        <a:spcAft>
                          <a:spcPts val="0"/>
                        </a:spcAft>
                        <a:tabLst>
                          <a:tab pos="270510" algn="l"/>
                        </a:tabLst>
                      </a:pPr>
                      <a:r>
                        <a:rPr lang="tr-TR" sz="1200" b="1" dirty="0" smtClean="0">
                          <a:latin typeface="Times New Roman" pitchFamily="18" charset="0"/>
                          <a:ea typeface="Times New Roman"/>
                          <a:cs typeface="Times New Roman" pitchFamily="18" charset="0"/>
                        </a:rPr>
                        <a:t>Sınıfı</a:t>
                      </a:r>
                      <a:endParaRPr lang="tr-TR" sz="12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200" b="1" dirty="0" smtClean="0">
                        <a:latin typeface="Times New Roman" pitchFamily="18" charset="0"/>
                        <a:ea typeface="Times New Roman"/>
                        <a:cs typeface="Times New Roman" pitchFamily="18" charset="0"/>
                      </a:endParaRPr>
                    </a:p>
                    <a:p>
                      <a:pPr algn="just">
                        <a:lnSpc>
                          <a:spcPct val="125000"/>
                        </a:lnSpc>
                        <a:spcAft>
                          <a:spcPts val="0"/>
                        </a:spcAft>
                        <a:tabLst>
                          <a:tab pos="270510" algn="l"/>
                        </a:tabLst>
                      </a:pPr>
                      <a:r>
                        <a:rPr lang="tr-TR" sz="1200" b="1" dirty="0" smtClean="0">
                          <a:latin typeface="Times New Roman" pitchFamily="18" charset="0"/>
                          <a:ea typeface="Times New Roman"/>
                          <a:cs typeface="Times New Roman" pitchFamily="18" charset="0"/>
                        </a:rPr>
                        <a:t>Kız</a:t>
                      </a:r>
                      <a:endParaRPr lang="tr-TR" sz="12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200" b="1" dirty="0" smtClean="0">
                        <a:latin typeface="Times New Roman" pitchFamily="18" charset="0"/>
                        <a:ea typeface="Times New Roman"/>
                        <a:cs typeface="Times New Roman" pitchFamily="18" charset="0"/>
                      </a:endParaRPr>
                    </a:p>
                    <a:p>
                      <a:pPr algn="just">
                        <a:lnSpc>
                          <a:spcPct val="125000"/>
                        </a:lnSpc>
                        <a:spcAft>
                          <a:spcPts val="0"/>
                        </a:spcAft>
                        <a:tabLst>
                          <a:tab pos="270510" algn="l"/>
                        </a:tabLst>
                      </a:pPr>
                      <a:r>
                        <a:rPr lang="tr-TR" sz="1200" b="1" dirty="0" smtClean="0">
                          <a:latin typeface="Times New Roman" pitchFamily="18" charset="0"/>
                          <a:ea typeface="Times New Roman"/>
                          <a:cs typeface="Times New Roman" pitchFamily="18" charset="0"/>
                        </a:rPr>
                        <a:t>Erkek</a:t>
                      </a:r>
                      <a:endParaRPr lang="tr-TR" sz="12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200" b="1" dirty="0" smtClean="0">
                        <a:latin typeface="Times New Roman" pitchFamily="18" charset="0"/>
                        <a:ea typeface="Times New Roman"/>
                        <a:cs typeface="Times New Roman" pitchFamily="18" charset="0"/>
                      </a:endParaRPr>
                    </a:p>
                    <a:p>
                      <a:pPr algn="just">
                        <a:lnSpc>
                          <a:spcPct val="125000"/>
                        </a:lnSpc>
                        <a:spcAft>
                          <a:spcPts val="0"/>
                        </a:spcAft>
                        <a:tabLst>
                          <a:tab pos="270510" algn="l"/>
                        </a:tabLst>
                      </a:pPr>
                      <a:r>
                        <a:rPr lang="tr-TR" sz="1200" b="1" dirty="0" smtClean="0">
                          <a:latin typeface="Times New Roman" pitchFamily="18" charset="0"/>
                          <a:ea typeface="Times New Roman"/>
                          <a:cs typeface="Times New Roman" pitchFamily="18" charset="0"/>
                        </a:rPr>
                        <a:t>Toplam</a:t>
                      </a:r>
                      <a:endParaRPr lang="tr-TR" sz="12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8554116"/>
                  </a:ext>
                </a:extLst>
              </a:tr>
              <a:tr h="370631">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5/A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20</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20</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5/B</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19</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19</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9960229"/>
                  </a:ext>
                </a:extLst>
              </a:tr>
              <a:tr h="412750">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5/C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19</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0</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19</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latin typeface="Times New Roman" pitchFamily="18" charset="0"/>
                          <a:ea typeface="Times New Roman"/>
                          <a:cs typeface="Times New Roman" pitchFamily="18" charset="0"/>
                        </a:rPr>
                        <a:t>5/D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0</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26</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26</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2750">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5/E</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0</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24</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24</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335">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6/A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27</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27</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6/B</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27</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27</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335">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6/C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22</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22</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latin typeface="Times New Roman" pitchFamily="18" charset="0"/>
                          <a:ea typeface="Times New Roman"/>
                          <a:cs typeface="Times New Roman" pitchFamily="18" charset="0"/>
                        </a:rPr>
                        <a:t>6/D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22</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335">
                <a:tc>
                  <a:txBody>
                    <a:bodyPr/>
                    <a:lstStyle/>
                    <a:p>
                      <a:pPr algn="just">
                        <a:lnSpc>
                          <a:spcPct val="125000"/>
                        </a:lnSpc>
                        <a:spcAft>
                          <a:spcPts val="0"/>
                        </a:spcAft>
                        <a:tabLst>
                          <a:tab pos="270510" algn="l"/>
                        </a:tabLst>
                      </a:pPr>
                      <a:r>
                        <a:rPr lang="tr-TR" sz="1200">
                          <a:latin typeface="Times New Roman" pitchFamily="18" charset="0"/>
                          <a:ea typeface="Times New Roman"/>
                          <a:cs typeface="Times New Roman" pitchFamily="18" charset="0"/>
                        </a:rPr>
                        <a:t>7/A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20</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20</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7/B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19</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19</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335">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7/C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19</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19</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7/D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21</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21</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335">
                <a:tc>
                  <a:txBody>
                    <a:bodyPr/>
                    <a:lstStyle/>
                    <a:p>
                      <a:pPr algn="just">
                        <a:lnSpc>
                          <a:spcPct val="125000"/>
                        </a:lnSpc>
                        <a:spcAft>
                          <a:spcPts val="0"/>
                        </a:spcAft>
                        <a:tabLst>
                          <a:tab pos="270510" algn="l"/>
                        </a:tabLst>
                      </a:pPr>
                      <a:r>
                        <a:rPr lang="tr-TR" sz="1200">
                          <a:latin typeface="Times New Roman" pitchFamily="18" charset="0"/>
                          <a:ea typeface="Times New Roman"/>
                          <a:cs typeface="Times New Roman" pitchFamily="18" charset="0"/>
                        </a:rPr>
                        <a:t>8/A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22</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22</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8/B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22</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22</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335">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8/C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28</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28</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8/D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a:latin typeface="Times New Roman" pitchFamily="18" charset="0"/>
                          <a:ea typeface="Times New Roman"/>
                          <a:cs typeface="Times New Roman"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27</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270510" algn="l"/>
                        </a:tabLst>
                      </a:pPr>
                      <a:r>
                        <a:rPr lang="tr-TR" sz="1200" dirty="0" smtClean="0">
                          <a:latin typeface="Times New Roman" pitchFamily="18" charset="0"/>
                          <a:ea typeface="Times New Roman"/>
                          <a:cs typeface="Times New Roman" pitchFamily="18" charset="0"/>
                        </a:rPr>
                        <a:t>27</a:t>
                      </a:r>
                      <a:endParaRPr lang="tr-TR"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Metin kutusu 9">
            <a:extLst>
              <a:ext uri="{FF2B5EF4-FFF2-40B4-BE49-F238E27FC236}">
                <a16:creationId xmlns:a16="http://schemas.microsoft.com/office/drawing/2014/main" xmlns="" id="{D1EE438A-4F20-4745-84CE-914B4DAB0D0B}"/>
              </a:ext>
            </a:extLst>
          </p:cNvPr>
          <p:cNvSpPr txBox="1"/>
          <p:nvPr/>
        </p:nvSpPr>
        <p:spPr>
          <a:xfrm>
            <a:off x="-9766" y="9092106"/>
            <a:ext cx="462229" cy="307777"/>
          </a:xfrm>
          <a:prstGeom prst="rect">
            <a:avLst/>
          </a:prstGeom>
          <a:noFill/>
        </p:spPr>
        <p:txBody>
          <a:bodyPr wrap="square" rtlCol="0">
            <a:spAutoFit/>
          </a:bodyPr>
          <a:lstStyle/>
          <a:p>
            <a:r>
              <a:rPr lang="tr-TR" sz="1400" b="1" dirty="0"/>
              <a:t>11</a:t>
            </a:r>
          </a:p>
        </p:txBody>
      </p:sp>
    </p:spTree>
    <p:extLst>
      <p:ext uri="{BB962C8B-B14F-4D97-AF65-F5344CB8AC3E}">
        <p14:creationId xmlns:p14="http://schemas.microsoft.com/office/powerpoint/2010/main" val="944703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xmlns="" id="{FB957974-FED4-463D-A428-BD05BB0447CC}"/>
              </a:ext>
            </a:extLst>
          </p:cNvPr>
          <p:cNvSpPr/>
          <p:nvPr/>
        </p:nvSpPr>
        <p:spPr>
          <a:xfrm>
            <a:off x="483303" y="593848"/>
            <a:ext cx="6634026" cy="538224"/>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Teknolojik kaynaklar başta olmak üzere okulumuzda bulunan çalışır durumdaki donanım malzemesine ilişkin bilgiye alttaki tabloda yer verilmiştir.</a:t>
            </a:r>
          </a:p>
        </p:txBody>
      </p:sp>
      <p:sp>
        <p:nvSpPr>
          <p:cNvPr id="11" name="Yuvarlatılmış Dikdörtgen 14">
            <a:extLst>
              <a:ext uri="{FF2B5EF4-FFF2-40B4-BE49-F238E27FC236}">
                <a16:creationId xmlns:a16="http://schemas.microsoft.com/office/drawing/2014/main" xmlns="" id="{A16AB238-2D10-4646-87B9-561D9BF83985}"/>
              </a:ext>
            </a:extLst>
          </p:cNvPr>
          <p:cNvSpPr>
            <a:spLocks noChangeArrowheads="1"/>
          </p:cNvSpPr>
          <p:nvPr/>
        </p:nvSpPr>
        <p:spPr bwMode="auto">
          <a:xfrm>
            <a:off x="483303" y="316981"/>
            <a:ext cx="6634026" cy="261254"/>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Donanım ve Teknolojik Kaynaklarımız</a:t>
            </a:r>
            <a:endParaRPr lang="tr-TR" sz="1200" b="1" dirty="0">
              <a:solidFill>
                <a:prstClr val="white"/>
              </a:solidFill>
              <a:cs typeface="Arial" pitchFamily="34" charset="0"/>
            </a:endParaRPr>
          </a:p>
        </p:txBody>
      </p:sp>
      <p:graphicFrame>
        <p:nvGraphicFramePr>
          <p:cNvPr id="2" name="Tablo 1">
            <a:extLst>
              <a:ext uri="{FF2B5EF4-FFF2-40B4-BE49-F238E27FC236}">
                <a16:creationId xmlns:a16="http://schemas.microsoft.com/office/drawing/2014/main" xmlns="" id="{168CD874-DAC8-43F9-835B-3CDB46CFC77C}"/>
              </a:ext>
            </a:extLst>
          </p:cNvPr>
          <p:cNvGraphicFramePr>
            <a:graphicFrameLocks noGrp="1"/>
          </p:cNvGraphicFramePr>
          <p:nvPr>
            <p:extLst>
              <p:ext uri="{D42A27DB-BD31-4B8C-83A1-F6EECF244321}">
                <p14:modId xmlns:p14="http://schemas.microsoft.com/office/powerpoint/2010/main" val="3908590298"/>
              </p:ext>
            </p:extLst>
          </p:nvPr>
        </p:nvGraphicFramePr>
        <p:xfrm>
          <a:off x="483304" y="1171804"/>
          <a:ext cx="6634025" cy="914400"/>
        </p:xfrm>
        <a:graphic>
          <a:graphicData uri="http://schemas.openxmlformats.org/drawingml/2006/table">
            <a:tbl>
              <a:tblPr firstRow="1" firstCol="1" bandRow="1"/>
              <a:tblGrid>
                <a:gridCol w="2211029">
                  <a:extLst>
                    <a:ext uri="{9D8B030D-6E8A-4147-A177-3AD203B41FA5}">
                      <a16:colId xmlns:a16="http://schemas.microsoft.com/office/drawing/2014/main" xmlns="" val="3031845493"/>
                    </a:ext>
                  </a:extLst>
                </a:gridCol>
                <a:gridCol w="1105514">
                  <a:extLst>
                    <a:ext uri="{9D8B030D-6E8A-4147-A177-3AD203B41FA5}">
                      <a16:colId xmlns:a16="http://schemas.microsoft.com/office/drawing/2014/main" xmlns="" val="2056649236"/>
                    </a:ext>
                  </a:extLst>
                </a:gridCol>
                <a:gridCol w="2211498">
                  <a:extLst>
                    <a:ext uri="{9D8B030D-6E8A-4147-A177-3AD203B41FA5}">
                      <a16:colId xmlns:a16="http://schemas.microsoft.com/office/drawing/2014/main" xmlns="" val="3461908320"/>
                    </a:ext>
                  </a:extLst>
                </a:gridCol>
                <a:gridCol w="1105984">
                  <a:extLst>
                    <a:ext uri="{9D8B030D-6E8A-4147-A177-3AD203B41FA5}">
                      <a16:colId xmlns:a16="http://schemas.microsoft.com/office/drawing/2014/main" xmlns="" val="2857509081"/>
                    </a:ext>
                  </a:extLst>
                </a:gridCol>
              </a:tblGrid>
              <a:tr h="206049">
                <a:tc>
                  <a:txBody>
                    <a:bodyPr/>
                    <a:lstStyle/>
                    <a:p>
                      <a:pPr>
                        <a:lnSpc>
                          <a:spcPct val="125000"/>
                        </a:lnSpc>
                        <a:spcAft>
                          <a:spcPts val="800"/>
                        </a:spcAft>
                      </a:pPr>
                      <a:r>
                        <a:rPr lang="tr-TR" sz="900" dirty="0">
                          <a:effectLst/>
                          <a:latin typeface="Book Antiqua" panose="02040602050305030304" pitchFamily="18" charset="0"/>
                          <a:ea typeface="Times New Roman" panose="02020603050405020304" pitchFamily="18" charset="0"/>
                          <a:cs typeface="Times New Roman" panose="02020603050405020304" pitchFamily="18" charset="0"/>
                        </a:rPr>
                        <a:t>Akıllı Tahta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dirty="0">
                          <a:latin typeface="Times New Roman"/>
                          <a:ea typeface="Times New Roman"/>
                          <a:cs typeface="Times New Roman"/>
                        </a:rPr>
                        <a:t>0</a:t>
                      </a:r>
                      <a:endParaRPr lang="tr-TR" sz="1200" dirty="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a:effectLst/>
                          <a:latin typeface="Book Antiqua" panose="02040602050305030304" pitchFamily="18" charset="0"/>
                          <a:ea typeface="Times New Roman" panose="02020603050405020304" pitchFamily="18" charset="0"/>
                          <a:cs typeface="Times New Roman" panose="02020603050405020304" pitchFamily="18" charset="0"/>
                        </a:rPr>
                        <a:t>TV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dirty="0">
                          <a:latin typeface="Times New Roman"/>
                          <a:ea typeface="Times New Roman"/>
                          <a:cs typeface="Times New Roman"/>
                        </a:rPr>
                        <a:t>3</a:t>
                      </a:r>
                      <a:endParaRPr lang="tr-TR" sz="1200" dirty="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5739441"/>
                  </a:ext>
                </a:extLst>
              </a:tr>
              <a:tr h="206049">
                <a:tc>
                  <a:txBody>
                    <a:bodyPr/>
                    <a:lstStyle/>
                    <a:p>
                      <a:pPr>
                        <a:lnSpc>
                          <a:spcPct val="125000"/>
                        </a:lnSpc>
                        <a:spcAft>
                          <a:spcPts val="800"/>
                        </a:spcAft>
                      </a:pPr>
                      <a:r>
                        <a:rPr lang="tr-TR" sz="900">
                          <a:effectLst/>
                          <a:latin typeface="Book Antiqua" panose="02040602050305030304" pitchFamily="18" charset="0"/>
                          <a:ea typeface="Times New Roman" panose="02020603050405020304" pitchFamily="18" charset="0"/>
                          <a:cs typeface="Times New Roman" panose="02020603050405020304" pitchFamily="18" charset="0"/>
                        </a:rPr>
                        <a:t>Masaüstü Bilgisayar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a:latin typeface="Times New Roman"/>
                          <a:ea typeface="Times New Roman"/>
                          <a:cs typeface="Times New Roman"/>
                        </a:rPr>
                        <a:t>9</a:t>
                      </a:r>
                      <a:endParaRPr lang="tr-TR" sz="120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a:effectLst/>
                          <a:latin typeface="Book Antiqua" panose="02040602050305030304" pitchFamily="18" charset="0"/>
                          <a:ea typeface="Times New Roman" panose="02020603050405020304" pitchFamily="18" charset="0"/>
                          <a:cs typeface="Times New Roman" panose="02020603050405020304" pitchFamily="18" charset="0"/>
                        </a:rPr>
                        <a:t>Yazıcı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a:latin typeface="Times New Roman"/>
                          <a:ea typeface="Times New Roman"/>
                          <a:cs typeface="Times New Roman"/>
                        </a:rPr>
                        <a:t>6</a:t>
                      </a:r>
                      <a:endParaRPr lang="tr-TR" sz="120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6009357"/>
                  </a:ext>
                </a:extLst>
              </a:tr>
              <a:tr h="206049">
                <a:tc>
                  <a:txBody>
                    <a:bodyPr/>
                    <a:lstStyle/>
                    <a:p>
                      <a:pPr>
                        <a:lnSpc>
                          <a:spcPct val="125000"/>
                        </a:lnSpc>
                        <a:spcAft>
                          <a:spcPts val="800"/>
                        </a:spcAft>
                      </a:pPr>
                      <a:r>
                        <a:rPr lang="tr-TR" sz="900">
                          <a:effectLst/>
                          <a:latin typeface="Book Antiqua" panose="02040602050305030304" pitchFamily="18" charset="0"/>
                          <a:ea typeface="Times New Roman" panose="02020603050405020304" pitchFamily="18" charset="0"/>
                          <a:cs typeface="Times New Roman" panose="02020603050405020304" pitchFamily="18" charset="0"/>
                        </a:rPr>
                        <a:t>Taşınabilir Bilgisayar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a:latin typeface="Times New Roman"/>
                          <a:ea typeface="Times New Roman"/>
                          <a:cs typeface="Times New Roman"/>
                        </a:rPr>
                        <a:t>1</a:t>
                      </a:r>
                      <a:endParaRPr lang="tr-TR" sz="120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a:effectLst/>
                          <a:latin typeface="Book Antiqua" panose="02040602050305030304" pitchFamily="18" charset="0"/>
                          <a:ea typeface="Times New Roman" panose="02020603050405020304" pitchFamily="18" charset="0"/>
                          <a:cs typeface="Times New Roman" panose="02020603050405020304" pitchFamily="18" charset="0"/>
                        </a:rPr>
                        <a:t>Fotokopi Makinası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a:latin typeface="Times New Roman"/>
                          <a:ea typeface="Times New Roman"/>
                          <a:cs typeface="Times New Roman"/>
                        </a:rPr>
                        <a:t>2</a:t>
                      </a:r>
                      <a:endParaRPr lang="tr-TR" sz="120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3002"/>
                  </a:ext>
                </a:extLst>
              </a:tr>
              <a:tr h="206049">
                <a:tc>
                  <a:txBody>
                    <a:bodyPr/>
                    <a:lstStyle/>
                    <a:p>
                      <a:pPr>
                        <a:lnSpc>
                          <a:spcPct val="125000"/>
                        </a:lnSpc>
                        <a:spcAft>
                          <a:spcPts val="800"/>
                        </a:spcAft>
                      </a:pPr>
                      <a:r>
                        <a:rPr lang="tr-TR" sz="900">
                          <a:effectLst/>
                          <a:latin typeface="Book Antiqua" panose="02040602050305030304" pitchFamily="18" charset="0"/>
                          <a:ea typeface="Times New Roman" panose="02020603050405020304" pitchFamily="18" charset="0"/>
                          <a:cs typeface="Times New Roman" panose="02020603050405020304" pitchFamily="18" charset="0"/>
                        </a:rPr>
                        <a:t>Projeksiyon Sayısı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dirty="0">
                          <a:latin typeface="Times New Roman"/>
                          <a:ea typeface="Times New Roman"/>
                          <a:cs typeface="Times New Roman"/>
                        </a:rPr>
                        <a:t>4</a:t>
                      </a:r>
                      <a:endParaRPr lang="tr-TR" sz="1200" dirty="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900">
                          <a:effectLst/>
                          <a:latin typeface="Book Antiqua" panose="02040602050305030304" pitchFamily="18" charset="0"/>
                          <a:ea typeface="Times New Roman" panose="02020603050405020304" pitchFamily="18" charset="0"/>
                          <a:cs typeface="Times New Roman" panose="02020603050405020304" pitchFamily="18" charset="0"/>
                        </a:rPr>
                        <a:t>İnternet Bağlantı Hızı</a:t>
                      </a:r>
                    </a:p>
                  </a:txBody>
                  <a:tcPr marL="51966" marR="51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dirty="0">
                          <a:latin typeface="Times New Roman"/>
                          <a:ea typeface="Times New Roman"/>
                          <a:cs typeface="Times New Roman"/>
                        </a:rPr>
                        <a:t>8 </a:t>
                      </a:r>
                      <a:r>
                        <a:rPr lang="tr-TR" sz="1200" dirty="0" err="1">
                          <a:latin typeface="Times New Roman"/>
                          <a:ea typeface="Times New Roman"/>
                          <a:cs typeface="Times New Roman"/>
                        </a:rPr>
                        <a:t>Mbps</a:t>
                      </a:r>
                      <a:endParaRPr lang="tr-TR" sz="1200" dirty="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0985317"/>
                  </a:ext>
                </a:extLst>
              </a:tr>
            </a:tbl>
          </a:graphicData>
        </a:graphic>
      </p:graphicFrame>
      <p:sp>
        <p:nvSpPr>
          <p:cNvPr id="14" name="Dikdörtgen 13">
            <a:extLst>
              <a:ext uri="{FF2B5EF4-FFF2-40B4-BE49-F238E27FC236}">
                <a16:creationId xmlns:a16="http://schemas.microsoft.com/office/drawing/2014/main" xmlns="" id="{3988DD13-895C-4E51-B441-6BB134914266}"/>
              </a:ext>
            </a:extLst>
          </p:cNvPr>
          <p:cNvSpPr/>
          <p:nvPr/>
        </p:nvSpPr>
        <p:spPr>
          <a:xfrm>
            <a:off x="483304" y="2734704"/>
            <a:ext cx="6634026" cy="769057"/>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Okulumuzun genel bütçe ödenekleri, okul aile birliği gelirleri ve diğer katkılarda dâhil olmak üzere gelir ve giderlerine ilişkin son iki yıl gerçekleşme bilgileri alttaki tabloda verilmiştir.</a:t>
            </a:r>
          </a:p>
        </p:txBody>
      </p:sp>
      <p:sp>
        <p:nvSpPr>
          <p:cNvPr id="15" name="Yuvarlatılmış Dikdörtgen 14">
            <a:extLst>
              <a:ext uri="{FF2B5EF4-FFF2-40B4-BE49-F238E27FC236}">
                <a16:creationId xmlns:a16="http://schemas.microsoft.com/office/drawing/2014/main" xmlns="" id="{0A4B9AED-1627-438A-8A49-E3A2FAEA658E}"/>
              </a:ext>
            </a:extLst>
          </p:cNvPr>
          <p:cNvSpPr>
            <a:spLocks noChangeArrowheads="1"/>
          </p:cNvSpPr>
          <p:nvPr/>
        </p:nvSpPr>
        <p:spPr bwMode="auto">
          <a:xfrm>
            <a:off x="483304" y="2443319"/>
            <a:ext cx="6634026" cy="261254"/>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200" b="1" dirty="0" smtClean="0">
                <a:solidFill>
                  <a:prstClr val="white"/>
                </a:solidFill>
                <a:cs typeface="Arial" pitchFamily="34" charset="0"/>
              </a:rPr>
              <a:t>Gelir ve Gider Bilgisi</a:t>
            </a:r>
            <a:endParaRPr lang="tr-TR" sz="1200" b="1" dirty="0">
              <a:solidFill>
                <a:prstClr val="white"/>
              </a:solidFill>
              <a:cs typeface="Arial" pitchFamily="34" charset="0"/>
            </a:endParaRPr>
          </a:p>
        </p:txBody>
      </p:sp>
      <p:graphicFrame>
        <p:nvGraphicFramePr>
          <p:cNvPr id="4" name="Tablo 3">
            <a:extLst>
              <a:ext uri="{FF2B5EF4-FFF2-40B4-BE49-F238E27FC236}">
                <a16:creationId xmlns:a16="http://schemas.microsoft.com/office/drawing/2014/main" xmlns="" id="{C9D56624-696F-4E26-8BA9-A66355E59923}"/>
              </a:ext>
            </a:extLst>
          </p:cNvPr>
          <p:cNvGraphicFramePr>
            <a:graphicFrameLocks noGrp="1"/>
          </p:cNvGraphicFramePr>
          <p:nvPr>
            <p:extLst>
              <p:ext uri="{D42A27DB-BD31-4B8C-83A1-F6EECF244321}">
                <p14:modId xmlns:p14="http://schemas.microsoft.com/office/powerpoint/2010/main" val="1549580269"/>
              </p:ext>
            </p:extLst>
          </p:nvPr>
        </p:nvGraphicFramePr>
        <p:xfrm>
          <a:off x="483304" y="3475836"/>
          <a:ext cx="6634026" cy="1018947"/>
        </p:xfrm>
        <a:graphic>
          <a:graphicData uri="http://schemas.openxmlformats.org/drawingml/2006/table">
            <a:tbl>
              <a:tblPr firstRow="1" firstCol="1" bandRow="1"/>
              <a:tblGrid>
                <a:gridCol w="2211342">
                  <a:extLst>
                    <a:ext uri="{9D8B030D-6E8A-4147-A177-3AD203B41FA5}">
                      <a16:colId xmlns:a16="http://schemas.microsoft.com/office/drawing/2014/main" xmlns="" val="2290803423"/>
                    </a:ext>
                  </a:extLst>
                </a:gridCol>
                <a:gridCol w="2211342">
                  <a:extLst>
                    <a:ext uri="{9D8B030D-6E8A-4147-A177-3AD203B41FA5}">
                      <a16:colId xmlns:a16="http://schemas.microsoft.com/office/drawing/2014/main" xmlns="" val="3818315783"/>
                    </a:ext>
                  </a:extLst>
                </a:gridCol>
                <a:gridCol w="2211342">
                  <a:extLst>
                    <a:ext uri="{9D8B030D-6E8A-4147-A177-3AD203B41FA5}">
                      <a16:colId xmlns:a16="http://schemas.microsoft.com/office/drawing/2014/main" xmlns="" val="3664708642"/>
                    </a:ext>
                  </a:extLst>
                </a:gridCol>
              </a:tblGrid>
              <a:tr h="339447">
                <a:tc>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Yıllar</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dirty="0">
                          <a:effectLst/>
                          <a:latin typeface="Book Antiqua" panose="02040602050305030304" pitchFamily="18" charset="0"/>
                          <a:ea typeface="Times New Roman" panose="02020603050405020304" pitchFamily="18" charset="0"/>
                          <a:cs typeface="Times New Roman" panose="02020603050405020304" pitchFamily="18" charset="0"/>
                        </a:rPr>
                        <a:t>Gelir Miktarı</a:t>
                      </a:r>
                      <a:endParaRPr lang="tr-TR" sz="12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b="1">
                          <a:effectLst/>
                          <a:latin typeface="Book Antiqua" panose="02040602050305030304" pitchFamily="18" charset="0"/>
                          <a:ea typeface="Times New Roman" panose="02020603050405020304" pitchFamily="18" charset="0"/>
                          <a:cs typeface="Times New Roman" panose="02020603050405020304" pitchFamily="18" charset="0"/>
                        </a:rPr>
                        <a:t>Gider Miktarı</a:t>
                      </a:r>
                      <a:endParaRPr lang="tr-TR" sz="12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2721866"/>
                  </a:ext>
                </a:extLst>
              </a:tr>
              <a:tr h="339750">
                <a:tc>
                  <a:txBody>
                    <a:bodyPr/>
                    <a:lstStyle/>
                    <a:p>
                      <a:pPr>
                        <a:lnSpc>
                          <a:spcPct val="125000"/>
                        </a:lnSpc>
                        <a:spcAft>
                          <a:spcPts val="800"/>
                        </a:spcAft>
                      </a:pPr>
                      <a:r>
                        <a:rPr lang="tr-TR" sz="1200">
                          <a:latin typeface="Times New Roman"/>
                          <a:ea typeface="Times New Roman"/>
                          <a:cs typeface="Times New Roman"/>
                        </a:rPr>
                        <a:t>2016</a:t>
                      </a:r>
                      <a:endParaRPr lang="tr-TR" sz="120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dirty="0">
                          <a:latin typeface="Times New Roman"/>
                          <a:ea typeface="Times New Roman"/>
                          <a:cs typeface="Times New Roman"/>
                        </a:rPr>
                        <a:t>18430,20</a:t>
                      </a:r>
                      <a:endParaRPr lang="tr-TR" sz="1200" dirty="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a:latin typeface="Times New Roman"/>
                          <a:ea typeface="Times New Roman"/>
                          <a:cs typeface="Times New Roman"/>
                        </a:rPr>
                        <a:t>14660,89</a:t>
                      </a:r>
                      <a:endParaRPr lang="tr-TR" sz="120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2620186"/>
                  </a:ext>
                </a:extLst>
              </a:tr>
              <a:tr h="339750">
                <a:tc>
                  <a:txBody>
                    <a:bodyPr/>
                    <a:lstStyle/>
                    <a:p>
                      <a:pPr>
                        <a:lnSpc>
                          <a:spcPct val="125000"/>
                        </a:lnSpc>
                        <a:spcAft>
                          <a:spcPts val="800"/>
                        </a:spcAft>
                      </a:pPr>
                      <a:r>
                        <a:rPr lang="tr-TR" sz="1200">
                          <a:latin typeface="Times New Roman"/>
                          <a:ea typeface="Times New Roman"/>
                          <a:cs typeface="Times New Roman"/>
                        </a:rPr>
                        <a:t>2017</a:t>
                      </a:r>
                      <a:endParaRPr lang="tr-TR" sz="120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a:latin typeface="Times New Roman"/>
                          <a:ea typeface="Times New Roman"/>
                          <a:cs typeface="Times New Roman"/>
                        </a:rPr>
                        <a:t>29537,62</a:t>
                      </a:r>
                      <a:endParaRPr lang="tr-TR" sz="120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800"/>
                        </a:spcAft>
                      </a:pPr>
                      <a:r>
                        <a:rPr lang="tr-TR" sz="1200" dirty="0">
                          <a:latin typeface="Times New Roman"/>
                          <a:ea typeface="Times New Roman"/>
                          <a:cs typeface="Times New Roman"/>
                        </a:rPr>
                        <a:t>10791,38</a:t>
                      </a:r>
                      <a:endParaRPr lang="tr-TR" sz="1200" dirty="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5816284"/>
                  </a:ext>
                </a:extLst>
              </a:tr>
            </a:tbl>
          </a:graphicData>
        </a:graphic>
      </p:graphicFrame>
      <p:grpSp>
        <p:nvGrpSpPr>
          <p:cNvPr id="17" name="Grup 16">
            <a:extLst>
              <a:ext uri="{FF2B5EF4-FFF2-40B4-BE49-F238E27FC236}">
                <a16:creationId xmlns:a16="http://schemas.microsoft.com/office/drawing/2014/main" xmlns="" id="{9072B204-96A7-4B6C-8273-C2AECCC16605}"/>
              </a:ext>
            </a:extLst>
          </p:cNvPr>
          <p:cNvGrpSpPr/>
          <p:nvPr/>
        </p:nvGrpSpPr>
        <p:grpSpPr>
          <a:xfrm>
            <a:off x="471794" y="4786975"/>
            <a:ext cx="6645535" cy="411064"/>
            <a:chOff x="542115" y="3383315"/>
            <a:chExt cx="5975601" cy="285752"/>
          </a:xfrm>
        </p:grpSpPr>
        <p:sp>
          <p:nvSpPr>
            <p:cNvPr id="18" name="Yuvarlatılmış Dikdörtgen 5">
              <a:extLst>
                <a:ext uri="{FF2B5EF4-FFF2-40B4-BE49-F238E27FC236}">
                  <a16:creationId xmlns:a16="http://schemas.microsoft.com/office/drawing/2014/main" xmlns="" id="{79FD6802-817D-4624-A072-A88F375AB1DD}"/>
                </a:ext>
              </a:extLst>
            </p:cNvPr>
            <p:cNvSpPr>
              <a:spLocks noChangeArrowheads="1"/>
            </p:cNvSpPr>
            <p:nvPr/>
          </p:nvSpPr>
          <p:spPr bwMode="auto">
            <a:xfrm>
              <a:off x="1375970" y="3383316"/>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smtClean="0">
                  <a:solidFill>
                    <a:prstClr val="white"/>
                  </a:solidFill>
                  <a:cs typeface="Arial" pitchFamily="34" charset="0"/>
                </a:rPr>
                <a:t>Paydaş Analizi</a:t>
              </a:r>
              <a:endParaRPr lang="tr-TR" sz="1600" b="1" dirty="0">
                <a:solidFill>
                  <a:prstClr val="white"/>
                </a:solidFill>
                <a:cs typeface="Arial" pitchFamily="34" charset="0"/>
              </a:endParaRPr>
            </a:p>
          </p:txBody>
        </p:sp>
        <p:sp>
          <p:nvSpPr>
            <p:cNvPr id="19" name="Yuvarlatılmış Dikdörtgen 6">
              <a:extLst>
                <a:ext uri="{FF2B5EF4-FFF2-40B4-BE49-F238E27FC236}">
                  <a16:creationId xmlns:a16="http://schemas.microsoft.com/office/drawing/2014/main" xmlns="" id="{664FA3D1-5779-4E52-B056-DC0FBC75D9C7}"/>
                </a:ext>
              </a:extLst>
            </p:cNvPr>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2.6.</a:t>
              </a:r>
            </a:p>
          </p:txBody>
        </p:sp>
      </p:grpSp>
      <p:sp>
        <p:nvSpPr>
          <p:cNvPr id="20" name="Dikdörtgen 19">
            <a:extLst>
              <a:ext uri="{FF2B5EF4-FFF2-40B4-BE49-F238E27FC236}">
                <a16:creationId xmlns:a16="http://schemas.microsoft.com/office/drawing/2014/main" xmlns="" id="{6C195A8C-B0D9-42A4-9BB4-5C26BA2A1286}"/>
              </a:ext>
            </a:extLst>
          </p:cNvPr>
          <p:cNvSpPr/>
          <p:nvPr/>
        </p:nvSpPr>
        <p:spPr>
          <a:xfrm>
            <a:off x="510056" y="5229539"/>
            <a:ext cx="6620087" cy="1102841"/>
          </a:xfrm>
          <a:prstGeom prst="rect">
            <a:avLst/>
          </a:prstGeom>
        </p:spPr>
        <p:txBody>
          <a:bodyPr wrap="square" lIns="91269" tIns="45644" rIns="91269" bIns="45644">
            <a:spAutoFit/>
          </a:bodyPr>
          <a:lstStyle/>
          <a:p>
            <a:pPr indent="180633" algn="just">
              <a:lnSpc>
                <a:spcPts val="1600"/>
              </a:lnSpc>
            </a:pPr>
            <a:r>
              <a:rPr lang="tr-TR" sz="1200" dirty="0">
                <a:solidFill>
                  <a:prstClr val="black"/>
                </a:solidFill>
                <a:latin typeface="Times New Roman" panose="02020603050405020304" pitchFamily="18" charset="0"/>
                <a:cs typeface="Times New Roman" panose="02020603050405020304" pitchFamily="18" charset="0"/>
              </a:rPr>
              <a:t>Kurumumuzun temel paydaşları öğrenci, veli ve öğretmen olmakla birlikte eğitimin dışsal etkisi nedeniyle okul çevresinde etkileşim içinde olunan geniş bir paydaş kitlesi bulunmaktadır. Paydaşlarımızın görüşleri anket, toplantı, dilek ve istek kutuları, elektronik ortamda iletilen önerilerde dâhil olmak üzere çeşitli yöntemlerle sürekli olarak alınmaktadır.</a:t>
            </a:r>
          </a:p>
          <a:p>
            <a:pPr indent="180633" algn="just">
              <a:lnSpc>
                <a:spcPts val="1600"/>
              </a:lnSpc>
            </a:pPr>
            <a:r>
              <a:rPr lang="tr-TR" sz="1200" dirty="0">
                <a:solidFill>
                  <a:prstClr val="black"/>
                </a:solidFill>
                <a:latin typeface="Times New Roman" panose="02020603050405020304" pitchFamily="18" charset="0"/>
                <a:cs typeface="Times New Roman" panose="02020603050405020304" pitchFamily="18" charset="0"/>
              </a:rPr>
              <a:t>Paydaş anketlerine ilişkin ortaya çıkan temel sonuçlara altta yer verilmiştir </a:t>
            </a:r>
          </a:p>
        </p:txBody>
      </p:sp>
      <p:sp>
        <p:nvSpPr>
          <p:cNvPr id="5" name="Dikdörtgen 4">
            <a:extLst>
              <a:ext uri="{FF2B5EF4-FFF2-40B4-BE49-F238E27FC236}">
                <a16:creationId xmlns:a16="http://schemas.microsoft.com/office/drawing/2014/main" xmlns="" id="{82B76465-E554-4D1D-8ADC-77950B488DE1}"/>
              </a:ext>
            </a:extLst>
          </p:cNvPr>
          <p:cNvSpPr/>
          <p:nvPr/>
        </p:nvSpPr>
        <p:spPr>
          <a:xfrm>
            <a:off x="471793" y="6309583"/>
            <a:ext cx="6658349" cy="338554"/>
          </a:xfrm>
          <a:prstGeom prst="rect">
            <a:avLst/>
          </a:prstGeom>
        </p:spPr>
        <p:txBody>
          <a:bodyPr wrap="square">
            <a:spAutoFit/>
          </a:bodyPr>
          <a:lstStyle/>
          <a:p>
            <a:pPr>
              <a:spcBef>
                <a:spcPts val="1200"/>
              </a:spcBef>
              <a:spcAft>
                <a:spcPts val="1200"/>
              </a:spcAft>
            </a:pPr>
            <a:r>
              <a:rPr lang="tr-TR" sz="1600" b="1" dirty="0">
                <a:latin typeface="Calibri Light" panose="020F0302020204030204" pitchFamily="34" charset="0"/>
                <a:ea typeface="SimSun" panose="02010600030101010101" pitchFamily="2" charset="-122"/>
                <a:cs typeface="Times New Roman" panose="02020603050405020304" pitchFamily="18" charset="0"/>
              </a:rPr>
              <a:t>Öğrenci Anketi Sonuçları:</a:t>
            </a:r>
            <a:endParaRPr lang="tr-TR" sz="1200" dirty="0">
              <a:latin typeface="Book Antiqua" panose="02040602050305030304" pitchFamily="18" charset="0"/>
              <a:ea typeface="Times New Roman" panose="02020603050405020304" pitchFamily="18" charset="0"/>
              <a:cs typeface="Times New Roman" panose="02020603050405020304" pitchFamily="18" charset="0"/>
            </a:endParaRPr>
          </a:p>
        </p:txBody>
      </p:sp>
      <p:sp>
        <p:nvSpPr>
          <p:cNvPr id="21" name="Metin kutusu 20">
            <a:extLst>
              <a:ext uri="{FF2B5EF4-FFF2-40B4-BE49-F238E27FC236}">
                <a16:creationId xmlns:a16="http://schemas.microsoft.com/office/drawing/2014/main" xmlns="" id="{8351F909-D1EE-45F6-ACB4-734DE6757AFE}"/>
              </a:ext>
            </a:extLst>
          </p:cNvPr>
          <p:cNvSpPr txBox="1"/>
          <p:nvPr/>
        </p:nvSpPr>
        <p:spPr>
          <a:xfrm>
            <a:off x="-9766" y="9092106"/>
            <a:ext cx="462229" cy="307777"/>
          </a:xfrm>
          <a:prstGeom prst="rect">
            <a:avLst/>
          </a:prstGeom>
          <a:noFill/>
        </p:spPr>
        <p:txBody>
          <a:bodyPr wrap="square" rtlCol="0">
            <a:spAutoFit/>
          </a:bodyPr>
          <a:lstStyle/>
          <a:p>
            <a:r>
              <a:rPr lang="tr-TR" sz="1400" b="1" dirty="0"/>
              <a:t>12</a:t>
            </a:r>
          </a:p>
        </p:txBody>
      </p:sp>
      <p:graphicFrame>
        <p:nvGraphicFramePr>
          <p:cNvPr id="3" name="Tablo 2"/>
          <p:cNvGraphicFramePr>
            <a:graphicFrameLocks noGrp="1"/>
          </p:cNvGraphicFramePr>
          <p:nvPr>
            <p:extLst>
              <p:ext uri="{D42A27DB-BD31-4B8C-83A1-F6EECF244321}">
                <p14:modId xmlns:p14="http://schemas.microsoft.com/office/powerpoint/2010/main" val="3628637076"/>
              </p:ext>
            </p:extLst>
          </p:nvPr>
        </p:nvGraphicFramePr>
        <p:xfrm>
          <a:off x="629887" y="6648127"/>
          <a:ext cx="6772399" cy="3613472"/>
        </p:xfrm>
        <a:graphic>
          <a:graphicData uri="http://schemas.openxmlformats.org/drawingml/2006/table">
            <a:tbl>
              <a:tblPr>
                <a:tableStyleId>{5C22544A-7EE6-4342-B048-85BDC9FD1C3A}</a:tableStyleId>
              </a:tblPr>
              <a:tblGrid>
                <a:gridCol w="373886">
                  <a:extLst>
                    <a:ext uri="{9D8B030D-6E8A-4147-A177-3AD203B41FA5}">
                      <a16:colId xmlns:a16="http://schemas.microsoft.com/office/drawing/2014/main" xmlns="" val="20000"/>
                    </a:ext>
                  </a:extLst>
                </a:gridCol>
                <a:gridCol w="4529094">
                  <a:extLst>
                    <a:ext uri="{9D8B030D-6E8A-4147-A177-3AD203B41FA5}">
                      <a16:colId xmlns:a16="http://schemas.microsoft.com/office/drawing/2014/main" xmlns="" val="20001"/>
                    </a:ext>
                  </a:extLst>
                </a:gridCol>
                <a:gridCol w="875228">
                  <a:extLst>
                    <a:ext uri="{9D8B030D-6E8A-4147-A177-3AD203B41FA5}">
                      <a16:colId xmlns:a16="http://schemas.microsoft.com/office/drawing/2014/main" xmlns="" val="20002"/>
                    </a:ext>
                  </a:extLst>
                </a:gridCol>
                <a:gridCol w="994191">
                  <a:extLst>
                    <a:ext uri="{9D8B030D-6E8A-4147-A177-3AD203B41FA5}">
                      <a16:colId xmlns:a16="http://schemas.microsoft.com/office/drawing/2014/main" xmlns="" val="20003"/>
                    </a:ext>
                  </a:extLst>
                </a:gridCol>
              </a:tblGrid>
              <a:tr h="358169">
                <a:tc gridSpan="2">
                  <a:txBody>
                    <a:bodyPr/>
                    <a:lstStyle/>
                    <a:p>
                      <a:pPr algn="ctr" fontAlgn="ctr"/>
                      <a:r>
                        <a:rPr lang="tr-TR" sz="800" u="none" strike="noStrike" dirty="0">
                          <a:effectLst/>
                        </a:rPr>
                        <a:t>ÖĞRENCİ MEMNUNİYET ANKETİ         </a:t>
                      </a:r>
                      <a:endParaRPr lang="tr-TR" sz="800" b="1" i="0" u="none" strike="noStrike" dirty="0">
                        <a:effectLst/>
                        <a:latin typeface="Arial"/>
                      </a:endParaRPr>
                    </a:p>
                  </a:txBody>
                  <a:tcPr marL="3660" marR="3660" marT="3660" marB="0" anchor="ctr"/>
                </a:tc>
                <a:tc hMerge="1">
                  <a:txBody>
                    <a:bodyPr/>
                    <a:lstStyle/>
                    <a:p>
                      <a:endParaRPr lang="tr-TR"/>
                    </a:p>
                  </a:txBody>
                  <a:tcPr/>
                </a:tc>
                <a:tc gridSpan="2">
                  <a:txBody>
                    <a:bodyPr/>
                    <a:lstStyle/>
                    <a:p>
                      <a:pPr algn="ctr" fontAlgn="ctr"/>
                      <a:r>
                        <a:rPr lang="tr-TR" sz="800" u="none" strike="noStrike">
                          <a:effectLst/>
                        </a:rPr>
                        <a:t>MEMNUNİYET ANKET SONUCU</a:t>
                      </a:r>
                      <a:endParaRPr lang="tr-TR" sz="800" b="1" i="0" u="none" strike="noStrike">
                        <a:effectLst/>
                        <a:latin typeface="Arial"/>
                      </a:endParaRPr>
                    </a:p>
                  </a:txBody>
                  <a:tcPr marL="3660" marR="3660" marT="3660" marB="0" anchor="ctr"/>
                </a:tc>
                <a:tc hMerge="1">
                  <a:txBody>
                    <a:bodyPr/>
                    <a:lstStyle/>
                    <a:p>
                      <a:endParaRPr lang="tr-TR"/>
                    </a:p>
                  </a:txBody>
                  <a:tcPr/>
                </a:tc>
                <a:extLst>
                  <a:ext uri="{0D108BD9-81ED-4DB2-BD59-A6C34878D82A}">
                    <a16:rowId xmlns:a16="http://schemas.microsoft.com/office/drawing/2014/main" xmlns="" val="10000"/>
                  </a:ext>
                </a:extLst>
              </a:tr>
              <a:tr h="358169">
                <a:tc>
                  <a:txBody>
                    <a:bodyPr/>
                    <a:lstStyle/>
                    <a:p>
                      <a:pPr algn="ctr" fontAlgn="ctr"/>
                      <a:r>
                        <a:rPr lang="tr-TR" sz="800" u="none" strike="noStrike">
                          <a:effectLst/>
                        </a:rPr>
                        <a:t>SIRA NO</a:t>
                      </a:r>
                      <a:endParaRPr lang="tr-TR" sz="800" b="1" i="0" u="none" strike="noStrike">
                        <a:effectLst/>
                        <a:latin typeface="Arial Tur"/>
                      </a:endParaRPr>
                    </a:p>
                  </a:txBody>
                  <a:tcPr marL="3660" marR="3660" marT="3660" marB="0" anchor="ctr"/>
                </a:tc>
                <a:tc>
                  <a:txBody>
                    <a:bodyPr/>
                    <a:lstStyle/>
                    <a:p>
                      <a:pPr algn="r" fontAlgn="ctr"/>
                      <a:r>
                        <a:rPr lang="tr-TR" sz="800" u="none" strike="noStrike" dirty="0">
                          <a:effectLst/>
                        </a:rPr>
                        <a:t>GÖSTERGELER</a:t>
                      </a:r>
                      <a:endParaRPr lang="tr-TR" sz="800" b="1" i="0" u="none" strike="noStrike" dirty="0">
                        <a:effectLst/>
                        <a:latin typeface="Times New Roman"/>
                      </a:endParaRPr>
                    </a:p>
                  </a:txBody>
                  <a:tcPr marL="3660" marR="3660" marT="3660" marB="0" anchor="ctr"/>
                </a:tc>
                <a:tc>
                  <a:txBody>
                    <a:bodyPr/>
                    <a:lstStyle/>
                    <a:p>
                      <a:pPr algn="ctr" fontAlgn="ctr"/>
                      <a:r>
                        <a:rPr lang="tr-TR" sz="800" u="none" strike="noStrike">
                          <a:effectLst/>
                        </a:rPr>
                        <a:t>SONUÇ</a:t>
                      </a:r>
                      <a:endParaRPr lang="tr-TR" sz="800" b="1" i="0" u="none" strike="noStrike">
                        <a:effectLst/>
                        <a:latin typeface="Times New Roman"/>
                      </a:endParaRPr>
                    </a:p>
                  </a:txBody>
                  <a:tcPr marL="3660" marR="3660" marT="3660" marB="0" anchor="ctr"/>
                </a:tc>
                <a:tc>
                  <a:txBody>
                    <a:bodyPr/>
                    <a:lstStyle/>
                    <a:p>
                      <a:pPr algn="ctr" fontAlgn="ctr"/>
                      <a:r>
                        <a:rPr lang="tr-TR" sz="800" u="none" strike="noStrike">
                          <a:effectLst/>
                        </a:rPr>
                        <a:t>SONUÇ %</a:t>
                      </a:r>
                      <a:endParaRPr lang="tr-TR" sz="800" b="1" i="0" u="none" strike="noStrike">
                        <a:effectLst/>
                        <a:latin typeface="Times New Roman"/>
                      </a:endParaRPr>
                    </a:p>
                  </a:txBody>
                  <a:tcPr marL="3660" marR="3660" marT="3660" marB="0" anchor="ctr"/>
                </a:tc>
                <a:extLst>
                  <a:ext uri="{0D108BD9-81ED-4DB2-BD59-A6C34878D82A}">
                    <a16:rowId xmlns:a16="http://schemas.microsoft.com/office/drawing/2014/main" xmlns="" val="10001"/>
                  </a:ext>
                </a:extLst>
              </a:tr>
              <a:tr h="181733">
                <a:tc>
                  <a:txBody>
                    <a:bodyPr/>
                    <a:lstStyle/>
                    <a:p>
                      <a:pPr algn="ctr" fontAlgn="ctr"/>
                      <a:r>
                        <a:rPr lang="tr-TR" sz="800" u="none" strike="noStrike">
                          <a:effectLst/>
                        </a:rPr>
                        <a:t>1</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İhtiyaç duyduğumda okul çalışanlarıyla rahatlıkla görüşebiliyorum.</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4,11</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82,22</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2"/>
                  </a:ext>
                </a:extLst>
              </a:tr>
              <a:tr h="181733">
                <a:tc>
                  <a:txBody>
                    <a:bodyPr/>
                    <a:lstStyle/>
                    <a:p>
                      <a:pPr algn="ctr" fontAlgn="ctr"/>
                      <a:r>
                        <a:rPr lang="tr-TR" sz="800" u="none" strike="noStrike">
                          <a:effectLst/>
                        </a:rPr>
                        <a:t>2</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 müdürü ile ihtiyaç duyduğumda rahatlıkla konuşabiliyorum.</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4,33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86,67</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3"/>
                  </a:ext>
                </a:extLst>
              </a:tr>
              <a:tr h="181733">
                <a:tc>
                  <a:txBody>
                    <a:bodyPr/>
                    <a:lstStyle/>
                    <a:p>
                      <a:pPr algn="ctr" fontAlgn="ctr"/>
                      <a:r>
                        <a:rPr lang="tr-TR" sz="800" u="none" strike="noStrike">
                          <a:effectLst/>
                        </a:rPr>
                        <a:t>3</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Okulun rehberlik servisinden yeterince yararlanabiliyorum.</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4,89</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97,78</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4"/>
                  </a:ext>
                </a:extLst>
              </a:tr>
              <a:tr h="181733">
                <a:tc>
                  <a:txBody>
                    <a:bodyPr/>
                    <a:lstStyle/>
                    <a:p>
                      <a:pPr algn="ctr" fontAlgn="ctr"/>
                      <a:r>
                        <a:rPr lang="tr-TR" sz="800" u="none" strike="noStrike">
                          <a:effectLst/>
                        </a:rPr>
                        <a:t>4</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Okula ilettiğimiz öneri ve isteklerimiz dikkate alınır.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4,11</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82,22</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5"/>
                  </a:ext>
                </a:extLst>
              </a:tr>
              <a:tr h="181733">
                <a:tc>
                  <a:txBody>
                    <a:bodyPr/>
                    <a:lstStyle/>
                    <a:p>
                      <a:pPr algn="ctr" fontAlgn="ctr"/>
                      <a:r>
                        <a:rPr lang="tr-TR" sz="800" u="none" strike="noStrike">
                          <a:effectLst/>
                        </a:rPr>
                        <a:t>5</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Okulda kendimi güvende hissediyorum.</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4,56</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91,11</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6"/>
                  </a:ext>
                </a:extLst>
              </a:tr>
              <a:tr h="181733">
                <a:tc>
                  <a:txBody>
                    <a:bodyPr/>
                    <a:lstStyle/>
                    <a:p>
                      <a:pPr algn="ctr" fontAlgn="ctr"/>
                      <a:r>
                        <a:rPr lang="tr-TR" sz="800" u="none" strike="noStrike">
                          <a:effectLst/>
                        </a:rPr>
                        <a:t>6</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Okulda öğrencilerle ilgili alınan kararlarda bizlerin görüşleri alınır.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3,78</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75,56</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7"/>
                  </a:ext>
                </a:extLst>
              </a:tr>
              <a:tr h="358169">
                <a:tc>
                  <a:txBody>
                    <a:bodyPr/>
                    <a:lstStyle/>
                    <a:p>
                      <a:pPr algn="ctr" fontAlgn="ctr"/>
                      <a:r>
                        <a:rPr lang="tr-TR" sz="800" u="none" strike="noStrike">
                          <a:effectLst/>
                        </a:rPr>
                        <a:t>7</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Öğretmenler yeniliğe açık olarak derslerin işlenişinde çeşitli yöntemler kullanmaktadır.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3,78</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75,56</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8"/>
                  </a:ext>
                </a:extLst>
              </a:tr>
              <a:tr h="181733">
                <a:tc>
                  <a:txBody>
                    <a:bodyPr/>
                    <a:lstStyle/>
                    <a:p>
                      <a:pPr algn="ctr" fontAlgn="ctr"/>
                      <a:r>
                        <a:rPr lang="tr-TR" sz="800" u="none" strike="noStrike">
                          <a:effectLst/>
                        </a:rPr>
                        <a:t>8</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Derslerde konuya göre uygun araç gereçler kullanılmaktadır.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4,56</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91,11</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9"/>
                  </a:ext>
                </a:extLst>
              </a:tr>
              <a:tr h="181733">
                <a:tc>
                  <a:txBody>
                    <a:bodyPr/>
                    <a:lstStyle/>
                    <a:p>
                      <a:pPr algn="ctr" fontAlgn="ctr"/>
                      <a:r>
                        <a:rPr lang="tr-TR" sz="800" u="none" strike="noStrike">
                          <a:effectLst/>
                        </a:rPr>
                        <a:t>9</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Teneffüslerde ihtiyaçlarımı giderebiliyorum.</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3,89</a:t>
                      </a:r>
                      <a:endParaRPr lang="tr-TR" sz="800" b="0" i="0" u="none" strike="noStrike">
                        <a:effectLst/>
                        <a:latin typeface="Arial"/>
                      </a:endParaRPr>
                    </a:p>
                  </a:txBody>
                  <a:tcPr marL="3660" marR="3660" marT="3660" marB="0" anchor="ctr"/>
                </a:tc>
                <a:tc>
                  <a:txBody>
                    <a:bodyPr/>
                    <a:lstStyle/>
                    <a:p>
                      <a:pPr algn="ctr" fontAlgn="ctr"/>
                      <a:r>
                        <a:rPr lang="tr-TR" sz="800" u="none" strike="noStrike" dirty="0">
                          <a:effectLst/>
                        </a:rPr>
                        <a:t>77,78</a:t>
                      </a:r>
                      <a:endParaRPr lang="tr-TR" sz="800" b="0" i="0" u="none" strike="noStrike" dirty="0">
                        <a:effectLst/>
                        <a:latin typeface="Arial"/>
                      </a:endParaRPr>
                    </a:p>
                  </a:txBody>
                  <a:tcPr marL="3660" marR="3660" marT="3660" marB="0" anchor="ctr"/>
                </a:tc>
                <a:extLst>
                  <a:ext uri="{0D108BD9-81ED-4DB2-BD59-A6C34878D82A}">
                    <a16:rowId xmlns:a16="http://schemas.microsoft.com/office/drawing/2014/main" xmlns="" val="10010"/>
                  </a:ext>
                </a:extLst>
              </a:tr>
              <a:tr h="181733">
                <a:tc>
                  <a:txBody>
                    <a:bodyPr/>
                    <a:lstStyle/>
                    <a:p>
                      <a:pPr algn="ctr" fontAlgn="ctr"/>
                      <a:r>
                        <a:rPr lang="tr-TR" sz="800" u="none" strike="noStrike">
                          <a:effectLst/>
                        </a:rPr>
                        <a:t>10</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Okulun içi ve dışı temizdir.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4,33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86,67</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1"/>
                  </a:ext>
                </a:extLst>
              </a:tr>
              <a:tr h="181733">
                <a:tc>
                  <a:txBody>
                    <a:bodyPr/>
                    <a:lstStyle/>
                    <a:p>
                      <a:pPr algn="ctr" fontAlgn="ctr"/>
                      <a:r>
                        <a:rPr lang="tr-TR" sz="800" u="none" strike="noStrike">
                          <a:effectLst/>
                        </a:rPr>
                        <a:t>11</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Okulun binası ve diğer fiziki mekanlar yeterlidir.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3,56</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71,11</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2"/>
                  </a:ext>
                </a:extLst>
              </a:tr>
              <a:tr h="181733">
                <a:tc>
                  <a:txBody>
                    <a:bodyPr/>
                    <a:lstStyle/>
                    <a:p>
                      <a:pPr algn="ctr" fontAlgn="ctr"/>
                      <a:r>
                        <a:rPr lang="tr-TR" sz="800" u="none" strike="noStrike">
                          <a:effectLst/>
                        </a:rPr>
                        <a:t>12</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 kantininde satılan malzemeler sağlıklı ve güvenlidir.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3,78</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75,56</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3"/>
                  </a:ext>
                </a:extLst>
              </a:tr>
              <a:tr h="358169">
                <a:tc>
                  <a:txBody>
                    <a:bodyPr/>
                    <a:lstStyle/>
                    <a:p>
                      <a:pPr algn="ctr" fontAlgn="ctr"/>
                      <a:r>
                        <a:rPr lang="tr-TR" sz="800" u="none" strike="noStrike">
                          <a:effectLst/>
                        </a:rPr>
                        <a:t>13</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Okulumuzda yeterli miktarda sanatsal ve kültürel faaliyetler düzenlenmektedir.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3,89</a:t>
                      </a:r>
                      <a:endParaRPr lang="tr-TR" sz="800" b="0" i="0" u="none" strike="noStrike">
                        <a:effectLst/>
                        <a:latin typeface="Arial"/>
                      </a:endParaRPr>
                    </a:p>
                  </a:txBody>
                  <a:tcPr marL="3660" marR="3660" marT="3660" marB="0" anchor="ctr"/>
                </a:tc>
                <a:tc>
                  <a:txBody>
                    <a:bodyPr/>
                    <a:lstStyle/>
                    <a:p>
                      <a:pPr algn="ctr" fontAlgn="ctr"/>
                      <a:r>
                        <a:rPr lang="tr-TR" sz="800" u="none" strike="noStrike" dirty="0">
                          <a:effectLst/>
                        </a:rPr>
                        <a:t>77,78</a:t>
                      </a:r>
                      <a:endParaRPr lang="tr-TR" sz="800" b="0" i="0" u="none" strike="noStrike" dirty="0">
                        <a:effectLst/>
                        <a:latin typeface="Arial"/>
                      </a:endParaRPr>
                    </a:p>
                  </a:txBody>
                  <a:tcPr marL="3660" marR="3660" marT="3660" marB="0" anchor="ctr"/>
                </a:tc>
                <a:extLst>
                  <a:ext uri="{0D108BD9-81ED-4DB2-BD59-A6C34878D82A}">
                    <a16:rowId xmlns:a16="http://schemas.microsoft.com/office/drawing/2014/main" xmlns="" val="10014"/>
                  </a:ext>
                </a:extLst>
              </a:tr>
              <a:tr h="181733">
                <a:tc gridSpan="2">
                  <a:txBody>
                    <a:bodyPr/>
                    <a:lstStyle/>
                    <a:p>
                      <a:pPr algn="r" fontAlgn="ctr"/>
                      <a:r>
                        <a:rPr lang="tr-TR" sz="800" u="none" strike="noStrike" dirty="0">
                          <a:effectLst/>
                        </a:rPr>
                        <a:t>GENEL DEĞERLENDİRME</a:t>
                      </a:r>
                      <a:endParaRPr lang="tr-TR" sz="800" b="1" i="0" u="none" strike="noStrike" dirty="0">
                        <a:effectLst/>
                        <a:latin typeface="Arial Tur"/>
                      </a:endParaRPr>
                    </a:p>
                  </a:txBody>
                  <a:tcPr marL="3660" marR="3660" marT="3660" marB="0" anchor="ctr"/>
                </a:tc>
                <a:tc hMerge="1">
                  <a:txBody>
                    <a:bodyPr/>
                    <a:lstStyle/>
                    <a:p>
                      <a:endParaRPr lang="tr-TR"/>
                    </a:p>
                  </a:txBody>
                  <a:tcPr/>
                </a:tc>
                <a:tc>
                  <a:txBody>
                    <a:bodyPr/>
                    <a:lstStyle/>
                    <a:p>
                      <a:pPr algn="ctr" fontAlgn="ctr"/>
                      <a:r>
                        <a:rPr lang="tr-TR" sz="800" u="none" strike="noStrike">
                          <a:effectLst/>
                        </a:rPr>
                        <a:t>4,12</a:t>
                      </a:r>
                      <a:endParaRPr lang="tr-TR" sz="800" b="1" i="0" u="none" strike="noStrike">
                        <a:effectLst/>
                        <a:latin typeface="Arial Tur"/>
                      </a:endParaRPr>
                    </a:p>
                  </a:txBody>
                  <a:tcPr marL="3660" marR="3660" marT="3660" marB="0" anchor="ctr"/>
                </a:tc>
                <a:tc>
                  <a:txBody>
                    <a:bodyPr/>
                    <a:lstStyle/>
                    <a:p>
                      <a:pPr algn="ctr" fontAlgn="ctr"/>
                      <a:r>
                        <a:rPr lang="tr-TR" sz="800" u="none" strike="noStrike" dirty="0">
                          <a:effectLst/>
                        </a:rPr>
                        <a:t>82,39</a:t>
                      </a:r>
                      <a:endParaRPr lang="tr-TR" sz="800" b="1" i="0" u="none" strike="noStrike" dirty="0">
                        <a:effectLst/>
                        <a:latin typeface="Arial Tur"/>
                      </a:endParaRPr>
                    </a:p>
                  </a:txBody>
                  <a:tcPr marL="3660" marR="3660" marT="3660" marB="0" anchor="ct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845179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ikdörtgen 41"/>
          <p:cNvSpPr/>
          <p:nvPr/>
        </p:nvSpPr>
        <p:spPr>
          <a:xfrm>
            <a:off x="642057" y="930487"/>
            <a:ext cx="5955206" cy="360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007" tIns="45527" rIns="91007" bIns="45527" rtlCol="0" anchor="ctr"/>
          <a:lstStyle/>
          <a:p>
            <a:pPr algn="ctr" defTabSz="1023602"/>
            <a:endParaRPr lang="tr-TR">
              <a:solidFill>
                <a:prstClr val="white"/>
              </a:solidFill>
            </a:endParaRPr>
          </a:p>
        </p:txBody>
      </p:sp>
      <p:grpSp>
        <p:nvGrpSpPr>
          <p:cNvPr id="11" name="Grup 10"/>
          <p:cNvGrpSpPr/>
          <p:nvPr/>
        </p:nvGrpSpPr>
        <p:grpSpPr>
          <a:xfrm>
            <a:off x="667844" y="360569"/>
            <a:ext cx="6267770" cy="734170"/>
            <a:chOff x="183515" y="85662"/>
            <a:chExt cx="6674485" cy="734059"/>
          </a:xfrm>
        </p:grpSpPr>
        <p:sp>
          <p:nvSpPr>
            <p:cNvPr id="12" name="Çapraz Şerit 11"/>
            <p:cNvSpPr/>
            <p:nvPr/>
          </p:nvSpPr>
          <p:spPr>
            <a:xfrm rot="18755936">
              <a:off x="300355" y="198692"/>
              <a:ext cx="537845" cy="523875"/>
            </a:xfrm>
            <a:prstGeom prst="diagStripe">
              <a:avLst>
                <a:gd name="adj" fmla="val 0"/>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a:solidFill>
                  <a:prstClr val="black"/>
                </a:solidFill>
              </a:endParaRPr>
            </a:p>
          </p:txBody>
        </p:sp>
        <p:sp>
          <p:nvSpPr>
            <p:cNvPr id="13" name="Çapraz Şerit 12"/>
            <p:cNvSpPr/>
            <p:nvPr/>
          </p:nvSpPr>
          <p:spPr>
            <a:xfrm rot="7759180">
              <a:off x="6219790" y="311722"/>
              <a:ext cx="540385" cy="475614"/>
            </a:xfrm>
            <a:prstGeom prst="diagStripe">
              <a:avLst>
                <a:gd name="adj" fmla="val 1565"/>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a:solidFill>
                  <a:prstClr val="black"/>
                </a:solidFill>
              </a:endParaRPr>
            </a:p>
          </p:txBody>
        </p:sp>
        <p:sp>
          <p:nvSpPr>
            <p:cNvPr id="14" name="Dikdörtgen 13"/>
            <p:cNvSpPr/>
            <p:nvPr/>
          </p:nvSpPr>
          <p:spPr>
            <a:xfrm>
              <a:off x="183515" y="85662"/>
              <a:ext cx="6674485" cy="402590"/>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3602">
                <a:lnSpc>
                  <a:spcPct val="115000"/>
                </a:lnSpc>
                <a:spcAft>
                  <a:spcPts val="1000"/>
                </a:spcAft>
              </a:pPr>
              <a:r>
                <a:rPr lang="tr-TR" sz="1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BEYPAZARI </a:t>
              </a:r>
              <a:r>
                <a:rPr lang="tr-TR"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İLÇE HARİTASI</a:t>
              </a:r>
              <a:endParaRPr lang="tr-TR" sz="1600" dirty="0">
                <a:solidFill>
                  <a:prstClr val="black"/>
                </a:solidFill>
                <a:ea typeface="Calibri" panose="020F0502020204030204" pitchFamily="34" charset="0"/>
                <a:cs typeface="Times New Roman" panose="02020603050405020304" pitchFamily="18" charset="0"/>
              </a:endParaRPr>
            </a:p>
          </p:txBody>
        </p:sp>
      </p:grpSp>
      <p:pic>
        <p:nvPicPr>
          <p:cNvPr id="9" name="Picture 6"/>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52" r="95392" b="20453"/>
          <a:stretch/>
        </p:blipFill>
        <p:spPr bwMode="auto">
          <a:xfrm rot="16200000">
            <a:off x="3645215" y="6641288"/>
            <a:ext cx="271864" cy="663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4961280" y="9828181"/>
            <a:ext cx="2133539" cy="269442"/>
          </a:xfrm>
          <a:prstGeom prst="rect">
            <a:avLst/>
          </a:prstGeom>
          <a:noFill/>
        </p:spPr>
        <p:txBody>
          <a:bodyPr wrap="square" lIns="91007" tIns="45527" rIns="91007" bIns="45527" rtlCol="0">
            <a:spAutoFit/>
          </a:bodyPr>
          <a:lstStyle/>
          <a:p>
            <a:pPr algn="r" defTabSz="1023602"/>
            <a:r>
              <a:rPr lang="tr-TR" sz="1100" b="1" dirty="0" smtClean="0">
                <a:solidFill>
                  <a:prstClr val="black"/>
                </a:solidFill>
                <a:effectLst>
                  <a:outerShdw blurRad="38100" dist="38100" dir="2700000" algn="tl">
                    <a:srgbClr val="000000">
                      <a:alpha val="43137"/>
                    </a:srgbClr>
                  </a:outerShdw>
                </a:effectLst>
              </a:rPr>
              <a:t>BEYPAZARI </a:t>
            </a:r>
            <a:r>
              <a:rPr lang="tr-TR" sz="1100" b="1" dirty="0">
                <a:solidFill>
                  <a:prstClr val="black"/>
                </a:solidFill>
                <a:effectLst>
                  <a:outerShdw blurRad="38100" dist="38100" dir="2700000" algn="tl">
                    <a:srgbClr val="000000">
                      <a:alpha val="43137"/>
                    </a:srgbClr>
                  </a:outerShdw>
                </a:effectLst>
              </a:rPr>
              <a:t>İlçe Haritası</a:t>
            </a:r>
          </a:p>
        </p:txBody>
      </p:sp>
      <p:sp>
        <p:nvSpPr>
          <p:cNvPr id="15" name="Metin kutusu 14">
            <a:extLst>
              <a:ext uri="{FF2B5EF4-FFF2-40B4-BE49-F238E27FC236}">
                <a16:creationId xmlns:a16="http://schemas.microsoft.com/office/drawing/2014/main" xmlns="" id="{E03F10B1-9BC1-4FBC-81C6-01334EB16E63}"/>
              </a:ext>
            </a:extLst>
          </p:cNvPr>
          <p:cNvSpPr txBox="1"/>
          <p:nvPr/>
        </p:nvSpPr>
        <p:spPr>
          <a:xfrm>
            <a:off x="0" y="9077334"/>
            <a:ext cx="462229" cy="307777"/>
          </a:xfrm>
          <a:prstGeom prst="rect">
            <a:avLst/>
          </a:prstGeom>
          <a:noFill/>
        </p:spPr>
        <p:txBody>
          <a:bodyPr wrap="square" rtlCol="0">
            <a:spAutoFit/>
          </a:bodyPr>
          <a:lstStyle/>
          <a:p>
            <a:r>
              <a:rPr lang="tr-TR" sz="1400" b="1" dirty="0"/>
              <a:t>I</a:t>
            </a:r>
          </a:p>
        </p:txBody>
      </p:sp>
      <p:pic>
        <p:nvPicPr>
          <p:cNvPr id="16" name="Resim 15" descr="http://web.ankaravaliligi.gov.tr/assets/upload/sayfa/20150131-beypazari.jpg"/>
          <p:cNvPicPr/>
          <p:nvPr/>
        </p:nvPicPr>
        <p:blipFill rotWithShape="1">
          <a:blip r:embed="rId3">
            <a:extLst>
              <a:ext uri="{28A0092B-C50C-407E-A947-70E740481C1C}">
                <a14:useLocalDpi xmlns:a14="http://schemas.microsoft.com/office/drawing/2010/main" val="0"/>
              </a:ext>
            </a:extLst>
          </a:blip>
          <a:srcRect l="3349" t="6145" r="3343" b="6503"/>
          <a:stretch/>
        </p:blipFill>
        <p:spPr bwMode="auto">
          <a:xfrm>
            <a:off x="1880832" y="907121"/>
            <a:ext cx="4028440" cy="4521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pic>
        <p:nvPicPr>
          <p:cNvPr id="17" name="Resim 16" descr="http://4.bp.blogspot.com/-sYHjYSDMEs8/TvCwkZjTg_I/AAAAAAAAAH0/C842NZTF5Sg/s1600/IMG_062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3217" y="6051358"/>
            <a:ext cx="5038725" cy="3361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7211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xmlns="" id="{C6C59689-6D4D-435D-8A79-BE2AC5100769}"/>
              </a:ext>
            </a:extLst>
          </p:cNvPr>
          <p:cNvSpPr/>
          <p:nvPr/>
        </p:nvSpPr>
        <p:spPr>
          <a:xfrm>
            <a:off x="475343" y="120143"/>
            <a:ext cx="6658349" cy="338554"/>
          </a:xfrm>
          <a:prstGeom prst="rect">
            <a:avLst/>
          </a:prstGeom>
        </p:spPr>
        <p:txBody>
          <a:bodyPr wrap="square">
            <a:spAutoFit/>
          </a:bodyPr>
          <a:lstStyle/>
          <a:p>
            <a:pPr>
              <a:spcBef>
                <a:spcPts val="1200"/>
              </a:spcBef>
              <a:spcAft>
                <a:spcPts val="1200"/>
              </a:spcAft>
            </a:pPr>
            <a:r>
              <a:rPr lang="tr-TR" sz="1600" b="1" dirty="0">
                <a:latin typeface="Calibri Light" panose="020F0302020204030204" pitchFamily="34" charset="0"/>
                <a:ea typeface="SimSun" panose="02010600030101010101" pitchFamily="2" charset="-122"/>
                <a:cs typeface="Times New Roman" panose="02020603050405020304" pitchFamily="18" charset="0"/>
              </a:rPr>
              <a:t>Öğretmen Anketi Sonuçları:</a:t>
            </a:r>
          </a:p>
        </p:txBody>
      </p:sp>
      <p:sp>
        <p:nvSpPr>
          <p:cNvPr id="12" name="Dikdörtgen 11">
            <a:extLst>
              <a:ext uri="{FF2B5EF4-FFF2-40B4-BE49-F238E27FC236}">
                <a16:creationId xmlns:a16="http://schemas.microsoft.com/office/drawing/2014/main" xmlns="" id="{9F6998B0-A9FB-40C7-8E4B-6261B74545D7}"/>
              </a:ext>
            </a:extLst>
          </p:cNvPr>
          <p:cNvSpPr/>
          <p:nvPr/>
        </p:nvSpPr>
        <p:spPr>
          <a:xfrm>
            <a:off x="475343" y="4907724"/>
            <a:ext cx="6658349" cy="338554"/>
          </a:xfrm>
          <a:prstGeom prst="rect">
            <a:avLst/>
          </a:prstGeom>
        </p:spPr>
        <p:txBody>
          <a:bodyPr wrap="square">
            <a:spAutoFit/>
          </a:bodyPr>
          <a:lstStyle/>
          <a:p>
            <a:pPr>
              <a:spcBef>
                <a:spcPts val="1200"/>
              </a:spcBef>
              <a:spcAft>
                <a:spcPts val="1200"/>
              </a:spcAft>
            </a:pPr>
            <a:r>
              <a:rPr lang="tr-TR" sz="1600" b="1" dirty="0">
                <a:latin typeface="Calibri Light" panose="020F0302020204030204" pitchFamily="34" charset="0"/>
                <a:ea typeface="SimSun" panose="02010600030101010101" pitchFamily="2" charset="-122"/>
                <a:cs typeface="Times New Roman" panose="02020603050405020304" pitchFamily="18" charset="0"/>
              </a:rPr>
              <a:t>Veli Anketi Sonuçları:</a:t>
            </a:r>
          </a:p>
        </p:txBody>
      </p:sp>
      <p:sp>
        <p:nvSpPr>
          <p:cNvPr id="10" name="Metin kutusu 9">
            <a:extLst>
              <a:ext uri="{FF2B5EF4-FFF2-40B4-BE49-F238E27FC236}">
                <a16:creationId xmlns:a16="http://schemas.microsoft.com/office/drawing/2014/main" xmlns="" id="{A57C4486-F8A9-4BD2-B764-09D94D05197C}"/>
              </a:ext>
            </a:extLst>
          </p:cNvPr>
          <p:cNvSpPr txBox="1"/>
          <p:nvPr/>
        </p:nvSpPr>
        <p:spPr>
          <a:xfrm>
            <a:off x="-9766" y="9092106"/>
            <a:ext cx="462229" cy="307777"/>
          </a:xfrm>
          <a:prstGeom prst="rect">
            <a:avLst/>
          </a:prstGeom>
          <a:noFill/>
        </p:spPr>
        <p:txBody>
          <a:bodyPr wrap="square" rtlCol="0">
            <a:spAutoFit/>
          </a:bodyPr>
          <a:lstStyle/>
          <a:p>
            <a:r>
              <a:rPr lang="tr-TR" sz="1400" b="1" dirty="0"/>
              <a:t>13</a:t>
            </a:r>
          </a:p>
        </p:txBody>
      </p:sp>
      <p:graphicFrame>
        <p:nvGraphicFramePr>
          <p:cNvPr id="6" name="Tablo 5"/>
          <p:cNvGraphicFramePr>
            <a:graphicFrameLocks noGrp="1"/>
          </p:cNvGraphicFramePr>
          <p:nvPr>
            <p:extLst>
              <p:ext uri="{D42A27DB-BD31-4B8C-83A1-F6EECF244321}">
                <p14:modId xmlns:p14="http://schemas.microsoft.com/office/powerpoint/2010/main" val="134576652"/>
              </p:ext>
            </p:extLst>
          </p:nvPr>
        </p:nvGraphicFramePr>
        <p:xfrm>
          <a:off x="561368" y="480002"/>
          <a:ext cx="6719586" cy="4427718"/>
        </p:xfrm>
        <a:graphic>
          <a:graphicData uri="http://schemas.openxmlformats.org/drawingml/2006/table">
            <a:tbl>
              <a:tblPr>
                <a:tableStyleId>{5C22544A-7EE6-4342-B048-85BDC9FD1C3A}</a:tableStyleId>
              </a:tblPr>
              <a:tblGrid>
                <a:gridCol w="370969">
                  <a:extLst>
                    <a:ext uri="{9D8B030D-6E8A-4147-A177-3AD203B41FA5}">
                      <a16:colId xmlns:a16="http://schemas.microsoft.com/office/drawing/2014/main" xmlns="" val="20000"/>
                    </a:ext>
                  </a:extLst>
                </a:gridCol>
                <a:gridCol w="4493776">
                  <a:extLst>
                    <a:ext uri="{9D8B030D-6E8A-4147-A177-3AD203B41FA5}">
                      <a16:colId xmlns:a16="http://schemas.microsoft.com/office/drawing/2014/main" xmlns="" val="20001"/>
                    </a:ext>
                  </a:extLst>
                </a:gridCol>
                <a:gridCol w="868403">
                  <a:extLst>
                    <a:ext uri="{9D8B030D-6E8A-4147-A177-3AD203B41FA5}">
                      <a16:colId xmlns:a16="http://schemas.microsoft.com/office/drawing/2014/main" xmlns="" val="20002"/>
                    </a:ext>
                  </a:extLst>
                </a:gridCol>
                <a:gridCol w="986438">
                  <a:extLst>
                    <a:ext uri="{9D8B030D-6E8A-4147-A177-3AD203B41FA5}">
                      <a16:colId xmlns:a16="http://schemas.microsoft.com/office/drawing/2014/main" xmlns="" val="20003"/>
                    </a:ext>
                  </a:extLst>
                </a:gridCol>
              </a:tblGrid>
              <a:tr h="132475">
                <a:tc gridSpan="2">
                  <a:txBody>
                    <a:bodyPr/>
                    <a:lstStyle/>
                    <a:p>
                      <a:pPr algn="ctr" fontAlgn="ctr"/>
                      <a:r>
                        <a:rPr lang="tr-TR" sz="800" u="none" strike="noStrike">
                          <a:effectLst/>
                        </a:rPr>
                        <a:t>   “ İÇ PAYDAŞ ÖĞRETMEN GÖRÜŞ VE DEĞERLENDİRMELERİ” ANKET FORMU  </a:t>
                      </a:r>
                      <a:endParaRPr lang="tr-TR" sz="800" b="1" i="0" u="none" strike="noStrike">
                        <a:effectLst/>
                        <a:latin typeface="Arial"/>
                      </a:endParaRPr>
                    </a:p>
                  </a:txBody>
                  <a:tcPr marL="3660" marR="3660" marT="3660" marB="0" anchor="ctr"/>
                </a:tc>
                <a:tc hMerge="1">
                  <a:txBody>
                    <a:bodyPr/>
                    <a:lstStyle/>
                    <a:p>
                      <a:endParaRPr lang="tr-TR"/>
                    </a:p>
                  </a:txBody>
                  <a:tcPr/>
                </a:tc>
                <a:tc gridSpan="2">
                  <a:txBody>
                    <a:bodyPr/>
                    <a:lstStyle/>
                    <a:p>
                      <a:pPr algn="ctr" fontAlgn="ctr"/>
                      <a:r>
                        <a:rPr lang="tr-TR" sz="800" u="none" strike="noStrike">
                          <a:effectLst/>
                        </a:rPr>
                        <a:t>ANKET SONUCU</a:t>
                      </a:r>
                      <a:endParaRPr lang="tr-TR" sz="800" b="1" i="0" u="none" strike="noStrike">
                        <a:effectLst/>
                        <a:latin typeface="Arial"/>
                      </a:endParaRPr>
                    </a:p>
                  </a:txBody>
                  <a:tcPr marL="3660" marR="3660" marT="3660" marB="0" anchor="ctr"/>
                </a:tc>
                <a:tc hMerge="1">
                  <a:txBody>
                    <a:bodyPr/>
                    <a:lstStyle/>
                    <a:p>
                      <a:endParaRPr lang="tr-TR"/>
                    </a:p>
                  </a:txBody>
                  <a:tcPr/>
                </a:tc>
                <a:extLst>
                  <a:ext uri="{0D108BD9-81ED-4DB2-BD59-A6C34878D82A}">
                    <a16:rowId xmlns:a16="http://schemas.microsoft.com/office/drawing/2014/main" xmlns="" val="10000"/>
                  </a:ext>
                </a:extLst>
              </a:tr>
              <a:tr h="281401">
                <a:tc>
                  <a:txBody>
                    <a:bodyPr/>
                    <a:lstStyle/>
                    <a:p>
                      <a:pPr algn="ctr" fontAlgn="ctr"/>
                      <a:r>
                        <a:rPr lang="tr-TR" sz="800" u="none" strike="noStrike">
                          <a:effectLst/>
                        </a:rPr>
                        <a:t>SIRA NO</a:t>
                      </a:r>
                      <a:endParaRPr lang="tr-TR" sz="800" b="1" i="0" u="none" strike="noStrike">
                        <a:effectLst/>
                        <a:latin typeface="Arial Tur"/>
                      </a:endParaRPr>
                    </a:p>
                  </a:txBody>
                  <a:tcPr marL="3660" marR="3660" marT="3660" marB="0" anchor="ctr"/>
                </a:tc>
                <a:tc>
                  <a:txBody>
                    <a:bodyPr/>
                    <a:lstStyle/>
                    <a:p>
                      <a:pPr algn="r" fontAlgn="ctr"/>
                      <a:r>
                        <a:rPr lang="tr-TR" sz="800" u="none" strike="noStrike">
                          <a:effectLst/>
                        </a:rPr>
                        <a:t>GÖSTERGELER</a:t>
                      </a:r>
                      <a:endParaRPr lang="tr-TR" sz="800" b="1" i="0" u="none" strike="noStrike">
                        <a:effectLst/>
                        <a:latin typeface="Times New Roman"/>
                      </a:endParaRPr>
                    </a:p>
                  </a:txBody>
                  <a:tcPr marL="3660" marR="3660" marT="3660" marB="0" anchor="ctr"/>
                </a:tc>
                <a:tc>
                  <a:txBody>
                    <a:bodyPr/>
                    <a:lstStyle/>
                    <a:p>
                      <a:pPr algn="ctr" fontAlgn="ctr"/>
                      <a:r>
                        <a:rPr lang="tr-TR" sz="800" u="none" strike="noStrike">
                          <a:effectLst/>
                        </a:rPr>
                        <a:t>SONUÇ</a:t>
                      </a:r>
                      <a:endParaRPr lang="tr-TR" sz="800" b="1" i="0" u="none" strike="noStrike">
                        <a:effectLst/>
                        <a:latin typeface="Times New Roman"/>
                      </a:endParaRPr>
                    </a:p>
                  </a:txBody>
                  <a:tcPr marL="3660" marR="3660" marT="3660" marB="0" anchor="ctr"/>
                </a:tc>
                <a:tc>
                  <a:txBody>
                    <a:bodyPr/>
                    <a:lstStyle/>
                    <a:p>
                      <a:pPr algn="ctr" fontAlgn="ctr"/>
                      <a:r>
                        <a:rPr lang="tr-TR" sz="800" u="none" strike="noStrike">
                          <a:effectLst/>
                        </a:rPr>
                        <a:t>SONUÇ %</a:t>
                      </a:r>
                      <a:endParaRPr lang="tr-TR" sz="800" b="1" i="0" u="none" strike="noStrike">
                        <a:effectLst/>
                        <a:latin typeface="Times New Roman"/>
                      </a:endParaRPr>
                    </a:p>
                  </a:txBody>
                  <a:tcPr marL="3660" marR="3660" marT="3660" marB="0" anchor="ctr"/>
                </a:tc>
                <a:extLst>
                  <a:ext uri="{0D108BD9-81ED-4DB2-BD59-A6C34878D82A}">
                    <a16:rowId xmlns:a16="http://schemas.microsoft.com/office/drawing/2014/main" xmlns="" val="10001"/>
                  </a:ext>
                </a:extLst>
              </a:tr>
              <a:tr h="286703">
                <a:tc>
                  <a:txBody>
                    <a:bodyPr/>
                    <a:lstStyle/>
                    <a:p>
                      <a:pPr algn="ctr" fontAlgn="ctr"/>
                      <a:r>
                        <a:rPr lang="tr-TR" sz="800" u="none" strike="noStrike">
                          <a:effectLst/>
                        </a:rPr>
                        <a:t>1</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Okulumuzda alınan kararlar, çalışanların katılımıyla alınır.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3,61</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72,17</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2"/>
                  </a:ext>
                </a:extLst>
              </a:tr>
              <a:tr h="286703">
                <a:tc>
                  <a:txBody>
                    <a:bodyPr/>
                    <a:lstStyle/>
                    <a:p>
                      <a:pPr algn="ctr" fontAlgn="ctr"/>
                      <a:r>
                        <a:rPr lang="tr-TR" sz="800" u="none" strike="noStrike">
                          <a:effectLst/>
                        </a:rPr>
                        <a:t>2</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Kurumdaki tüm duyurular çalışanlara zamanında iletilir.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3,43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68,70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3"/>
                  </a:ext>
                </a:extLst>
              </a:tr>
              <a:tr h="286703">
                <a:tc>
                  <a:txBody>
                    <a:bodyPr/>
                    <a:lstStyle/>
                    <a:p>
                      <a:pPr algn="ctr" fontAlgn="ctr"/>
                      <a:r>
                        <a:rPr lang="tr-TR" sz="800" u="none" strike="noStrike">
                          <a:effectLst/>
                        </a:rPr>
                        <a:t>3</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Her türlü ödüllendirmede adil olma, tarafsızlık ve objektiflik esastır.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3,26</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65,22</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4"/>
                  </a:ext>
                </a:extLst>
              </a:tr>
              <a:tr h="286703">
                <a:tc>
                  <a:txBody>
                    <a:bodyPr/>
                    <a:lstStyle/>
                    <a:p>
                      <a:pPr algn="ctr" fontAlgn="ctr"/>
                      <a:r>
                        <a:rPr lang="tr-TR" sz="800" u="none" strike="noStrike">
                          <a:effectLst/>
                        </a:rPr>
                        <a:t>4</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Kendimi, okulun değerli bir üyesi olarak görürüm.</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3,43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68,70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5"/>
                  </a:ext>
                </a:extLst>
              </a:tr>
              <a:tr h="286703">
                <a:tc>
                  <a:txBody>
                    <a:bodyPr/>
                    <a:lstStyle/>
                    <a:p>
                      <a:pPr algn="ctr" fontAlgn="ctr"/>
                      <a:r>
                        <a:rPr lang="tr-TR" sz="800" u="none" strike="noStrike">
                          <a:effectLst/>
                        </a:rPr>
                        <a:t>5</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Çalıştığım okul bana kendimi geliştirme imkânı tanımaktadır.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3,43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68,70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6"/>
                  </a:ext>
                </a:extLst>
              </a:tr>
              <a:tr h="286703">
                <a:tc>
                  <a:txBody>
                    <a:bodyPr/>
                    <a:lstStyle/>
                    <a:p>
                      <a:pPr algn="ctr" fontAlgn="ctr"/>
                      <a:r>
                        <a:rPr lang="tr-TR" sz="800" u="none" strike="noStrike">
                          <a:effectLst/>
                        </a:rPr>
                        <a:t>6</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 teknik araç ve gereç yönünden yeterli donanıma sahiptir.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2,74</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54,78</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7"/>
                  </a:ext>
                </a:extLst>
              </a:tr>
              <a:tr h="286703">
                <a:tc>
                  <a:txBody>
                    <a:bodyPr/>
                    <a:lstStyle/>
                    <a:p>
                      <a:pPr algn="ctr" fontAlgn="ctr"/>
                      <a:r>
                        <a:rPr lang="tr-TR" sz="800" u="none" strike="noStrike">
                          <a:effectLst/>
                        </a:rPr>
                        <a:t>7</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Okulda çalışanlara yönelik sosyal ve kültürel faaliyetler düzenlenir.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3,43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68,70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8"/>
                  </a:ext>
                </a:extLst>
              </a:tr>
              <a:tr h="286703">
                <a:tc>
                  <a:txBody>
                    <a:bodyPr/>
                    <a:lstStyle/>
                    <a:p>
                      <a:pPr algn="ctr" fontAlgn="ctr"/>
                      <a:r>
                        <a:rPr lang="tr-TR" sz="800" u="none" strike="noStrike">
                          <a:effectLst/>
                        </a:rPr>
                        <a:t>8</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Okulda öğretmenler arasında ayrım yapılmamaktadır.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3,43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68,70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9"/>
                  </a:ext>
                </a:extLst>
              </a:tr>
              <a:tr h="286703">
                <a:tc>
                  <a:txBody>
                    <a:bodyPr/>
                    <a:lstStyle/>
                    <a:p>
                      <a:pPr algn="ctr" fontAlgn="ctr"/>
                      <a:r>
                        <a:rPr lang="tr-TR" sz="800" u="none" strike="noStrike">
                          <a:effectLst/>
                        </a:rPr>
                        <a:t>9</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Okulumuzda yerelde ve toplum üzerinde olumlu etki bırakacak çalışmalar yapmaktadır.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3,26</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65,22</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0"/>
                  </a:ext>
                </a:extLst>
              </a:tr>
              <a:tr h="286703">
                <a:tc>
                  <a:txBody>
                    <a:bodyPr/>
                    <a:lstStyle/>
                    <a:p>
                      <a:pPr algn="ctr" fontAlgn="ctr"/>
                      <a:r>
                        <a:rPr lang="tr-TR" sz="800" u="none" strike="noStrike">
                          <a:effectLst/>
                        </a:rPr>
                        <a:t>10</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Yöneticilerimiz, yaratıcı ve yenilikçi düşüncelerin üretilmesini teşvik etmektedir.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3,43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68,70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1"/>
                  </a:ext>
                </a:extLst>
              </a:tr>
              <a:tr h="286703">
                <a:tc>
                  <a:txBody>
                    <a:bodyPr/>
                    <a:lstStyle/>
                    <a:p>
                      <a:pPr algn="ctr" fontAlgn="ctr"/>
                      <a:r>
                        <a:rPr lang="tr-TR" sz="800" u="none" strike="noStrike">
                          <a:effectLst/>
                        </a:rPr>
                        <a:t>11</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Yöneticiler, okulun vizyonunu, stratejilerini, iyileştirmeye açık alanlarını vs. çalışanlarla paylaşır.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3,43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68,70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2"/>
                  </a:ext>
                </a:extLst>
              </a:tr>
              <a:tr h="286703">
                <a:tc>
                  <a:txBody>
                    <a:bodyPr/>
                    <a:lstStyle/>
                    <a:p>
                      <a:pPr algn="ctr" fontAlgn="ctr"/>
                      <a:r>
                        <a:rPr lang="tr-TR" sz="800" u="none" strike="noStrike">
                          <a:effectLst/>
                        </a:rPr>
                        <a:t>12</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Okulumuzda sadece öğretmenlerin kullanımına tahsis edilmiş yerler yeterlidir.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3,43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68,70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3"/>
                  </a:ext>
                </a:extLst>
              </a:tr>
              <a:tr h="286703">
                <a:tc>
                  <a:txBody>
                    <a:bodyPr/>
                    <a:lstStyle/>
                    <a:p>
                      <a:pPr algn="ctr" fontAlgn="ctr"/>
                      <a:r>
                        <a:rPr lang="tr-TR" sz="800" u="none" strike="noStrike">
                          <a:effectLst/>
                        </a:rPr>
                        <a:t>13</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Alanıma ilişkin yenilik ve gelişmeleri takip eder ve kendimi güncellerim.</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3,43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68,70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4"/>
                  </a:ext>
                </a:extLst>
              </a:tr>
              <a:tr h="286703">
                <a:tc gridSpan="2">
                  <a:txBody>
                    <a:bodyPr/>
                    <a:lstStyle/>
                    <a:p>
                      <a:pPr algn="r" fontAlgn="ctr"/>
                      <a:r>
                        <a:rPr lang="tr-TR" sz="800" u="none" strike="noStrike">
                          <a:effectLst/>
                        </a:rPr>
                        <a:t>GENEL DEĞERLENDİRME</a:t>
                      </a:r>
                      <a:endParaRPr lang="tr-TR" sz="800" b="1" i="0" u="none" strike="noStrike">
                        <a:effectLst/>
                        <a:latin typeface="Arial Tur"/>
                      </a:endParaRPr>
                    </a:p>
                  </a:txBody>
                  <a:tcPr marL="3660" marR="3660" marT="3660" marB="0" anchor="ctr"/>
                </a:tc>
                <a:tc hMerge="1">
                  <a:txBody>
                    <a:bodyPr/>
                    <a:lstStyle/>
                    <a:p>
                      <a:endParaRPr lang="tr-TR"/>
                    </a:p>
                  </a:txBody>
                  <a:tcPr/>
                </a:tc>
                <a:tc>
                  <a:txBody>
                    <a:bodyPr/>
                    <a:lstStyle/>
                    <a:p>
                      <a:pPr algn="ctr" fontAlgn="ctr"/>
                      <a:r>
                        <a:rPr lang="tr-TR" sz="800" u="none" strike="noStrike">
                          <a:effectLst/>
                        </a:rPr>
                        <a:t>3,37</a:t>
                      </a:r>
                      <a:endParaRPr lang="tr-TR" sz="800" b="1" i="0" u="none" strike="noStrike">
                        <a:effectLst/>
                        <a:latin typeface="Arial Tur"/>
                      </a:endParaRPr>
                    </a:p>
                  </a:txBody>
                  <a:tcPr marL="3660" marR="3660" marT="3660" marB="0" anchor="ctr"/>
                </a:tc>
                <a:tc>
                  <a:txBody>
                    <a:bodyPr/>
                    <a:lstStyle/>
                    <a:p>
                      <a:pPr algn="ctr" fontAlgn="ctr"/>
                      <a:r>
                        <a:rPr lang="tr-TR" sz="800" u="none" strike="noStrike" dirty="0">
                          <a:effectLst/>
                        </a:rPr>
                        <a:t>67,36</a:t>
                      </a:r>
                      <a:endParaRPr lang="tr-TR" sz="800" b="1" i="0" u="none" strike="noStrike" dirty="0">
                        <a:effectLst/>
                        <a:latin typeface="Arial Tur"/>
                      </a:endParaRPr>
                    </a:p>
                  </a:txBody>
                  <a:tcPr marL="3660" marR="3660" marT="3660" marB="0" anchor="ctr"/>
                </a:tc>
                <a:extLst>
                  <a:ext uri="{0D108BD9-81ED-4DB2-BD59-A6C34878D82A}">
                    <a16:rowId xmlns:a16="http://schemas.microsoft.com/office/drawing/2014/main" xmlns="" val="10015"/>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136852520"/>
              </p:ext>
            </p:extLst>
          </p:nvPr>
        </p:nvGraphicFramePr>
        <p:xfrm>
          <a:off x="561368" y="5246272"/>
          <a:ext cx="6804632" cy="4296870"/>
        </p:xfrm>
        <a:graphic>
          <a:graphicData uri="http://schemas.openxmlformats.org/drawingml/2006/table">
            <a:tbl>
              <a:tblPr>
                <a:tableStyleId>{5C22544A-7EE6-4342-B048-85BDC9FD1C3A}</a:tableStyleId>
              </a:tblPr>
              <a:tblGrid>
                <a:gridCol w="375664">
                  <a:extLst>
                    <a:ext uri="{9D8B030D-6E8A-4147-A177-3AD203B41FA5}">
                      <a16:colId xmlns:a16="http://schemas.microsoft.com/office/drawing/2014/main" xmlns="" val="20000"/>
                    </a:ext>
                  </a:extLst>
                </a:gridCol>
                <a:gridCol w="4550651">
                  <a:extLst>
                    <a:ext uri="{9D8B030D-6E8A-4147-A177-3AD203B41FA5}">
                      <a16:colId xmlns:a16="http://schemas.microsoft.com/office/drawing/2014/main" xmlns="" val="20001"/>
                    </a:ext>
                  </a:extLst>
                </a:gridCol>
                <a:gridCol w="879394">
                  <a:extLst>
                    <a:ext uri="{9D8B030D-6E8A-4147-A177-3AD203B41FA5}">
                      <a16:colId xmlns:a16="http://schemas.microsoft.com/office/drawing/2014/main" xmlns="" val="20002"/>
                    </a:ext>
                  </a:extLst>
                </a:gridCol>
                <a:gridCol w="998923">
                  <a:extLst>
                    <a:ext uri="{9D8B030D-6E8A-4147-A177-3AD203B41FA5}">
                      <a16:colId xmlns:a16="http://schemas.microsoft.com/office/drawing/2014/main" xmlns="" val="20003"/>
                    </a:ext>
                  </a:extLst>
                </a:gridCol>
              </a:tblGrid>
              <a:tr h="204820">
                <a:tc gridSpan="2">
                  <a:txBody>
                    <a:bodyPr/>
                    <a:lstStyle/>
                    <a:p>
                      <a:pPr algn="ctr" fontAlgn="ctr"/>
                      <a:r>
                        <a:rPr lang="tr-TR" sz="800" u="none" strike="noStrike">
                          <a:effectLst/>
                        </a:rPr>
                        <a:t>VELİ MEMNUNİYET ANKETİ         </a:t>
                      </a:r>
                      <a:endParaRPr lang="tr-TR" sz="800" b="1" i="0" u="none" strike="noStrike">
                        <a:effectLst/>
                        <a:latin typeface="Arial"/>
                      </a:endParaRPr>
                    </a:p>
                  </a:txBody>
                  <a:tcPr marL="3660" marR="3660" marT="3660" marB="0" anchor="ctr"/>
                </a:tc>
                <a:tc hMerge="1">
                  <a:txBody>
                    <a:bodyPr/>
                    <a:lstStyle/>
                    <a:p>
                      <a:endParaRPr lang="tr-TR"/>
                    </a:p>
                  </a:txBody>
                  <a:tcPr/>
                </a:tc>
                <a:tc gridSpan="2">
                  <a:txBody>
                    <a:bodyPr/>
                    <a:lstStyle/>
                    <a:p>
                      <a:pPr algn="ctr" fontAlgn="ctr"/>
                      <a:r>
                        <a:rPr lang="tr-TR" sz="800" u="none" strike="noStrike">
                          <a:effectLst/>
                        </a:rPr>
                        <a:t>MEMNUNİYET ANKET SONUCU</a:t>
                      </a:r>
                      <a:endParaRPr lang="tr-TR" sz="800" b="1" i="0" u="none" strike="noStrike">
                        <a:effectLst/>
                        <a:latin typeface="Arial"/>
                      </a:endParaRPr>
                    </a:p>
                  </a:txBody>
                  <a:tcPr marL="3660" marR="3660" marT="3660" marB="0" anchor="ctr"/>
                </a:tc>
                <a:tc hMerge="1">
                  <a:txBody>
                    <a:bodyPr/>
                    <a:lstStyle/>
                    <a:p>
                      <a:endParaRPr lang="tr-TR"/>
                    </a:p>
                  </a:txBody>
                  <a:tcPr/>
                </a:tc>
                <a:extLst>
                  <a:ext uri="{0D108BD9-81ED-4DB2-BD59-A6C34878D82A}">
                    <a16:rowId xmlns:a16="http://schemas.microsoft.com/office/drawing/2014/main" xmlns="" val="10000"/>
                  </a:ext>
                </a:extLst>
              </a:tr>
              <a:tr h="403670">
                <a:tc>
                  <a:txBody>
                    <a:bodyPr/>
                    <a:lstStyle/>
                    <a:p>
                      <a:pPr algn="ctr" fontAlgn="ctr"/>
                      <a:r>
                        <a:rPr lang="tr-TR" sz="800" u="none" strike="noStrike">
                          <a:effectLst/>
                        </a:rPr>
                        <a:t>SIRA NO</a:t>
                      </a:r>
                      <a:endParaRPr lang="tr-TR" sz="800" b="1" i="0" u="none" strike="noStrike">
                        <a:effectLst/>
                        <a:latin typeface="Arial Tur"/>
                      </a:endParaRPr>
                    </a:p>
                  </a:txBody>
                  <a:tcPr marL="3660" marR="3660" marT="3660" marB="0" anchor="ctr"/>
                </a:tc>
                <a:tc>
                  <a:txBody>
                    <a:bodyPr/>
                    <a:lstStyle/>
                    <a:p>
                      <a:pPr algn="r" fontAlgn="ctr"/>
                      <a:r>
                        <a:rPr lang="tr-TR" sz="800" u="none" strike="noStrike">
                          <a:effectLst/>
                        </a:rPr>
                        <a:t>GÖSTERGELER</a:t>
                      </a:r>
                      <a:endParaRPr lang="tr-TR" sz="800" b="1" i="0" u="none" strike="noStrike">
                        <a:effectLst/>
                        <a:latin typeface="Times New Roman"/>
                      </a:endParaRPr>
                    </a:p>
                  </a:txBody>
                  <a:tcPr marL="3660" marR="3660" marT="3660" marB="0" anchor="ctr"/>
                </a:tc>
                <a:tc>
                  <a:txBody>
                    <a:bodyPr/>
                    <a:lstStyle/>
                    <a:p>
                      <a:pPr algn="ctr" fontAlgn="ctr"/>
                      <a:r>
                        <a:rPr lang="tr-TR" sz="800" u="none" strike="noStrike">
                          <a:effectLst/>
                        </a:rPr>
                        <a:t>SONUÇ</a:t>
                      </a:r>
                      <a:endParaRPr lang="tr-TR" sz="800" b="1" i="0" u="none" strike="noStrike">
                        <a:effectLst/>
                        <a:latin typeface="Times New Roman"/>
                      </a:endParaRPr>
                    </a:p>
                  </a:txBody>
                  <a:tcPr marL="3660" marR="3660" marT="3660" marB="0" anchor="ctr"/>
                </a:tc>
                <a:tc>
                  <a:txBody>
                    <a:bodyPr/>
                    <a:lstStyle/>
                    <a:p>
                      <a:pPr algn="ctr" fontAlgn="ctr"/>
                      <a:r>
                        <a:rPr lang="tr-TR" sz="800" u="none" strike="noStrike">
                          <a:effectLst/>
                        </a:rPr>
                        <a:t>SONUÇ %</a:t>
                      </a:r>
                      <a:endParaRPr lang="tr-TR" sz="800" b="1" i="0" u="none" strike="noStrike">
                        <a:effectLst/>
                        <a:latin typeface="Times New Roman"/>
                      </a:endParaRPr>
                    </a:p>
                  </a:txBody>
                  <a:tcPr marL="3660" marR="3660" marT="3660" marB="0" anchor="ctr"/>
                </a:tc>
                <a:extLst>
                  <a:ext uri="{0D108BD9-81ED-4DB2-BD59-A6C34878D82A}">
                    <a16:rowId xmlns:a16="http://schemas.microsoft.com/office/drawing/2014/main" xmlns="" val="10001"/>
                  </a:ext>
                </a:extLst>
              </a:tr>
              <a:tr h="252670">
                <a:tc>
                  <a:txBody>
                    <a:bodyPr/>
                    <a:lstStyle/>
                    <a:p>
                      <a:pPr algn="ctr" fontAlgn="ctr"/>
                      <a:r>
                        <a:rPr lang="tr-TR" sz="800" u="none" strike="noStrike">
                          <a:effectLst/>
                        </a:rPr>
                        <a:t>1</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İhtiyaç duyduğumda okul çalışanlarıyla rahatlıkla görüşebiliyorum.</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4,81</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96,19</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2"/>
                  </a:ext>
                </a:extLst>
              </a:tr>
              <a:tr h="252670">
                <a:tc>
                  <a:txBody>
                    <a:bodyPr/>
                    <a:lstStyle/>
                    <a:p>
                      <a:pPr algn="ctr" fontAlgn="ctr"/>
                      <a:r>
                        <a:rPr lang="tr-TR" sz="800" u="none" strike="noStrike">
                          <a:effectLst/>
                        </a:rPr>
                        <a:t>2</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Bizi ilgilendiren okul duyurularını zamanında öğreniyorum. </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3,83</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76,67</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3"/>
                  </a:ext>
                </a:extLst>
              </a:tr>
              <a:tr h="252670">
                <a:tc>
                  <a:txBody>
                    <a:bodyPr/>
                    <a:lstStyle/>
                    <a:p>
                      <a:pPr algn="ctr" fontAlgn="ctr"/>
                      <a:r>
                        <a:rPr lang="tr-TR" sz="800" u="none" strike="noStrike">
                          <a:effectLst/>
                        </a:rPr>
                        <a:t>3</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Öğrencimle ilgili konularda okulda rehberlik hizmeti alabiliyorum.</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4,50</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90,00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4"/>
                  </a:ext>
                </a:extLst>
              </a:tr>
              <a:tr h="252670">
                <a:tc>
                  <a:txBody>
                    <a:bodyPr/>
                    <a:lstStyle/>
                    <a:p>
                      <a:pPr algn="ctr" fontAlgn="ctr"/>
                      <a:r>
                        <a:rPr lang="tr-TR" sz="800" u="none" strike="noStrike">
                          <a:effectLst/>
                        </a:rPr>
                        <a:t>4</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Okula ilettiğim istek ve şikayetlerim dikkate alınıyor. </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3,67</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73,33</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5"/>
                  </a:ext>
                </a:extLst>
              </a:tr>
              <a:tr h="252670">
                <a:tc>
                  <a:txBody>
                    <a:bodyPr/>
                    <a:lstStyle/>
                    <a:p>
                      <a:pPr algn="ctr" fontAlgn="ctr"/>
                      <a:r>
                        <a:rPr lang="tr-TR" sz="800" u="none" strike="noStrike">
                          <a:effectLst/>
                        </a:rPr>
                        <a:t>5</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Öğretmenler yeniliğe açık olarak derslerin işlenişinde çeşitli yöntemler kullanmaktadır.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3,50</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70,00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6"/>
                  </a:ext>
                </a:extLst>
              </a:tr>
              <a:tr h="403670">
                <a:tc>
                  <a:txBody>
                    <a:bodyPr/>
                    <a:lstStyle/>
                    <a:p>
                      <a:pPr algn="ctr" fontAlgn="ctr"/>
                      <a:r>
                        <a:rPr lang="tr-TR" sz="800" u="none" strike="noStrike">
                          <a:effectLst/>
                        </a:rPr>
                        <a:t>6</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Okulda yabancı kişilere karşı güvenlik önlemleri alınmaktadır. </a:t>
                      </a:r>
                      <a:br>
                        <a:rPr lang="tr-TR" sz="800" u="none" strike="noStrike">
                          <a:effectLst/>
                        </a:rPr>
                      </a:b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4,17</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83,33</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7"/>
                  </a:ext>
                </a:extLst>
              </a:tr>
              <a:tr h="252670">
                <a:tc>
                  <a:txBody>
                    <a:bodyPr/>
                    <a:lstStyle/>
                    <a:p>
                      <a:pPr algn="ctr" fontAlgn="ctr"/>
                      <a:r>
                        <a:rPr lang="tr-TR" sz="800" u="none" strike="noStrike">
                          <a:effectLst/>
                        </a:rPr>
                        <a:t>7</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Okulda bizleri ilgilendiren kararlarda görüşlerimiz dikkate alınır. </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3,50</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70,00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8"/>
                  </a:ext>
                </a:extLst>
              </a:tr>
              <a:tr h="252670">
                <a:tc>
                  <a:txBody>
                    <a:bodyPr/>
                    <a:lstStyle/>
                    <a:p>
                      <a:pPr algn="ctr" fontAlgn="ctr"/>
                      <a:r>
                        <a:rPr lang="tr-TR" sz="800" u="none" strike="noStrike">
                          <a:effectLst/>
                        </a:rPr>
                        <a:t>8</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E-Okul Veli Bilgilendirme Sistemi ile okulun internet sayfasını düzenli olarak takip ediyorum.</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3,50</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70,00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09"/>
                  </a:ext>
                </a:extLst>
              </a:tr>
              <a:tr h="252670">
                <a:tc>
                  <a:txBody>
                    <a:bodyPr/>
                    <a:lstStyle/>
                    <a:p>
                      <a:pPr algn="ctr" fontAlgn="ctr"/>
                      <a:r>
                        <a:rPr lang="tr-TR" sz="800" u="none" strike="noStrike">
                          <a:effectLst/>
                        </a:rPr>
                        <a:t>9</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Çocuğumun okulunu sevdiğini ve öğretmenleriyle iyi anlaştığını düşünüyorum.</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4,00</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80,00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0"/>
                  </a:ext>
                </a:extLst>
              </a:tr>
              <a:tr h="252670">
                <a:tc>
                  <a:txBody>
                    <a:bodyPr/>
                    <a:lstStyle/>
                    <a:p>
                      <a:pPr algn="ctr" fontAlgn="ctr"/>
                      <a:r>
                        <a:rPr lang="tr-TR" sz="800" u="none" strike="noStrike">
                          <a:effectLst/>
                        </a:rPr>
                        <a:t>10</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 teknik araç ve gereç yönünden yeterli donanıma sahiptir.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3,50</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70,00</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1"/>
                  </a:ext>
                </a:extLst>
              </a:tr>
              <a:tr h="252670">
                <a:tc>
                  <a:txBody>
                    <a:bodyPr/>
                    <a:lstStyle/>
                    <a:p>
                      <a:pPr algn="ctr" fontAlgn="ctr"/>
                      <a:r>
                        <a:rPr lang="tr-TR" sz="800" u="none" strike="noStrike">
                          <a:effectLst/>
                        </a:rPr>
                        <a:t>11</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 her zaman temiz ve bakımlıdır.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4,17</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83,33</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2"/>
                  </a:ext>
                </a:extLst>
              </a:tr>
              <a:tr h="252670">
                <a:tc>
                  <a:txBody>
                    <a:bodyPr/>
                    <a:lstStyle/>
                    <a:p>
                      <a:pPr algn="ctr" fontAlgn="ctr"/>
                      <a:r>
                        <a:rPr lang="tr-TR" sz="800" u="none" strike="noStrike">
                          <a:effectLst/>
                        </a:rPr>
                        <a:t>12</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Okulun binası ve diğer fiziki mekanlar yeterlidir.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3,67</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73,33</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3"/>
                  </a:ext>
                </a:extLst>
              </a:tr>
              <a:tr h="252670">
                <a:tc>
                  <a:txBody>
                    <a:bodyPr/>
                    <a:lstStyle/>
                    <a:p>
                      <a:pPr algn="ctr" fontAlgn="ctr"/>
                      <a:r>
                        <a:rPr lang="tr-TR" sz="800" u="none" strike="noStrike">
                          <a:effectLst/>
                        </a:rPr>
                        <a:t>13</a:t>
                      </a:r>
                      <a:endParaRPr lang="tr-TR" sz="800" b="1" i="0" u="none" strike="noStrike">
                        <a:effectLst/>
                        <a:latin typeface="Arial"/>
                      </a:endParaRPr>
                    </a:p>
                  </a:txBody>
                  <a:tcPr marL="3660" marR="3660" marT="3660" marB="0" anchor="ctr"/>
                </a:tc>
                <a:tc>
                  <a:txBody>
                    <a:bodyPr/>
                    <a:lstStyle/>
                    <a:p>
                      <a:pPr algn="l" fontAlgn="ctr"/>
                      <a:r>
                        <a:rPr lang="tr-TR" sz="800" u="none" strike="noStrike">
                          <a:effectLst/>
                        </a:rPr>
                        <a:t>Okulumuzda yeterli miktarda sanatsal ve kültürel faaliyetler düzenlenmektedir.</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3,17</a:t>
                      </a:r>
                      <a:endParaRPr lang="tr-TR" sz="800" b="0" i="0" u="none" strike="noStrike">
                        <a:effectLst/>
                        <a:latin typeface="Arial"/>
                      </a:endParaRPr>
                    </a:p>
                  </a:txBody>
                  <a:tcPr marL="3660" marR="3660" marT="3660" marB="0" anchor="ctr"/>
                </a:tc>
                <a:tc>
                  <a:txBody>
                    <a:bodyPr/>
                    <a:lstStyle/>
                    <a:p>
                      <a:pPr algn="ctr" fontAlgn="ctr"/>
                      <a:r>
                        <a:rPr lang="tr-TR" sz="800" u="none" strike="noStrike">
                          <a:effectLst/>
                        </a:rPr>
                        <a:t>63,33</a:t>
                      </a:r>
                      <a:endParaRPr lang="tr-TR" sz="800" b="0" i="0" u="none" strike="noStrike">
                        <a:effectLst/>
                        <a:latin typeface="Arial"/>
                      </a:endParaRPr>
                    </a:p>
                  </a:txBody>
                  <a:tcPr marL="3660" marR="3660" marT="3660" marB="0" anchor="ctr"/>
                </a:tc>
                <a:extLst>
                  <a:ext uri="{0D108BD9-81ED-4DB2-BD59-A6C34878D82A}">
                    <a16:rowId xmlns:a16="http://schemas.microsoft.com/office/drawing/2014/main" xmlns="" val="10014"/>
                  </a:ext>
                </a:extLst>
              </a:tr>
              <a:tr h="252670">
                <a:tc gridSpan="2">
                  <a:txBody>
                    <a:bodyPr/>
                    <a:lstStyle/>
                    <a:p>
                      <a:pPr algn="r" fontAlgn="ctr"/>
                      <a:r>
                        <a:rPr lang="tr-TR" sz="800" u="none" strike="noStrike">
                          <a:effectLst/>
                        </a:rPr>
                        <a:t>GENEL DEĞERLENDİRME</a:t>
                      </a:r>
                      <a:endParaRPr lang="tr-TR" sz="800" b="1" i="0" u="none" strike="noStrike">
                        <a:effectLst/>
                        <a:latin typeface="Arial Tur"/>
                      </a:endParaRPr>
                    </a:p>
                  </a:txBody>
                  <a:tcPr marL="3660" marR="3660" marT="3660" marB="0" anchor="ctr"/>
                </a:tc>
                <a:tc hMerge="1">
                  <a:txBody>
                    <a:bodyPr/>
                    <a:lstStyle/>
                    <a:p>
                      <a:endParaRPr lang="tr-TR"/>
                    </a:p>
                  </a:txBody>
                  <a:tcPr/>
                </a:tc>
                <a:tc>
                  <a:txBody>
                    <a:bodyPr/>
                    <a:lstStyle/>
                    <a:p>
                      <a:pPr algn="ctr" fontAlgn="ctr"/>
                      <a:r>
                        <a:rPr lang="tr-TR" sz="800" u="none" strike="noStrike">
                          <a:effectLst/>
                        </a:rPr>
                        <a:t>3,84</a:t>
                      </a:r>
                      <a:endParaRPr lang="tr-TR" sz="800" b="1" i="0" u="none" strike="noStrike">
                        <a:effectLst/>
                        <a:latin typeface="Arial Tur"/>
                      </a:endParaRPr>
                    </a:p>
                  </a:txBody>
                  <a:tcPr marL="3660" marR="3660" marT="3660" marB="0" anchor="ctr"/>
                </a:tc>
                <a:tc>
                  <a:txBody>
                    <a:bodyPr/>
                    <a:lstStyle/>
                    <a:p>
                      <a:pPr algn="ctr" fontAlgn="ctr"/>
                      <a:r>
                        <a:rPr lang="tr-TR" sz="800" u="none" strike="noStrike" dirty="0">
                          <a:effectLst/>
                        </a:rPr>
                        <a:t>76,89</a:t>
                      </a:r>
                      <a:endParaRPr lang="tr-TR" sz="800" b="1" i="0" u="none" strike="noStrike" dirty="0">
                        <a:effectLst/>
                        <a:latin typeface="Arial Tur"/>
                      </a:endParaRPr>
                    </a:p>
                  </a:txBody>
                  <a:tcPr marL="3660" marR="3660" marT="3660" marB="0" anchor="ct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426988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1550" y="989111"/>
            <a:ext cx="6637814" cy="1395948"/>
          </a:xfrm>
          <a:prstGeom prst="rect">
            <a:avLst/>
          </a:prstGeom>
        </p:spPr>
        <p:txBody>
          <a:bodyPr wrap="square" lIns="102272" tIns="51144" rIns="102272" bIns="51144">
            <a:spAutoFit/>
          </a:bodyPr>
          <a:lstStyle/>
          <a:p>
            <a:pPr indent="177800" algn="just"/>
            <a:r>
              <a:rPr lang="tr-TR" sz="1200" dirty="0">
                <a:solidFill>
                  <a:srgbClr val="000000"/>
                </a:solidFill>
              </a:rPr>
              <a:t>Okulumuzun temel istatistiklerinde verilen okul künyesi, çalışan bilgileri, bina bilgileri, teknolojik kaynak bilgileri ve gelir gider bilgileri ile paydaş anketleri sonucunda ortaya çıkan sorun ve gelişime açık alanlar iç ve dış faktör olarak değerlendirilerek GZFT tablosunda belirtilmiştir. Dolayısıyla olguyu belirten istatistikler ile algıyı ölçen anketlerden çıkan sonuçlar tek bir analizde birleştirilmiştir.</a:t>
            </a:r>
          </a:p>
          <a:p>
            <a:pPr indent="177800" algn="just"/>
            <a:r>
              <a:rPr lang="tr-TR" sz="1200" dirty="0">
                <a:solidFill>
                  <a:srgbClr val="000000"/>
                </a:solidFill>
              </a:rPr>
              <a:t>Kurumun güçlü ve zayıf yönleri donanım, malzeme, çalışan, iş yapma becerisi, kurumsal iletişim gibi çok çeşitli alanlarda kendisinden kaynaklı olan güçlülükleri ve zayıflıkları ifade etmektedir ve ayrımda temel olarak okul müdürü/müdürlüğü kapsamından bakılarak iç faktör ve dış faktör ayrımı yapılmıştır. </a:t>
            </a:r>
          </a:p>
        </p:txBody>
      </p:sp>
      <p:grpSp>
        <p:nvGrpSpPr>
          <p:cNvPr id="14" name="Grup 13"/>
          <p:cNvGrpSpPr/>
          <p:nvPr/>
        </p:nvGrpSpPr>
        <p:grpSpPr>
          <a:xfrm>
            <a:off x="438733" y="387301"/>
            <a:ext cx="6637814" cy="411063"/>
            <a:chOff x="542115" y="3383314"/>
            <a:chExt cx="5975601" cy="285751"/>
          </a:xfrm>
        </p:grpSpPr>
        <p:sp>
          <p:nvSpPr>
            <p:cNvPr id="15" name="Yuvarlatılmış Dikdörtgen 14"/>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600" b="1" dirty="0">
                  <a:solidFill>
                    <a:prstClr val="white"/>
                  </a:solidFill>
                  <a:cs typeface="Arial" pitchFamily="34" charset="0"/>
                </a:rPr>
                <a:t>GZFT </a:t>
              </a:r>
              <a:r>
                <a:rPr lang="tr-TR" sz="1600" b="1" dirty="0" err="1" smtClean="0">
                  <a:solidFill>
                    <a:prstClr val="white"/>
                  </a:solidFill>
                  <a:cs typeface="Arial" pitchFamily="34" charset="0"/>
                </a:rPr>
                <a:t>Swot</a:t>
              </a:r>
              <a:r>
                <a:rPr lang="tr-TR" sz="1600" b="1" dirty="0" smtClean="0">
                  <a:solidFill>
                    <a:prstClr val="white"/>
                  </a:solidFill>
                  <a:cs typeface="Arial" pitchFamily="34" charset="0"/>
                </a:rPr>
                <a:t> Analizi</a:t>
              </a:r>
              <a:endParaRPr lang="tr-TR" sz="1600" b="1" dirty="0">
                <a:solidFill>
                  <a:prstClr val="white"/>
                </a:solidFill>
                <a:cs typeface="Arial" pitchFamily="34" charset="0"/>
              </a:endParaRPr>
            </a:p>
          </p:txBody>
        </p:sp>
        <p:sp>
          <p:nvSpPr>
            <p:cNvPr id="16" name="Yuvarlatılmış Dikdörtgen 15"/>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2.9.</a:t>
              </a:r>
            </a:p>
          </p:txBody>
        </p:sp>
      </p:grpSp>
      <p:sp>
        <p:nvSpPr>
          <p:cNvPr id="4" name="Dikdörtgen 3">
            <a:extLst>
              <a:ext uri="{FF2B5EF4-FFF2-40B4-BE49-F238E27FC236}">
                <a16:creationId xmlns:a16="http://schemas.microsoft.com/office/drawing/2014/main" xmlns="" id="{717975F0-9542-44B9-9A67-125B8AB69AA8}"/>
              </a:ext>
            </a:extLst>
          </p:cNvPr>
          <p:cNvSpPr/>
          <p:nvPr/>
        </p:nvSpPr>
        <p:spPr>
          <a:xfrm>
            <a:off x="2770097" y="2786298"/>
            <a:ext cx="1920719" cy="400110"/>
          </a:xfrm>
          <a:prstGeom prst="rect">
            <a:avLst/>
          </a:prstGeom>
        </p:spPr>
        <p:txBody>
          <a:bodyPr wrap="none">
            <a:spAutoFit/>
          </a:bodyPr>
          <a:lstStyle/>
          <a:p>
            <a:r>
              <a:rPr lang="tr-TR" b="1" dirty="0">
                <a:latin typeface="Book Antiqua" panose="02040602050305030304" pitchFamily="18" charset="0"/>
                <a:ea typeface="Times New Roman" panose="02020603050405020304" pitchFamily="18" charset="0"/>
                <a:cs typeface="Times New Roman" panose="02020603050405020304" pitchFamily="18" charset="0"/>
              </a:rPr>
              <a:t>İçsel Faktörler </a:t>
            </a:r>
            <a:endParaRPr lang="tr-TR" sz="3600" b="1" dirty="0"/>
          </a:p>
        </p:txBody>
      </p:sp>
      <p:sp>
        <p:nvSpPr>
          <p:cNvPr id="9" name="Metin kutusu 8">
            <a:extLst>
              <a:ext uri="{FF2B5EF4-FFF2-40B4-BE49-F238E27FC236}">
                <a16:creationId xmlns:a16="http://schemas.microsoft.com/office/drawing/2014/main" xmlns="" id="{FAF25289-C2CD-447B-B5DF-7CF8CB55170B}"/>
              </a:ext>
            </a:extLst>
          </p:cNvPr>
          <p:cNvSpPr txBox="1"/>
          <p:nvPr/>
        </p:nvSpPr>
        <p:spPr>
          <a:xfrm>
            <a:off x="-9766" y="9092106"/>
            <a:ext cx="462229" cy="307777"/>
          </a:xfrm>
          <a:prstGeom prst="rect">
            <a:avLst/>
          </a:prstGeom>
          <a:noFill/>
        </p:spPr>
        <p:txBody>
          <a:bodyPr wrap="square" rtlCol="0">
            <a:spAutoFit/>
          </a:bodyPr>
          <a:lstStyle/>
          <a:p>
            <a:r>
              <a:rPr lang="tr-TR" sz="1400" b="1" dirty="0"/>
              <a:t>14</a:t>
            </a:r>
          </a:p>
        </p:txBody>
      </p:sp>
      <p:graphicFrame>
        <p:nvGraphicFramePr>
          <p:cNvPr id="6" name="Tablo 5">
            <a:extLst>
              <a:ext uri="{FF2B5EF4-FFF2-40B4-BE49-F238E27FC236}">
                <a16:creationId xmlns:a16="http://schemas.microsoft.com/office/drawing/2014/main" xmlns="" id="{F96A3AAF-8DDB-4C8B-B3A4-43B6646D276A}"/>
              </a:ext>
            </a:extLst>
          </p:cNvPr>
          <p:cNvGraphicFramePr>
            <a:graphicFrameLocks noGrp="1"/>
          </p:cNvGraphicFramePr>
          <p:nvPr>
            <p:extLst>
              <p:ext uri="{D42A27DB-BD31-4B8C-83A1-F6EECF244321}">
                <p14:modId xmlns:p14="http://schemas.microsoft.com/office/powerpoint/2010/main" val="1705526982"/>
              </p:ext>
            </p:extLst>
          </p:nvPr>
        </p:nvGraphicFramePr>
        <p:xfrm>
          <a:off x="510519" y="3351372"/>
          <a:ext cx="6596901" cy="5908742"/>
        </p:xfrm>
        <a:graphic>
          <a:graphicData uri="http://schemas.openxmlformats.org/drawingml/2006/table">
            <a:tbl>
              <a:tblPr firstRow="1" firstCol="1" bandRow="1"/>
              <a:tblGrid>
                <a:gridCol w="3250539">
                  <a:extLst>
                    <a:ext uri="{9D8B030D-6E8A-4147-A177-3AD203B41FA5}">
                      <a16:colId xmlns:a16="http://schemas.microsoft.com/office/drawing/2014/main" xmlns="" val="689474281"/>
                    </a:ext>
                  </a:extLst>
                </a:gridCol>
                <a:gridCol w="3346362">
                  <a:extLst>
                    <a:ext uri="{9D8B030D-6E8A-4147-A177-3AD203B41FA5}">
                      <a16:colId xmlns:a16="http://schemas.microsoft.com/office/drawing/2014/main" xmlns="" val="3395675889"/>
                    </a:ext>
                  </a:extLst>
                </a:gridCol>
              </a:tblGrid>
              <a:tr h="313186">
                <a:tc>
                  <a:txBody>
                    <a:bodyPr/>
                    <a:lstStyle/>
                    <a:p>
                      <a:pPr algn="ctr">
                        <a:lnSpc>
                          <a:spcPct val="115000"/>
                        </a:lnSpc>
                        <a:spcAft>
                          <a:spcPts val="600"/>
                        </a:spcAft>
                        <a:tabLst>
                          <a:tab pos="1714500" algn="l"/>
                        </a:tabLst>
                      </a:pPr>
                      <a:r>
                        <a:rPr lang="tr-TR" sz="1200" b="1" dirty="0">
                          <a:solidFill>
                            <a:srgbClr val="000000"/>
                          </a:solidFill>
                          <a:effectLst/>
                          <a:latin typeface="+mn-lt"/>
                          <a:ea typeface="Arial Unicode MS" panose="020B0604020202020204" pitchFamily="34" charset="-128"/>
                          <a:cs typeface="Times New Roman" panose="02020603050405020304" pitchFamily="18" charset="0"/>
                        </a:rPr>
                        <a:t>Güçlü Yönlerimiz</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600"/>
                        </a:spcAft>
                        <a:tabLst>
                          <a:tab pos="1714500" algn="l"/>
                        </a:tabLst>
                      </a:pPr>
                      <a:r>
                        <a:rPr lang="tr-TR" sz="1200" b="1">
                          <a:solidFill>
                            <a:srgbClr val="000000"/>
                          </a:solidFill>
                          <a:effectLst/>
                          <a:latin typeface="+mn-lt"/>
                          <a:ea typeface="Arial Unicode MS" panose="020B0604020202020204" pitchFamily="34" charset="-128"/>
                          <a:cs typeface="Times New Roman" panose="02020603050405020304" pitchFamily="18" charset="0"/>
                        </a:rPr>
                        <a:t>Zayıf Yönlerimiz</a:t>
                      </a:r>
                      <a:endParaRPr lang="tr-TR"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678710053"/>
                  </a:ext>
                </a:extLst>
              </a:tr>
              <a:tr h="5595556">
                <a:tc>
                  <a:txBody>
                    <a:bodyPr/>
                    <a:lstStyle/>
                    <a:p>
                      <a:pPr algn="just">
                        <a:lnSpc>
                          <a:spcPct val="100000"/>
                        </a:lnSpc>
                        <a:spcAft>
                          <a:spcPts val="0"/>
                        </a:spcAft>
                        <a:buFont typeface="Arial" pitchFamily="34" charset="0"/>
                        <a:buChar char="•"/>
                      </a:pPr>
                      <a:r>
                        <a:rPr lang="tr-TR" sz="1200" dirty="0">
                          <a:latin typeface="Times New Roman"/>
                          <a:ea typeface="Times New Roman"/>
                          <a:cs typeface="Times New Roman"/>
                        </a:rPr>
                        <a:t>Öğrencilerimiz okulumuzu isteyerek ve bilerek seçmektedir</a:t>
                      </a:r>
                      <a:r>
                        <a:rPr lang="tr-TR" sz="1200" dirty="0" smtClean="0">
                          <a:latin typeface="Times New Roman"/>
                          <a:ea typeface="Times New Roman"/>
                          <a:cs typeface="Times New Roman"/>
                        </a:rPr>
                        <a:t>.</a:t>
                      </a:r>
                    </a:p>
                    <a:p>
                      <a:pPr algn="just">
                        <a:lnSpc>
                          <a:spcPct val="100000"/>
                        </a:lnSpc>
                        <a:spcAft>
                          <a:spcPts val="0"/>
                        </a:spcAft>
                        <a:buFont typeface="Arial" pitchFamily="34" charset="0"/>
                        <a:buChar char="•"/>
                      </a:pPr>
                      <a:r>
                        <a:rPr lang="tr-TR" sz="1200" dirty="0" smtClean="0">
                          <a:latin typeface="Times New Roman"/>
                          <a:ea typeface="Times New Roman"/>
                          <a:cs typeface="Times New Roman"/>
                        </a:rPr>
                        <a:t>Okulumuzun</a:t>
                      </a:r>
                      <a:r>
                        <a:rPr lang="tr-TR" sz="1200" baseline="0" dirty="0" smtClean="0">
                          <a:latin typeface="Times New Roman"/>
                          <a:ea typeface="Times New Roman"/>
                          <a:cs typeface="Times New Roman"/>
                        </a:rPr>
                        <a:t> öğretmenleri okulumuzu bilerek ve isteyerek tercih etmişlerdir.Çalışanlarımız çalışma ortamından memnundur.</a:t>
                      </a:r>
                    </a:p>
                    <a:p>
                      <a:pPr algn="just">
                        <a:lnSpc>
                          <a:spcPct val="100000"/>
                        </a:lnSpc>
                        <a:spcAft>
                          <a:spcPts val="0"/>
                        </a:spcAft>
                        <a:buFont typeface="Arial" pitchFamily="34" charset="0"/>
                        <a:buChar char="•"/>
                      </a:pPr>
                      <a:r>
                        <a:rPr lang="tr-TR" sz="1200" baseline="0" dirty="0" smtClean="0">
                          <a:latin typeface="Times New Roman"/>
                          <a:ea typeface="Times New Roman"/>
                          <a:cs typeface="Times New Roman"/>
                        </a:rPr>
                        <a:t>Okulumuzu bilerek ve isteyerek tercih ettiklerinden velilerimizle okulumuz arasındaki ilişkiler oldukça iyidir.</a:t>
                      </a:r>
                    </a:p>
                    <a:p>
                      <a:pPr algn="just">
                        <a:lnSpc>
                          <a:spcPct val="100000"/>
                        </a:lnSpc>
                        <a:spcAft>
                          <a:spcPts val="0"/>
                        </a:spcAft>
                        <a:buFont typeface="Arial" pitchFamily="34" charset="0"/>
                        <a:buChar char="•"/>
                      </a:pPr>
                      <a:r>
                        <a:rPr lang="tr-TR" sz="1200" baseline="0" dirty="0" smtClean="0">
                          <a:latin typeface="Times New Roman"/>
                          <a:ea typeface="Times New Roman"/>
                          <a:cs typeface="Times New Roman"/>
                        </a:rPr>
                        <a:t>Okulumuz binası 24 derslikli yeni binadır.Yerleşim alanlarının yoğun olduğu bir bölgededir.</a:t>
                      </a:r>
                    </a:p>
                    <a:p>
                      <a:pPr algn="just">
                        <a:lnSpc>
                          <a:spcPct val="100000"/>
                        </a:lnSpc>
                        <a:spcAft>
                          <a:spcPts val="0"/>
                        </a:spcAft>
                        <a:buFont typeface="Arial" pitchFamily="34" charset="0"/>
                        <a:buChar char="•"/>
                      </a:pPr>
                      <a:r>
                        <a:rPr lang="tr-TR" sz="1200" baseline="0" dirty="0" smtClean="0">
                          <a:latin typeface="Times New Roman"/>
                          <a:ea typeface="Times New Roman"/>
                          <a:cs typeface="Times New Roman"/>
                        </a:rPr>
                        <a:t>Okulumuz eğitim materyalleri açısından yeterli seviyededir.</a:t>
                      </a:r>
                    </a:p>
                    <a:p>
                      <a:pPr algn="just">
                        <a:lnSpc>
                          <a:spcPct val="100000"/>
                        </a:lnSpc>
                        <a:spcAft>
                          <a:spcPts val="0"/>
                        </a:spcAft>
                        <a:buFont typeface="Arial" pitchFamily="34" charset="0"/>
                        <a:buChar char="•"/>
                      </a:pPr>
                      <a:r>
                        <a:rPr lang="tr-TR" sz="1200" baseline="0" dirty="0" smtClean="0">
                          <a:latin typeface="Times New Roman"/>
                          <a:ea typeface="Times New Roman"/>
                          <a:cs typeface="Times New Roman"/>
                        </a:rPr>
                        <a:t>Okulumuz ve bütün okullar devlet desteği ile </a:t>
                      </a:r>
                      <a:r>
                        <a:rPr lang="tr-TR" sz="1200" baseline="0" dirty="0" err="1" smtClean="0">
                          <a:latin typeface="Times New Roman"/>
                          <a:ea typeface="Times New Roman"/>
                          <a:cs typeface="Times New Roman"/>
                        </a:rPr>
                        <a:t>eğtimini</a:t>
                      </a:r>
                      <a:r>
                        <a:rPr lang="tr-TR" sz="1200" baseline="0" dirty="0" smtClean="0">
                          <a:latin typeface="Times New Roman"/>
                          <a:ea typeface="Times New Roman"/>
                          <a:cs typeface="Times New Roman"/>
                        </a:rPr>
                        <a:t> devam ettirmektedir.</a:t>
                      </a:r>
                    </a:p>
                    <a:p>
                      <a:pPr algn="just">
                        <a:lnSpc>
                          <a:spcPct val="100000"/>
                        </a:lnSpc>
                        <a:spcAft>
                          <a:spcPts val="0"/>
                        </a:spcAft>
                        <a:buFont typeface="Arial" pitchFamily="34" charset="0"/>
                        <a:buChar char="•"/>
                      </a:pPr>
                      <a:r>
                        <a:rPr lang="tr-TR" sz="1200" baseline="0" dirty="0" smtClean="0">
                          <a:latin typeface="Times New Roman"/>
                          <a:ea typeface="Times New Roman"/>
                          <a:cs typeface="Times New Roman"/>
                        </a:rPr>
                        <a:t>Okul yönetimi </a:t>
                      </a:r>
                      <a:r>
                        <a:rPr lang="tr-TR" sz="1200" baseline="0" dirty="0" err="1" smtClean="0">
                          <a:latin typeface="Times New Roman"/>
                          <a:ea typeface="Times New Roman"/>
                          <a:cs typeface="Times New Roman"/>
                        </a:rPr>
                        <a:t>meb</a:t>
                      </a:r>
                      <a:r>
                        <a:rPr lang="tr-TR" sz="1200" baseline="0" dirty="0" smtClean="0">
                          <a:latin typeface="Times New Roman"/>
                          <a:ea typeface="Times New Roman"/>
                          <a:cs typeface="Times New Roman"/>
                        </a:rPr>
                        <a:t> atama usullerince atanmıştır.Görevlendirme ile çalışan idareci yoktur.</a:t>
                      </a:r>
                    </a:p>
                    <a:p>
                      <a:pPr algn="just">
                        <a:lnSpc>
                          <a:spcPct val="100000"/>
                        </a:lnSpc>
                        <a:spcAft>
                          <a:spcPts val="0"/>
                        </a:spcAft>
                        <a:buFont typeface="Arial" pitchFamily="34" charset="0"/>
                        <a:buChar char="•"/>
                      </a:pPr>
                      <a:r>
                        <a:rPr lang="tr-TR" sz="1200" baseline="0" dirty="0" smtClean="0">
                          <a:latin typeface="Times New Roman"/>
                          <a:ea typeface="Times New Roman"/>
                          <a:cs typeface="Times New Roman"/>
                        </a:rPr>
                        <a:t>Okul idaresi öğretmen çalışan ve veliler arasında güçlü bir iletişim vardır.</a:t>
                      </a:r>
                      <a:endParaRPr lang="tr-TR" sz="1200" dirty="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tr-TR" sz="1200" dirty="0" smtClean="0">
                          <a:effectLst/>
                          <a:latin typeface="+mn-lt"/>
                          <a:ea typeface="Times New Roman" panose="02020603050405020304" pitchFamily="18" charset="0"/>
                          <a:cs typeface="Times New Roman" panose="02020603050405020304" pitchFamily="18" charset="0"/>
                        </a:rPr>
                        <a:t>*</a:t>
                      </a:r>
                      <a:r>
                        <a:rPr lang="tr-TR" sz="1200" dirty="0" err="1" smtClean="0">
                          <a:effectLst/>
                          <a:latin typeface="+mn-lt"/>
                          <a:ea typeface="Times New Roman" panose="02020603050405020304" pitchFamily="18" charset="0"/>
                          <a:cs typeface="Times New Roman" panose="02020603050405020304" pitchFamily="18" charset="0"/>
                        </a:rPr>
                        <a:t>Öğrencilerimix</a:t>
                      </a:r>
                      <a:r>
                        <a:rPr lang="tr-TR" sz="1200" dirty="0" smtClean="0">
                          <a:effectLst/>
                          <a:latin typeface="+mn-lt"/>
                          <a:ea typeface="Times New Roman" panose="02020603050405020304" pitchFamily="18" charset="0"/>
                          <a:cs typeface="Times New Roman" panose="02020603050405020304" pitchFamily="18" charset="0"/>
                        </a:rPr>
                        <a:t> çocukluk dönemi ve ergenliğe geçiş sürecini ortaokul seviyesinde</a:t>
                      </a:r>
                      <a:r>
                        <a:rPr lang="tr-TR" sz="1200" baseline="0" dirty="0" smtClean="0">
                          <a:effectLst/>
                          <a:latin typeface="+mn-lt"/>
                          <a:ea typeface="Times New Roman" panose="02020603050405020304" pitchFamily="18" charset="0"/>
                          <a:cs typeface="Times New Roman" panose="02020603050405020304" pitchFamily="18" charset="0"/>
                        </a:rPr>
                        <a:t> yaşamaktadır.</a:t>
                      </a:r>
                    </a:p>
                    <a:p>
                      <a:pPr algn="just">
                        <a:lnSpc>
                          <a:spcPts val="1700"/>
                        </a:lnSpc>
                        <a:spcAft>
                          <a:spcPts val="0"/>
                        </a:spcAft>
                        <a:buFont typeface="Arial" pitchFamily="34" charset="0"/>
                        <a:buChar char="•"/>
                      </a:pPr>
                      <a:r>
                        <a:rPr lang="tr-TR" sz="1200" baseline="0" dirty="0" smtClean="0">
                          <a:effectLst/>
                          <a:latin typeface="+mn-lt"/>
                          <a:ea typeface="Calibri" panose="020F0502020204030204" pitchFamily="34" charset="0"/>
                          <a:cs typeface="Times New Roman" panose="02020603050405020304" pitchFamily="18" charset="0"/>
                        </a:rPr>
                        <a:t>Öğretmenler ücretli kadrolu ve görevlendirme şeklinde ayrıldığı için zaman zaman sorunlara sebep olmaktadır.Yardımcı hizmetli personelin azlığı görevlendirme şekli (</a:t>
                      </a:r>
                      <a:r>
                        <a:rPr lang="tr-TR" sz="1200" baseline="0" dirty="0" err="1" smtClean="0">
                          <a:effectLst/>
                          <a:latin typeface="+mn-lt"/>
                          <a:ea typeface="Calibri" panose="020F0502020204030204" pitchFamily="34" charset="0"/>
                          <a:cs typeface="Times New Roman" panose="02020603050405020304" pitchFamily="18" charset="0"/>
                        </a:rPr>
                        <a:t>işkur</a:t>
                      </a:r>
                      <a:r>
                        <a:rPr lang="tr-TR" sz="1200" baseline="0" dirty="0" smtClean="0">
                          <a:effectLst/>
                          <a:latin typeface="+mn-lt"/>
                          <a:ea typeface="Calibri" panose="020F0502020204030204" pitchFamily="34" charset="0"/>
                          <a:cs typeface="Times New Roman" panose="02020603050405020304" pitchFamily="18" charset="0"/>
                        </a:rPr>
                        <a:t> hizmet alımı ve kadrolu) zaman zaman sorunlara sebep olmaktadır.</a:t>
                      </a:r>
                    </a:p>
                    <a:p>
                      <a:pPr algn="just">
                        <a:lnSpc>
                          <a:spcPts val="1700"/>
                        </a:lnSpc>
                        <a:spcAft>
                          <a:spcPts val="0"/>
                        </a:spcAft>
                        <a:buFont typeface="Arial" pitchFamily="34" charset="0"/>
                        <a:buChar char="•"/>
                      </a:pPr>
                      <a:r>
                        <a:rPr lang="tr-TR" sz="1200" baseline="0" dirty="0" smtClean="0">
                          <a:effectLst/>
                          <a:latin typeface="+mn-lt"/>
                          <a:ea typeface="Calibri" panose="020F0502020204030204" pitchFamily="34" charset="0"/>
                          <a:cs typeface="Times New Roman" panose="02020603050405020304" pitchFamily="18" charset="0"/>
                        </a:rPr>
                        <a:t>Velilerimizden çok azda olsa </a:t>
                      </a:r>
                      <a:r>
                        <a:rPr lang="tr-TR" sz="1200" baseline="0" dirty="0" err="1" smtClean="0">
                          <a:effectLst/>
                          <a:latin typeface="+mn-lt"/>
                          <a:ea typeface="Calibri" panose="020F0502020204030204" pitchFamily="34" charset="0"/>
                          <a:cs typeface="Times New Roman" panose="02020603050405020304" pitchFamily="18" charset="0"/>
                        </a:rPr>
                        <a:t>herşeyi</a:t>
                      </a:r>
                      <a:r>
                        <a:rPr lang="tr-TR" sz="1200" baseline="0" dirty="0" smtClean="0">
                          <a:effectLst/>
                          <a:latin typeface="+mn-lt"/>
                          <a:ea typeface="Calibri" panose="020F0502020204030204" pitchFamily="34" charset="0"/>
                          <a:cs typeface="Times New Roman" panose="02020603050405020304" pitchFamily="18" charset="0"/>
                        </a:rPr>
                        <a:t> bilen ve çocuğunu şımartan velilerimizle zaman zaman sorunlar yaşanmaktadır.Ayrı bölünmüş ailelerde zaman zaman </a:t>
                      </a:r>
                      <a:r>
                        <a:rPr lang="tr-TR" sz="1200" baseline="0" dirty="0" err="1" smtClean="0">
                          <a:effectLst/>
                          <a:latin typeface="+mn-lt"/>
                          <a:ea typeface="Calibri" panose="020F0502020204030204" pitchFamily="34" charset="0"/>
                          <a:cs typeface="Times New Roman" panose="02020603050405020304" pitchFamily="18" charset="0"/>
                        </a:rPr>
                        <a:t>sıksıntı</a:t>
                      </a:r>
                      <a:r>
                        <a:rPr lang="tr-TR" sz="1200" baseline="0" dirty="0" smtClean="0">
                          <a:effectLst/>
                          <a:latin typeface="+mn-lt"/>
                          <a:ea typeface="Calibri" panose="020F0502020204030204" pitchFamily="34" charset="0"/>
                          <a:cs typeface="Times New Roman" panose="02020603050405020304" pitchFamily="18" charset="0"/>
                        </a:rPr>
                        <a:t> çıkarmaktadır.</a:t>
                      </a:r>
                    </a:p>
                    <a:p>
                      <a:pPr algn="just">
                        <a:lnSpc>
                          <a:spcPts val="1700"/>
                        </a:lnSpc>
                        <a:spcAft>
                          <a:spcPts val="0"/>
                        </a:spcAft>
                        <a:buFont typeface="Arial" pitchFamily="34" charset="0"/>
                        <a:buChar char="•"/>
                      </a:pPr>
                      <a:r>
                        <a:rPr lang="tr-TR" sz="1200" baseline="0" dirty="0" smtClean="0">
                          <a:effectLst/>
                          <a:latin typeface="+mn-lt"/>
                          <a:ea typeface="Calibri" panose="020F0502020204030204" pitchFamily="34" charset="0"/>
                          <a:cs typeface="Times New Roman" panose="02020603050405020304" pitchFamily="18" charset="0"/>
                        </a:rPr>
                        <a:t>Binamızda akıllı tahta yoktur.Okul spor alanları ve tesisleri yetersizdir.</a:t>
                      </a:r>
                    </a:p>
                    <a:p>
                      <a:pPr algn="just">
                        <a:lnSpc>
                          <a:spcPts val="1700"/>
                        </a:lnSpc>
                        <a:spcAft>
                          <a:spcPts val="0"/>
                        </a:spcAft>
                        <a:buFont typeface="Arial" pitchFamily="34" charset="0"/>
                        <a:buChar char="•"/>
                      </a:pPr>
                      <a:r>
                        <a:rPr lang="tr-TR" sz="1200" baseline="0" dirty="0" smtClean="0">
                          <a:effectLst/>
                          <a:latin typeface="+mn-lt"/>
                          <a:ea typeface="Calibri" panose="020F0502020204030204" pitchFamily="34" charset="0"/>
                          <a:cs typeface="Times New Roman" panose="02020603050405020304" pitchFamily="18" charset="0"/>
                        </a:rPr>
                        <a:t>Bilgisayar ve bazı ders materyallerinde sıkıntı yaşanmaktadır.</a:t>
                      </a:r>
                    </a:p>
                    <a:p>
                      <a:pPr algn="just">
                        <a:lnSpc>
                          <a:spcPts val="1700"/>
                        </a:lnSpc>
                        <a:spcAft>
                          <a:spcPts val="0"/>
                        </a:spcAft>
                        <a:buFont typeface="Arial" pitchFamily="34" charset="0"/>
                        <a:buChar char="•"/>
                      </a:pPr>
                      <a:r>
                        <a:rPr lang="tr-TR" sz="1200" baseline="0" dirty="0" smtClean="0">
                          <a:effectLst/>
                          <a:latin typeface="+mn-lt"/>
                          <a:ea typeface="Calibri" panose="020F0502020204030204" pitchFamily="34" charset="0"/>
                          <a:cs typeface="Times New Roman" panose="02020603050405020304" pitchFamily="18" charset="0"/>
                        </a:rPr>
                        <a:t>Okulumuzda kantin gelirinden başka kaynak yoktur.</a:t>
                      </a:r>
                    </a:p>
                    <a:p>
                      <a:pPr algn="just">
                        <a:lnSpc>
                          <a:spcPts val="1700"/>
                        </a:lnSpc>
                        <a:spcAft>
                          <a:spcPts val="0"/>
                        </a:spcAft>
                        <a:buFont typeface="Arial" pitchFamily="34" charset="0"/>
                        <a:buChar char="•"/>
                      </a:pPr>
                      <a:r>
                        <a:rPr lang="tr-TR" sz="1200" dirty="0" smtClean="0">
                          <a:effectLst/>
                          <a:latin typeface="+mn-lt"/>
                          <a:ea typeface="Calibri" panose="020F0502020204030204" pitchFamily="34" charset="0"/>
                          <a:cs typeface="Times New Roman" panose="02020603050405020304" pitchFamily="18" charset="0"/>
                        </a:rPr>
                        <a:t>Zaman zaman yapılan yönetmelik  vb.</a:t>
                      </a:r>
                      <a:r>
                        <a:rPr lang="tr-TR" sz="1200" baseline="0" dirty="0" smtClean="0">
                          <a:effectLst/>
                          <a:latin typeface="+mn-lt"/>
                          <a:ea typeface="Calibri" panose="020F0502020204030204" pitchFamily="34" charset="0"/>
                          <a:cs typeface="Times New Roman" panose="02020603050405020304" pitchFamily="18" charset="0"/>
                        </a:rPr>
                        <a:t> değişikler sorunlara sebep olmaktadır.</a:t>
                      </a:r>
                    </a:p>
                    <a:p>
                      <a:pPr algn="just">
                        <a:lnSpc>
                          <a:spcPts val="1700"/>
                        </a:lnSpc>
                        <a:spcAft>
                          <a:spcPts val="0"/>
                        </a:spcAft>
                        <a:buFont typeface="Arial" pitchFamily="34" charset="0"/>
                        <a:buChar char="•"/>
                      </a:pPr>
                      <a:r>
                        <a:rPr lang="tr-TR" sz="1200" baseline="0" dirty="0" smtClean="0">
                          <a:effectLst/>
                          <a:latin typeface="+mn-lt"/>
                          <a:ea typeface="Calibri" panose="020F0502020204030204" pitchFamily="34" charset="0"/>
                          <a:cs typeface="Times New Roman" panose="02020603050405020304" pitchFamily="18" charset="0"/>
                        </a:rPr>
                        <a:t>Tabandan yukarıya doğru ve tersi iletişimde zaman zaman aksaklıklar yaşanmaktadır.</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3156357"/>
                  </a:ext>
                </a:extLst>
              </a:tr>
            </a:tbl>
          </a:graphicData>
        </a:graphic>
      </p:graphicFrame>
    </p:spTree>
    <p:extLst>
      <p:ext uri="{BB962C8B-B14F-4D97-AF65-F5344CB8AC3E}">
        <p14:creationId xmlns:p14="http://schemas.microsoft.com/office/powerpoint/2010/main" val="4076311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0B9C638F-F398-4D26-86ED-22FB0C38D9A4}"/>
              </a:ext>
            </a:extLst>
          </p:cNvPr>
          <p:cNvSpPr/>
          <p:nvPr/>
        </p:nvSpPr>
        <p:spPr>
          <a:xfrm>
            <a:off x="2845177" y="363548"/>
            <a:ext cx="2119491" cy="400110"/>
          </a:xfrm>
          <a:prstGeom prst="rect">
            <a:avLst/>
          </a:prstGeom>
        </p:spPr>
        <p:txBody>
          <a:bodyPr wrap="none">
            <a:spAutoFit/>
          </a:bodyPr>
          <a:lstStyle/>
          <a:p>
            <a:r>
              <a:rPr lang="tr-TR" b="1" dirty="0">
                <a:latin typeface="Book Antiqua" panose="02040602050305030304" pitchFamily="18" charset="0"/>
                <a:ea typeface="Times New Roman" panose="02020603050405020304" pitchFamily="18" charset="0"/>
                <a:cs typeface="Times New Roman" panose="02020603050405020304" pitchFamily="18" charset="0"/>
              </a:rPr>
              <a:t>Dışsal Faktörler </a:t>
            </a:r>
            <a:endParaRPr lang="tr-TR" sz="3600" b="1" dirty="0"/>
          </a:p>
        </p:txBody>
      </p:sp>
      <p:sp>
        <p:nvSpPr>
          <p:cNvPr id="5" name="Metin kutusu 4">
            <a:extLst>
              <a:ext uri="{FF2B5EF4-FFF2-40B4-BE49-F238E27FC236}">
                <a16:creationId xmlns:a16="http://schemas.microsoft.com/office/drawing/2014/main" xmlns="" id="{CC8203D3-E771-4EE7-AFF9-7591E4A578EF}"/>
              </a:ext>
            </a:extLst>
          </p:cNvPr>
          <p:cNvSpPr txBox="1"/>
          <p:nvPr/>
        </p:nvSpPr>
        <p:spPr>
          <a:xfrm>
            <a:off x="-9766" y="9092106"/>
            <a:ext cx="462229" cy="307777"/>
          </a:xfrm>
          <a:prstGeom prst="rect">
            <a:avLst/>
          </a:prstGeom>
          <a:noFill/>
        </p:spPr>
        <p:txBody>
          <a:bodyPr wrap="square" rtlCol="0">
            <a:spAutoFit/>
          </a:bodyPr>
          <a:lstStyle/>
          <a:p>
            <a:r>
              <a:rPr lang="tr-TR" sz="1400" b="1" dirty="0"/>
              <a:t>15</a:t>
            </a:r>
          </a:p>
        </p:txBody>
      </p:sp>
      <p:graphicFrame>
        <p:nvGraphicFramePr>
          <p:cNvPr id="4" name="Tablo 3">
            <a:extLst>
              <a:ext uri="{FF2B5EF4-FFF2-40B4-BE49-F238E27FC236}">
                <a16:creationId xmlns:a16="http://schemas.microsoft.com/office/drawing/2014/main" xmlns="" id="{6C04D29B-67D4-4A63-A426-44D39D9D059D}"/>
              </a:ext>
            </a:extLst>
          </p:cNvPr>
          <p:cNvGraphicFramePr>
            <a:graphicFrameLocks noGrp="1"/>
          </p:cNvGraphicFramePr>
          <p:nvPr>
            <p:extLst>
              <p:ext uri="{D42A27DB-BD31-4B8C-83A1-F6EECF244321}">
                <p14:modId xmlns:p14="http://schemas.microsoft.com/office/powerpoint/2010/main" val="1038911815"/>
              </p:ext>
            </p:extLst>
          </p:nvPr>
        </p:nvGraphicFramePr>
        <p:xfrm>
          <a:off x="496005" y="859960"/>
          <a:ext cx="6586966" cy="6672953"/>
        </p:xfrm>
        <a:graphic>
          <a:graphicData uri="http://schemas.openxmlformats.org/drawingml/2006/table">
            <a:tbl>
              <a:tblPr firstRow="1" firstCol="1" bandRow="1"/>
              <a:tblGrid>
                <a:gridCol w="3245643">
                  <a:extLst>
                    <a:ext uri="{9D8B030D-6E8A-4147-A177-3AD203B41FA5}">
                      <a16:colId xmlns:a16="http://schemas.microsoft.com/office/drawing/2014/main" xmlns="" val="231445089"/>
                    </a:ext>
                  </a:extLst>
                </a:gridCol>
                <a:gridCol w="3341323">
                  <a:extLst>
                    <a:ext uri="{9D8B030D-6E8A-4147-A177-3AD203B41FA5}">
                      <a16:colId xmlns:a16="http://schemas.microsoft.com/office/drawing/2014/main" xmlns="" val="2872480326"/>
                    </a:ext>
                  </a:extLst>
                </a:gridCol>
              </a:tblGrid>
              <a:tr h="376952">
                <a:tc>
                  <a:txBody>
                    <a:bodyPr/>
                    <a:lstStyle/>
                    <a:p>
                      <a:pPr algn="ctr">
                        <a:lnSpc>
                          <a:spcPct val="115000"/>
                        </a:lnSpc>
                        <a:spcAft>
                          <a:spcPts val="600"/>
                        </a:spcAft>
                        <a:tabLst>
                          <a:tab pos="1714500" algn="l"/>
                        </a:tabLst>
                      </a:pPr>
                      <a:r>
                        <a:rPr lang="tr-TR" sz="1200" b="1" dirty="0">
                          <a:effectLst/>
                          <a:latin typeface="+mn-lt"/>
                          <a:ea typeface="Arial Unicode MS" panose="020B0604020202020204" pitchFamily="34" charset="-128"/>
                          <a:cs typeface="Times New Roman" panose="02020603050405020304" pitchFamily="18" charset="0"/>
                        </a:rPr>
                        <a:t>Fırsatlarımız</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600"/>
                        </a:spcAft>
                        <a:tabLst>
                          <a:tab pos="1714500" algn="l"/>
                        </a:tabLst>
                      </a:pPr>
                      <a:r>
                        <a:rPr lang="tr-TR" sz="1200" b="1">
                          <a:effectLst/>
                          <a:latin typeface="+mn-lt"/>
                          <a:ea typeface="Arial Unicode MS" panose="020B0604020202020204" pitchFamily="34" charset="-128"/>
                          <a:cs typeface="Times New Roman" panose="02020603050405020304" pitchFamily="18" charset="0"/>
                        </a:rPr>
                        <a:t>Tehditlerimiz</a:t>
                      </a:r>
                      <a:endParaRPr lang="tr-TR"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542714914"/>
                  </a:ext>
                </a:extLst>
              </a:tr>
              <a:tr h="6296001">
                <a:tc>
                  <a:txBody>
                    <a:bodyPr/>
                    <a:lstStyle/>
                    <a:p>
                      <a:pPr algn="just">
                        <a:lnSpc>
                          <a:spcPts val="1800"/>
                        </a:lnSpc>
                        <a:spcAft>
                          <a:spcPts val="0"/>
                        </a:spcAft>
                        <a:buFont typeface="Arial" pitchFamily="34" charset="0"/>
                        <a:buChar char="•"/>
                      </a:pPr>
                      <a:r>
                        <a:rPr lang="tr-TR" sz="1200" dirty="0" smtClean="0">
                          <a:effectLst/>
                          <a:latin typeface="+mn-lt"/>
                          <a:ea typeface="Calibri" panose="020F0502020204030204" pitchFamily="34" charset="0"/>
                          <a:cs typeface="Times New Roman" panose="02020603050405020304" pitchFamily="18" charset="0"/>
                        </a:rPr>
                        <a:t>Okul bazlı sıkıntıların aşılmasında siyasilerin Yürütme’ye ulaşması bürokrasiden daha kolay olmaktadır.</a:t>
                      </a:r>
                    </a:p>
                    <a:p>
                      <a:pPr algn="just">
                        <a:lnSpc>
                          <a:spcPts val="1800"/>
                        </a:lnSpc>
                        <a:spcAft>
                          <a:spcPts val="0"/>
                        </a:spcAft>
                        <a:buFont typeface="Arial" pitchFamily="34" charset="0"/>
                        <a:buChar char="•"/>
                      </a:pPr>
                      <a:r>
                        <a:rPr lang="tr-TR" sz="1200" dirty="0" smtClean="0">
                          <a:effectLst/>
                          <a:latin typeface="+mn-lt"/>
                          <a:ea typeface="Calibri" panose="020F0502020204030204" pitchFamily="34" charset="0"/>
                          <a:cs typeface="Times New Roman" panose="02020603050405020304" pitchFamily="18" charset="0"/>
                        </a:rPr>
                        <a:t>Çevre imkânları kullanılmak suretiyle daha verimli eğitim ortamları oluşturulabilmektedir.</a:t>
                      </a:r>
                    </a:p>
                    <a:p>
                      <a:pPr algn="just">
                        <a:lnSpc>
                          <a:spcPts val="1800"/>
                        </a:lnSpc>
                        <a:spcAft>
                          <a:spcPts val="0"/>
                        </a:spcAft>
                        <a:buFont typeface="Arial" pitchFamily="34" charset="0"/>
                        <a:buChar char="•"/>
                      </a:pPr>
                      <a:r>
                        <a:rPr lang="tr-TR" sz="1200" dirty="0" smtClean="0">
                          <a:effectLst/>
                          <a:latin typeface="+mn-lt"/>
                          <a:ea typeface="Calibri" panose="020F0502020204030204" pitchFamily="34" charset="0"/>
                          <a:cs typeface="Times New Roman" panose="02020603050405020304" pitchFamily="18" charset="0"/>
                        </a:rPr>
                        <a:t>Çevre imkânları ve sosyal doku eğitimi olumlu etkilemektedir.</a:t>
                      </a:r>
                    </a:p>
                    <a:p>
                      <a:pPr algn="just">
                        <a:lnSpc>
                          <a:spcPts val="1800"/>
                        </a:lnSpc>
                        <a:spcAft>
                          <a:spcPts val="0"/>
                        </a:spcAft>
                        <a:buFont typeface="Arial" pitchFamily="34" charset="0"/>
                        <a:buChar char="•"/>
                      </a:pPr>
                      <a:r>
                        <a:rPr lang="tr-TR" sz="1200" dirty="0" smtClean="0">
                          <a:effectLst/>
                          <a:latin typeface="+mn-lt"/>
                          <a:ea typeface="Calibri" panose="020F0502020204030204" pitchFamily="34" charset="0"/>
                          <a:cs typeface="Times New Roman" panose="02020603050405020304" pitchFamily="18" charset="0"/>
                        </a:rPr>
                        <a:t>Her geçen gün teknolojik gelişimler eğitimi olumlu etkilemektedir.</a:t>
                      </a:r>
                    </a:p>
                    <a:p>
                      <a:pPr algn="just">
                        <a:lnSpc>
                          <a:spcPts val="1800"/>
                        </a:lnSpc>
                        <a:spcAft>
                          <a:spcPts val="0"/>
                        </a:spcAft>
                        <a:buFont typeface="Arial" pitchFamily="34" charset="0"/>
                        <a:buChar char="•"/>
                      </a:pPr>
                      <a:r>
                        <a:rPr lang="tr-TR" sz="1200" dirty="0" smtClean="0">
                          <a:effectLst/>
                          <a:latin typeface="+mn-lt"/>
                          <a:ea typeface="Calibri" panose="020F0502020204030204" pitchFamily="34" charset="0"/>
                          <a:cs typeface="Times New Roman" panose="02020603050405020304" pitchFamily="18" charset="0"/>
                        </a:rPr>
                        <a:t>Uygulanabilirlik açısından mevzuatlar günün şartlarına göre değiştirilmektedir.</a:t>
                      </a:r>
                    </a:p>
                    <a:p>
                      <a:pPr algn="just">
                        <a:lnSpc>
                          <a:spcPts val="1800"/>
                        </a:lnSpc>
                        <a:spcAft>
                          <a:spcPts val="0"/>
                        </a:spcAft>
                        <a:buFont typeface="Arial" pitchFamily="34" charset="0"/>
                        <a:buChar char="•"/>
                      </a:pPr>
                      <a:r>
                        <a:rPr lang="tr-TR" sz="1200" dirty="0" smtClean="0">
                          <a:effectLst/>
                          <a:latin typeface="+mn-lt"/>
                          <a:ea typeface="Calibri" panose="020F0502020204030204" pitchFamily="34" charset="0"/>
                          <a:cs typeface="Times New Roman" panose="02020603050405020304" pitchFamily="18" charset="0"/>
                        </a:rPr>
                        <a:t>Beypazarı doğal yapısı eğitime olumlu katkı sunmaktadır.</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buFont typeface="Arial" pitchFamily="34" charset="0"/>
                        <a:buChar char="•"/>
                      </a:pPr>
                      <a:r>
                        <a:rPr lang="tr-TR" sz="1200" dirty="0" smtClean="0">
                          <a:effectLst/>
                          <a:latin typeface="+mn-lt"/>
                          <a:ea typeface="Times New Roman" panose="02020603050405020304" pitchFamily="18" charset="0"/>
                          <a:cs typeface="Times New Roman" panose="02020603050405020304" pitchFamily="18" charset="0"/>
                        </a:rPr>
                        <a:t>Alt siyasilerin eğitime zaman zaman </a:t>
                      </a:r>
                      <a:r>
                        <a:rPr lang="tr-TR" sz="1200" dirty="0" err="1" smtClean="0">
                          <a:effectLst/>
                          <a:latin typeface="+mn-lt"/>
                          <a:ea typeface="Times New Roman" panose="02020603050405020304" pitchFamily="18" charset="0"/>
                          <a:cs typeface="Times New Roman" panose="02020603050405020304" pitchFamily="18" charset="0"/>
                        </a:rPr>
                        <a:t>müdahele</a:t>
                      </a:r>
                      <a:r>
                        <a:rPr lang="tr-TR" sz="1200" dirty="0" smtClean="0">
                          <a:effectLst/>
                          <a:latin typeface="+mn-lt"/>
                          <a:ea typeface="Times New Roman" panose="02020603050405020304" pitchFamily="18" charset="0"/>
                          <a:cs typeface="Times New Roman" panose="02020603050405020304" pitchFamily="18" charset="0"/>
                        </a:rPr>
                        <a:t> etme çabaları sıkıntılara sebep olmaktadır.</a:t>
                      </a:r>
                    </a:p>
                    <a:p>
                      <a:pPr>
                        <a:lnSpc>
                          <a:spcPts val="1800"/>
                        </a:lnSpc>
                        <a:spcAft>
                          <a:spcPts val="0"/>
                        </a:spcAft>
                        <a:buFont typeface="Arial" pitchFamily="34" charset="0"/>
                        <a:buChar char="•"/>
                      </a:pPr>
                      <a:r>
                        <a:rPr lang="tr-TR" sz="1200" dirty="0" smtClean="0">
                          <a:effectLst/>
                          <a:latin typeface="+mn-lt"/>
                          <a:ea typeface="Times New Roman" panose="02020603050405020304" pitchFamily="18" charset="0"/>
                          <a:cs typeface="Times New Roman" panose="02020603050405020304" pitchFamily="18" charset="0"/>
                        </a:rPr>
                        <a:t>Bazı velilerimizin işyerlerinin düzenli maaş ödeyememesi öğrencilerimizi olumsuz etkilenmektedir.</a:t>
                      </a:r>
                    </a:p>
                    <a:p>
                      <a:pPr>
                        <a:lnSpc>
                          <a:spcPts val="1800"/>
                        </a:lnSpc>
                        <a:spcAft>
                          <a:spcPts val="0"/>
                        </a:spcAft>
                        <a:buFont typeface="Arial" pitchFamily="34" charset="0"/>
                        <a:buChar char="•"/>
                      </a:pPr>
                      <a:r>
                        <a:rPr lang="tr-TR" sz="1200" dirty="0" smtClean="0">
                          <a:effectLst/>
                          <a:latin typeface="+mn-lt"/>
                          <a:ea typeface="Times New Roman" panose="02020603050405020304" pitchFamily="18" charset="0"/>
                          <a:cs typeface="Times New Roman" panose="02020603050405020304" pitchFamily="18" charset="0"/>
                        </a:rPr>
                        <a:t>Sosyal yapının eğitime olumsuz etkisi yoktur.</a:t>
                      </a:r>
                    </a:p>
                    <a:p>
                      <a:pPr>
                        <a:lnSpc>
                          <a:spcPts val="1800"/>
                        </a:lnSpc>
                        <a:spcAft>
                          <a:spcPts val="0"/>
                        </a:spcAft>
                      </a:pPr>
                      <a:r>
                        <a:rPr lang="tr-TR" sz="1200" dirty="0" smtClean="0">
                          <a:effectLst/>
                          <a:latin typeface="+mn-lt"/>
                          <a:ea typeface="Times New Roman" panose="02020603050405020304" pitchFamily="18" charset="0"/>
                          <a:cs typeface="Times New Roman" panose="02020603050405020304" pitchFamily="18" charset="0"/>
                        </a:rPr>
                        <a:t>İnternet, sosyal medya ve telefon kullanımındaki aşırılık çocukları olumsuz etkilemektedir.</a:t>
                      </a:r>
                    </a:p>
                    <a:p>
                      <a:pPr>
                        <a:lnSpc>
                          <a:spcPts val="1800"/>
                        </a:lnSpc>
                        <a:spcAft>
                          <a:spcPts val="0"/>
                        </a:spcAft>
                        <a:buFont typeface="Arial" pitchFamily="34" charset="0"/>
                        <a:buChar char="•"/>
                      </a:pPr>
                      <a:r>
                        <a:rPr lang="tr-TR" sz="1200" dirty="0" smtClean="0">
                          <a:effectLst/>
                          <a:latin typeface="+mn-lt"/>
                          <a:ea typeface="Times New Roman" panose="02020603050405020304" pitchFamily="18" charset="0"/>
                          <a:cs typeface="Times New Roman" panose="02020603050405020304" pitchFamily="18" charset="0"/>
                        </a:rPr>
                        <a:t>Mevzuat eğitim açısından bir tehdit unsuru olarak görülmemektedir.</a:t>
                      </a:r>
                    </a:p>
                    <a:p>
                      <a:pPr>
                        <a:lnSpc>
                          <a:spcPts val="1800"/>
                        </a:lnSpc>
                        <a:spcAft>
                          <a:spcPts val="0"/>
                        </a:spcAft>
                        <a:buFont typeface="Arial" pitchFamily="34" charset="0"/>
                        <a:buChar char="•"/>
                      </a:pPr>
                      <a:r>
                        <a:rPr lang="tr-TR" sz="1200" dirty="0" smtClean="0">
                          <a:effectLst/>
                          <a:latin typeface="+mn-lt"/>
                          <a:ea typeface="Times New Roman" panose="02020603050405020304" pitchFamily="18" charset="0"/>
                          <a:cs typeface="Times New Roman" panose="02020603050405020304" pitchFamily="18" charset="0"/>
                        </a:rPr>
                        <a:t>Ekolojik yapının eğitime zararı yoktur.</a:t>
                      </a:r>
                      <a:endParaRPr lang="tr-TR" sz="12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tr-TR" sz="1200" dirty="0">
                          <a:effectLst/>
                          <a:latin typeface="+mn-lt"/>
                          <a:ea typeface="Arial Unicode MS" panose="020B0604020202020204" pitchFamily="34" charset="-128"/>
                          <a:cs typeface="Times New Roman" panose="02020603050405020304" pitchFamily="18" charset="0"/>
                        </a:rPr>
                        <a:t> </a:t>
                      </a:r>
                      <a:endParaRPr lang="tr-TR" sz="1200" dirty="0">
                        <a:effectLst/>
                        <a:latin typeface="+mn-lt"/>
                        <a:ea typeface="Calibri" panose="020F0502020204030204" pitchFamily="34" charset="0"/>
                        <a:cs typeface="Times New Roman" panose="02020603050405020304" pitchFamily="18" charset="0"/>
                      </a:endParaRPr>
                    </a:p>
                    <a:p>
                      <a:pPr>
                        <a:lnSpc>
                          <a:spcPct val="115000"/>
                        </a:lnSpc>
                        <a:spcAft>
                          <a:spcPts val="1000"/>
                        </a:spcAft>
                        <a:tabLst>
                          <a:tab pos="1143000" algn="l"/>
                        </a:tabLst>
                      </a:pPr>
                      <a:r>
                        <a:rPr lang="tr-TR" sz="1200" dirty="0">
                          <a:effectLst/>
                          <a:latin typeface="+mn-lt"/>
                          <a:ea typeface="Arial Unicode MS" panose="020B0604020202020204" pitchFamily="34" charset="-128"/>
                          <a:cs typeface="Times New Roman" panose="02020603050405020304" pitchFamily="18" charset="0"/>
                        </a:rPr>
                        <a:t> </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155411"/>
                  </a:ext>
                </a:extLst>
              </a:tr>
            </a:tbl>
          </a:graphicData>
        </a:graphic>
      </p:graphicFrame>
    </p:spTree>
    <p:extLst>
      <p:ext uri="{BB962C8B-B14F-4D97-AF65-F5344CB8AC3E}">
        <p14:creationId xmlns:p14="http://schemas.microsoft.com/office/powerpoint/2010/main" val="138902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DEB99449-3711-4F89-A4DC-43094E2E469D}"/>
              </a:ext>
            </a:extLst>
          </p:cNvPr>
          <p:cNvSpPr/>
          <p:nvPr/>
        </p:nvSpPr>
        <p:spPr>
          <a:xfrm>
            <a:off x="465808" y="7174932"/>
            <a:ext cx="6825950" cy="1846661"/>
          </a:xfrm>
          <a:prstGeom prst="rect">
            <a:avLst/>
          </a:prstGeom>
        </p:spPr>
        <p:txBody>
          <a:bodyPr wrap="square" lIns="91440" tIns="45721" rIns="91440" bIns="45721">
            <a:spAutoFit/>
          </a:bodyPr>
          <a:lstStyle/>
          <a:p>
            <a:pPr defTabSz="1028517"/>
            <a:r>
              <a:rPr lang="tr-TR" sz="12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Eğitim ve Öğretime </a:t>
            </a:r>
            <a:r>
              <a:rPr lang="tr-TR" sz="1200" b="1" u="sng"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Erişim</a:t>
            </a:r>
            <a:r>
              <a:rPr lang="tr-TR" sz="1800" b="1" u="sng"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12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Gelişim/Sorun Alanları </a:t>
            </a:r>
            <a:r>
              <a:rPr lang="tr-TR" sz="1200" b="1" u="sng"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Listesi</a:t>
            </a:r>
            <a:endParaRPr lang="tr-TR" sz="1200" dirty="0" smtClean="0"/>
          </a:p>
          <a:p>
            <a:pPr marL="171450" indent="-171450" defTabSz="1028517">
              <a:buFont typeface="Arial" panose="020B0604020202020204" pitchFamily="34" charset="0"/>
              <a:buChar char="•"/>
            </a:pPr>
            <a:r>
              <a:rPr lang="tr-TR" sz="1200" dirty="0" smtClean="0"/>
              <a:t>Okula Devam/ Devamsızlık : Öğrencilerimizde devamsızlık oranı oldukça düşüktür.</a:t>
            </a:r>
          </a:p>
          <a:p>
            <a:pPr marL="171450" indent="-171450" defTabSz="1028517">
              <a:buFont typeface="Arial" panose="020B0604020202020204" pitchFamily="34" charset="0"/>
              <a:buChar char="•"/>
            </a:pPr>
            <a:r>
              <a:rPr lang="tr-TR" sz="1200" dirty="0" smtClean="0"/>
              <a:t>Okula Uyum, Oryantasyon : Öğrencilerimizin okula uyumunda herhangi bir sıkıntı yoktur.</a:t>
            </a:r>
          </a:p>
          <a:p>
            <a:pPr marL="171450" indent="-171450" defTabSz="1028517">
              <a:buFont typeface="Arial" panose="020B0604020202020204" pitchFamily="34" charset="0"/>
              <a:buChar char="•"/>
            </a:pPr>
            <a:r>
              <a:rPr lang="tr-TR" sz="1200" dirty="0" smtClean="0"/>
              <a:t>Özel Eğitime İhtiyaç Duyan Bireyler : Okulumuzda özel eğitime ihtiyacı olan 11 öğrenci vardır.</a:t>
            </a:r>
          </a:p>
          <a:p>
            <a:pPr marL="171450" indent="-171450" defTabSz="1028517">
              <a:buFont typeface="Arial" panose="020B0604020202020204" pitchFamily="34" charset="0"/>
              <a:buChar char="•"/>
            </a:pPr>
            <a:r>
              <a:rPr lang="tr-TR" sz="1200" dirty="0" smtClean="0"/>
              <a:t>Yabancı Öğrenciler : </a:t>
            </a:r>
            <a:r>
              <a:rPr lang="tr-TR" sz="1200" smtClean="0"/>
              <a:t>Okulumuzda 10,</a:t>
            </a:r>
          </a:p>
          <a:p>
            <a:pPr marL="171450" indent="-171450" defTabSz="1028517">
              <a:buFont typeface="Arial" panose="020B0604020202020204" pitchFamily="34" charset="0"/>
              <a:buChar char="•"/>
            </a:pPr>
            <a:r>
              <a:rPr lang="tr-TR" sz="1200" smtClean="0"/>
              <a:t> </a:t>
            </a:r>
            <a:r>
              <a:rPr lang="tr-TR" sz="1200" dirty="0" smtClean="0"/>
              <a:t>tane yabancı (Suriyeli) öğrenci vardır.</a:t>
            </a:r>
          </a:p>
          <a:p>
            <a:pPr marL="171450" indent="-171450" defTabSz="1028517">
              <a:buFont typeface="Arial" panose="020B0604020202020204" pitchFamily="34" charset="0"/>
              <a:buChar char="•"/>
            </a:pPr>
            <a:r>
              <a:rPr lang="tr-TR" sz="1200" dirty="0" err="1" smtClean="0"/>
              <a:t>Hayatboyu</a:t>
            </a:r>
            <a:r>
              <a:rPr lang="tr-TR" sz="1200" dirty="0" smtClean="0"/>
              <a:t> Öğrenme : Okulumuz binasında Halk Eğitim bağlantılı halka yönelik kurslar düzenlenmektedir.</a:t>
            </a:r>
          </a:p>
          <a:p>
            <a:pPr marL="171450" indent="-171450" defTabSz="1028517">
              <a:buFont typeface="Arial" panose="020B0604020202020204" pitchFamily="34" charset="0"/>
              <a:buChar char="•"/>
            </a:pPr>
            <a:endParaRPr lang="tr-TR" sz="1200" b="1" u="sng"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1450" indent="-171450" defTabSz="1028517">
              <a:buFont typeface="Arial" panose="020B0604020202020204" pitchFamily="34" charset="0"/>
              <a:buChar char="•"/>
            </a:pPr>
            <a:endParaRPr lang="tr-TR" sz="1200" dirty="0">
              <a:solidFill>
                <a:prstClr val="black"/>
              </a:solidFill>
              <a:latin typeface="Times New Roman" panose="02020603050405020304" pitchFamily="18" charset="0"/>
              <a:cs typeface="Times New Roman" panose="02020603050405020304" pitchFamily="18" charset="0"/>
            </a:endParaRPr>
          </a:p>
        </p:txBody>
      </p:sp>
      <p:sp>
        <p:nvSpPr>
          <p:cNvPr id="10" name="Yuvarlatılmış Dikdörtgen 11">
            <a:extLst>
              <a:ext uri="{FF2B5EF4-FFF2-40B4-BE49-F238E27FC236}">
                <a16:creationId xmlns:a16="http://schemas.microsoft.com/office/drawing/2014/main" xmlns="" id="{B1B82CA5-F9AB-4238-9956-ED3EA5FE199A}"/>
              </a:ext>
            </a:extLst>
          </p:cNvPr>
          <p:cNvSpPr>
            <a:spLocks noChangeArrowheads="1"/>
          </p:cNvSpPr>
          <p:nvPr/>
        </p:nvSpPr>
        <p:spPr bwMode="auto">
          <a:xfrm>
            <a:off x="486145" y="303780"/>
            <a:ext cx="6623299" cy="20553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smtClean="0">
                <a:solidFill>
                  <a:prstClr val="white"/>
                </a:solidFill>
                <a:cs typeface="Arial" pitchFamily="34" charset="0"/>
              </a:rPr>
              <a:t>Gelişim /Sorun Alanları</a:t>
            </a:r>
            <a:endParaRPr lang="tr-TR" sz="1400" b="1" dirty="0">
              <a:solidFill>
                <a:prstClr val="white"/>
              </a:solidFill>
              <a:cs typeface="Arial" pitchFamily="34" charset="0"/>
            </a:endParaRPr>
          </a:p>
        </p:txBody>
      </p:sp>
      <p:sp>
        <p:nvSpPr>
          <p:cNvPr id="2" name="Dikdörtgen 1">
            <a:extLst>
              <a:ext uri="{FF2B5EF4-FFF2-40B4-BE49-F238E27FC236}">
                <a16:creationId xmlns:a16="http://schemas.microsoft.com/office/drawing/2014/main" xmlns="" id="{69DAD86E-57E5-4DBE-B5DC-5AB5FA6AC608}"/>
              </a:ext>
            </a:extLst>
          </p:cNvPr>
          <p:cNvSpPr/>
          <p:nvPr/>
        </p:nvSpPr>
        <p:spPr>
          <a:xfrm>
            <a:off x="486145" y="621174"/>
            <a:ext cx="6623300" cy="2384884"/>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Gelişim ve sorun alanları analizi ile GZFT analizi sonucunda ortaya çıkan sonuçların planın geleceğe yönelim bölümü ile ilişkilendirilmesi ve buradan hareketle hedef, gösterge ve eylemlerin belirlenmesi sağlanmaktadır. </a:t>
            </a:r>
          </a:p>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Gelişim ve sorun alanları ayrımında eğitim ve öğretim faaliyetlerine ilişkin üç temel tema olan Eğitime Erişim, Eğitimde Kalite ve kurumsal Kapasite kullanılmıştır. Eğitime erişim, öğrencinin eğitim faaliyetine erişmesi ve tamamlamasına ilişkin süreçleri; Eğitimde kalite, öğrencinin akademik başarısı, sosyal ve bilişsel gelişimi ve istihdamı da dâhil olmak üzere eğitim ve öğretim sürecinin hayata hazırlama evresini; Kurumsal kapasite ise kurumsal yapı, kurum kültürü, donanım, bina gibi eğitim ve öğretim sürecine destek mahiyetinde olan kapasiteyi belirtmektedir.</a:t>
            </a:r>
          </a:p>
        </p:txBody>
      </p:sp>
      <p:graphicFrame>
        <p:nvGraphicFramePr>
          <p:cNvPr id="3" name="Tablo 2">
            <a:extLst>
              <a:ext uri="{FF2B5EF4-FFF2-40B4-BE49-F238E27FC236}">
                <a16:creationId xmlns:a16="http://schemas.microsoft.com/office/drawing/2014/main" xmlns="" id="{6425416F-1307-4E0D-A426-75186DBA5141}"/>
              </a:ext>
            </a:extLst>
          </p:cNvPr>
          <p:cNvGraphicFramePr>
            <a:graphicFrameLocks noGrp="1"/>
          </p:cNvGraphicFramePr>
          <p:nvPr>
            <p:extLst>
              <p:ext uri="{D42A27DB-BD31-4B8C-83A1-F6EECF244321}">
                <p14:modId xmlns:p14="http://schemas.microsoft.com/office/powerpoint/2010/main" val="4106103726"/>
              </p:ext>
            </p:extLst>
          </p:nvPr>
        </p:nvGraphicFramePr>
        <p:xfrm>
          <a:off x="486145" y="3067405"/>
          <a:ext cx="6805613" cy="3466744"/>
        </p:xfrm>
        <a:graphic>
          <a:graphicData uri="http://schemas.openxmlformats.org/drawingml/2006/table">
            <a:tbl>
              <a:tblPr firstRow="1" firstCol="1" bandRow="1"/>
              <a:tblGrid>
                <a:gridCol w="2458996">
                  <a:extLst>
                    <a:ext uri="{9D8B030D-6E8A-4147-A177-3AD203B41FA5}">
                      <a16:colId xmlns:a16="http://schemas.microsoft.com/office/drawing/2014/main" xmlns="" val="2309232057"/>
                    </a:ext>
                  </a:extLst>
                </a:gridCol>
                <a:gridCol w="1969163">
                  <a:extLst>
                    <a:ext uri="{9D8B030D-6E8A-4147-A177-3AD203B41FA5}">
                      <a16:colId xmlns:a16="http://schemas.microsoft.com/office/drawing/2014/main" xmlns="" val="145756491"/>
                    </a:ext>
                  </a:extLst>
                </a:gridCol>
                <a:gridCol w="2377454">
                  <a:extLst>
                    <a:ext uri="{9D8B030D-6E8A-4147-A177-3AD203B41FA5}">
                      <a16:colId xmlns:a16="http://schemas.microsoft.com/office/drawing/2014/main" xmlns="" val="2813879985"/>
                    </a:ext>
                  </a:extLst>
                </a:gridCol>
              </a:tblGrid>
              <a:tr h="433343">
                <a:tc>
                  <a:txBody>
                    <a:bodyPr/>
                    <a:lstStyle/>
                    <a:p>
                      <a:pPr algn="just">
                        <a:lnSpc>
                          <a:spcPct val="125000"/>
                        </a:lnSpc>
                        <a:spcAft>
                          <a:spcPts val="0"/>
                        </a:spcAft>
                      </a:pPr>
                      <a:r>
                        <a:rPr lang="tr-TR" sz="1000" b="1" dirty="0">
                          <a:effectLst/>
                          <a:latin typeface="Book Antiqua" panose="02040602050305030304" pitchFamily="18" charset="0"/>
                          <a:ea typeface="Times New Roman" panose="02020603050405020304" pitchFamily="18" charset="0"/>
                          <a:cs typeface="Times New Roman" panose="02020603050405020304" pitchFamily="18" charset="0"/>
                        </a:rPr>
                        <a:t>Eğitime Erişim</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Eğitimde Kalite</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b="1">
                          <a:effectLst/>
                          <a:latin typeface="Book Antiqua" panose="02040602050305030304" pitchFamily="18" charset="0"/>
                          <a:ea typeface="Times New Roman" panose="02020603050405020304" pitchFamily="18" charset="0"/>
                          <a:cs typeface="Times New Roman" panose="02020603050405020304" pitchFamily="18" charset="0"/>
                        </a:rPr>
                        <a:t>Kurumsal Kapasite</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2060411"/>
                  </a:ext>
                </a:extLst>
              </a:tr>
              <a:tr h="433343">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Okullaşma Oranı</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Akademik Başarı</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Kurumsal İletişim</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143680"/>
                  </a:ext>
                </a:extLst>
              </a:tr>
              <a:tr h="433343">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Okula Devam/ Devamsızlık</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Sosyal, Kültürel ve Fiziksel Gelişim</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Kurumsal Yönetim</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7076916"/>
                  </a:ext>
                </a:extLst>
              </a:tr>
              <a:tr h="433343">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Okula Uyum, Oryantasyon</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Sınıf Tekrarı</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Bina ve Yerleşke</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6196198"/>
                  </a:ext>
                </a:extLst>
              </a:tr>
              <a:tr h="433343">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Özel Eğitime İhtiyaç Duyan Bireyler</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İstihdam Edilebilirlik ve Yönlendirme</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Donanım</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2156617"/>
                  </a:ext>
                </a:extLst>
              </a:tr>
              <a:tr h="433343">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Yabancı Öğrenciler</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Öğretim Yöntemleri</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Temizlik, Hijyen</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3000873"/>
                  </a:ext>
                </a:extLst>
              </a:tr>
              <a:tr h="433343">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Hayatboyu Öğrenme</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Ders araç gereçleri</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İş Güvenliği, Okul Güvenliği</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4584802"/>
                  </a:ext>
                </a:extLst>
              </a:tr>
              <a:tr h="433343">
                <a:tc>
                  <a:txBody>
                    <a:bodyPr/>
                    <a:lstStyle/>
                    <a:p>
                      <a:pPr algn="just">
                        <a:lnSpc>
                          <a:spcPct val="125000"/>
                        </a:lnSpc>
                        <a:spcAft>
                          <a:spcPts val="0"/>
                        </a:spcAft>
                      </a:pPr>
                      <a:r>
                        <a:rPr lang="tr-TR" sz="100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7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tr-TR" sz="1000" dirty="0">
                          <a:effectLst/>
                          <a:latin typeface="Book Antiqua" panose="02040602050305030304" pitchFamily="18" charset="0"/>
                          <a:ea typeface="Times New Roman" panose="02020603050405020304" pitchFamily="18" charset="0"/>
                          <a:cs typeface="Times New Roman" panose="02020603050405020304" pitchFamily="18" charset="0"/>
                        </a:rPr>
                        <a:t>Taşıma ve servis</a:t>
                      </a:r>
                      <a:endParaRPr lang="tr-TR" sz="7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2458" marR="62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4823445"/>
                  </a:ext>
                </a:extLst>
              </a:tr>
            </a:tbl>
          </a:graphicData>
        </a:graphic>
      </p:graphicFrame>
      <p:sp>
        <p:nvSpPr>
          <p:cNvPr id="4" name="Dikdörtgen 3">
            <a:extLst>
              <a:ext uri="{FF2B5EF4-FFF2-40B4-BE49-F238E27FC236}">
                <a16:creationId xmlns:a16="http://schemas.microsoft.com/office/drawing/2014/main" xmlns="" id="{F8FF4767-E8DF-471A-9E75-3F59C9759757}"/>
              </a:ext>
            </a:extLst>
          </p:cNvPr>
          <p:cNvSpPr/>
          <p:nvPr/>
        </p:nvSpPr>
        <p:spPr>
          <a:xfrm>
            <a:off x="465808" y="6636708"/>
            <a:ext cx="6825950" cy="538224"/>
          </a:xfrm>
          <a:prstGeom prst="rect">
            <a:avLst/>
          </a:prstGeom>
        </p:spPr>
        <p:txBody>
          <a:bodyPr wrap="square">
            <a:spAutoFit/>
          </a:bodyPr>
          <a:lstStyle/>
          <a:p>
            <a:pPr indent="449580" algn="just">
              <a:lnSpc>
                <a:spcPct val="125000"/>
              </a:lnSpc>
              <a:spcAft>
                <a:spcPts val="0"/>
              </a:spcAft>
            </a:pPr>
            <a:r>
              <a:rPr lang="tr-TR" sz="1200" dirty="0">
                <a:latin typeface="Book Antiqua" panose="02040602050305030304" pitchFamily="18" charset="0"/>
                <a:ea typeface="Times New Roman" panose="02020603050405020304" pitchFamily="18" charset="0"/>
                <a:cs typeface="Times New Roman" panose="02020603050405020304" pitchFamily="18" charset="0"/>
              </a:rPr>
              <a:t>Gelişim ve sorun alanlarına ilişkin GZFT analizinden yola çıkılarak saptamalar yapılırken yukarıdaki tabloda yer alan ayrımda belirtilen temel sorun alanlarına dikkat edilmiştir.</a:t>
            </a:r>
          </a:p>
        </p:txBody>
      </p:sp>
      <p:sp>
        <p:nvSpPr>
          <p:cNvPr id="8" name="Metin kutusu 7">
            <a:extLst>
              <a:ext uri="{FF2B5EF4-FFF2-40B4-BE49-F238E27FC236}">
                <a16:creationId xmlns:a16="http://schemas.microsoft.com/office/drawing/2014/main" xmlns="" id="{C036303E-7AF9-46EF-B714-8B0532970912}"/>
              </a:ext>
            </a:extLst>
          </p:cNvPr>
          <p:cNvSpPr txBox="1"/>
          <p:nvPr/>
        </p:nvSpPr>
        <p:spPr>
          <a:xfrm>
            <a:off x="-9766" y="9092106"/>
            <a:ext cx="462229" cy="307777"/>
          </a:xfrm>
          <a:prstGeom prst="rect">
            <a:avLst/>
          </a:prstGeom>
          <a:noFill/>
        </p:spPr>
        <p:txBody>
          <a:bodyPr wrap="square" rtlCol="0">
            <a:spAutoFit/>
          </a:bodyPr>
          <a:lstStyle/>
          <a:p>
            <a:r>
              <a:rPr lang="tr-TR" sz="1400" b="1" dirty="0"/>
              <a:t>16</a:t>
            </a:r>
          </a:p>
        </p:txBody>
      </p:sp>
    </p:spTree>
    <p:extLst>
      <p:ext uri="{BB962C8B-B14F-4D97-AF65-F5344CB8AC3E}">
        <p14:creationId xmlns:p14="http://schemas.microsoft.com/office/powerpoint/2010/main" val="1175185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430364" y="4228008"/>
            <a:ext cx="3335174" cy="5816979"/>
          </a:xfrm>
          <a:prstGeom prst="rect">
            <a:avLst/>
          </a:prstGeom>
        </p:spPr>
        <p:txBody>
          <a:bodyPr wrap="square" lIns="91440" tIns="45721" rIns="91440" bIns="45721">
            <a:spAutoFit/>
          </a:bodyPr>
          <a:lstStyle/>
          <a:p>
            <a:pPr marL="171450" indent="-171450" defTabSz="1028517">
              <a:buFont typeface="Arial" panose="020B0604020202020204" pitchFamily="34" charset="0"/>
              <a:buChar char="•"/>
            </a:pPr>
            <a:r>
              <a:rPr lang="tr-TR" sz="12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Kurumsal Kapasite Gelişim/Sorun Alanları</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İnsan kaynağının genel ve mesleki yetkinliklerinin geliştirilmesi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Öğretmenlerin adaylık eğitimi, hizmet öncesi mesleki uyum eğitimleri ile ilgili standartlar ve bu konuda ilgili mevzuatın uygulanması</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Çalışma ortamları ile sosyal, kültürel ve sportif ortamların iş motivasyonunu sağlayacak biçimde düzenlenmesi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Çalışanların ödüllendirilmesi</a:t>
            </a:r>
          </a:p>
          <a:p>
            <a:pPr marL="171450" indent="-171450" defTabSz="1028517">
              <a:buFont typeface="Arial" panose="020B0604020202020204" pitchFamily="34" charset="0"/>
              <a:buChar char="•"/>
            </a:pPr>
            <a:r>
              <a:rPr lang="tr-TR" sz="1200" dirty="0" err="1">
                <a:solidFill>
                  <a:prstClr val="black"/>
                </a:solidFill>
                <a:latin typeface="Times New Roman" panose="02020603050405020304" pitchFamily="18" charset="0"/>
                <a:cs typeface="Times New Roman" panose="02020603050405020304" pitchFamily="18" charset="0"/>
              </a:rPr>
              <a:t>Hizmetiçi</a:t>
            </a:r>
            <a:r>
              <a:rPr lang="tr-TR" sz="1200" dirty="0">
                <a:solidFill>
                  <a:prstClr val="black"/>
                </a:solidFill>
                <a:latin typeface="Times New Roman" panose="02020603050405020304" pitchFamily="18" charset="0"/>
                <a:cs typeface="Times New Roman" panose="02020603050405020304" pitchFamily="18" charset="0"/>
              </a:rPr>
              <a:t> eğitim kalitesi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Yabancı dil becerileri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Öğretmenlere yönelik fiziksel alan yetersizliği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Okul ve kurumların sosyal, kültürel, sanatsal ve sportif faaliyet alanlarının yetersizliği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İkili eğitim yapılması ve derslik yetersizliği, kalabalık sınıflar</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Birleştirilmiş sınıf uygulaması</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Donatım eksiklerinin giderilmesi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Okullardaki fiziki durumun özel eğitime gereksinim duyan öğrencilere uygunluğu </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Hizmet binalarının fiziki kapasitesinin yetersiz olması</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Fiziki mekân sıkıntıları ve kalabalık sınıflarının problemlerinin çözülmesi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Ödeneklerin öğrenci sayısı, sınıf sayısı, okul-kurumun uzaklığı vb. kriterlere göre doğrudan okul-kurumlara gönderilmesi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Ödeneklerin etkin ve verimli kullanımı</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Alternatif finansman kaynaklarının geliştirilmesi</a:t>
            </a:r>
          </a:p>
        </p:txBody>
      </p:sp>
      <p:sp>
        <p:nvSpPr>
          <p:cNvPr id="2" name="Dikdörtgen 1">
            <a:extLst>
              <a:ext uri="{FF2B5EF4-FFF2-40B4-BE49-F238E27FC236}">
                <a16:creationId xmlns:a16="http://schemas.microsoft.com/office/drawing/2014/main" xmlns="" id="{9B010403-5E3B-4033-9A7F-AD4F0CA43DE0}"/>
              </a:ext>
            </a:extLst>
          </p:cNvPr>
          <p:cNvSpPr/>
          <p:nvPr/>
        </p:nvSpPr>
        <p:spPr>
          <a:xfrm>
            <a:off x="456696" y="222589"/>
            <a:ext cx="3142847" cy="3600986"/>
          </a:xfrm>
          <a:prstGeom prst="rect">
            <a:avLst/>
          </a:prstGeom>
        </p:spPr>
        <p:txBody>
          <a:bodyPr wrap="square">
            <a:spAutoFit/>
          </a:bodyPr>
          <a:lstStyle/>
          <a:p>
            <a:pPr defTabSz="1028517"/>
            <a:r>
              <a:rPr lang="tr-TR" sz="12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Eğitim ve Öğretimde Kalite Gelişim/Sorun Alanları</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Eğitim öğretim sürecinde sanatsal, sportif ve kültürel faaliyetler</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Okuma kültürü </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Okul sağlığı ve hijyen </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Zararlı alışkanlıklar </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Öğretmenlere yönelik </a:t>
            </a:r>
            <a:r>
              <a:rPr lang="tr-TR" sz="1200" dirty="0" err="1">
                <a:solidFill>
                  <a:prstClr val="black"/>
                </a:solidFill>
                <a:latin typeface="Times New Roman" panose="02020603050405020304" pitchFamily="18" charset="0"/>
                <a:cs typeface="Times New Roman" panose="02020603050405020304" pitchFamily="18" charset="0"/>
              </a:rPr>
              <a:t>hizmetiçi</a:t>
            </a:r>
            <a:r>
              <a:rPr lang="tr-TR" sz="1200" dirty="0">
                <a:solidFill>
                  <a:prstClr val="black"/>
                </a:solidFill>
                <a:latin typeface="Times New Roman" panose="02020603050405020304" pitchFamily="18" charset="0"/>
                <a:cs typeface="Times New Roman" panose="02020603050405020304" pitchFamily="18" charset="0"/>
              </a:rPr>
              <a:t> eğitimler</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Öğretmen yeterlilikleri </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Eğitimde bilgi ve iletişim teknolojilerinin kullanımı</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Örgün ve yaygın eğitimi destekleme ve yetiştirme kursları</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Sınav odaklı sistem ve sınav kaygısı</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Eğitsel değerlendirme ve tanılama</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Eğitsel, mesleki ve kişisel rehberlik hizmetleri</a:t>
            </a:r>
          </a:p>
          <a:p>
            <a:pPr marL="17145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Öğrencilere yönelik oryantasyon faaliyetleri</a:t>
            </a:r>
          </a:p>
          <a:p>
            <a:pPr marL="171450" indent="-171450" defTabSz="1028517">
              <a:buFont typeface="Arial" panose="020B0604020202020204" pitchFamily="34" charset="0"/>
              <a:buChar char="•"/>
            </a:pPr>
            <a:endParaRPr lang="tr-TR" sz="1200" dirty="0">
              <a:solidFill>
                <a:prstClr val="black"/>
              </a:solidFill>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xmlns="" id="{A2D42FA9-85CD-4C54-BA2C-6335D6AFD9ED}"/>
              </a:ext>
            </a:extLst>
          </p:cNvPr>
          <p:cNvSpPr/>
          <p:nvPr/>
        </p:nvSpPr>
        <p:spPr>
          <a:xfrm>
            <a:off x="3765538" y="4699709"/>
            <a:ext cx="3339029" cy="5632311"/>
          </a:xfrm>
          <a:prstGeom prst="rect">
            <a:avLst/>
          </a:prstGeom>
        </p:spPr>
        <p:txBody>
          <a:bodyPr wrap="square">
            <a:spAutoFit/>
          </a:bodyPr>
          <a:lstStyle/>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Uluslararası Fonların etkin kullanımı</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Okul-Aile Birlikleri</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İş ve işlemlerin zamanında yapılarak kamu zararı oluşturulmaması</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Kurumsal aidiyet duygusunun geliştirilmemesi</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Kurumlarda stratejik yönetim anlayışının bütün unsurlarıyla hayata geçirilmemiş olması</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Stratejik planların uygulanabilmesi için kurumlarda üst düzey sahiplenmenin yetersiz olması</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Basın ve yayın faaliyetleri. </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İstatistik ve bilgi temini</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Hizmetlerin elektronik ortamda sunumu</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Bilgiye erişim imkânlarının ve hızının artırılması</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Teknolojik altyapı eksikliklerinin giderilmesi</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Mobil uygulamaların geliştirilmesi, yaygınlaştırılması</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İş güvenliği ve sivil savunma</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Diğer kurum ve kuruluşlarla işbirliği </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İç kontrol sisteminin etkin kılınması</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Yetki devrinin alt kullanıcılara yeterince verilememesi</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Bürokrasinin azaltılması</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İç Denetimin merkez ve taşra teşkilatında anlaşılırlık-farkındalık düzeyi</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Denetim anlayışından rehberlik anlayışına geçilememesi</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Bütünsel bir izleme-değerlendirme sisteminin kurulması</a:t>
            </a:r>
          </a:p>
        </p:txBody>
      </p:sp>
      <p:sp>
        <p:nvSpPr>
          <p:cNvPr id="5" name="Dikdörtgen 4">
            <a:extLst>
              <a:ext uri="{FF2B5EF4-FFF2-40B4-BE49-F238E27FC236}">
                <a16:creationId xmlns:a16="http://schemas.microsoft.com/office/drawing/2014/main" xmlns="" id="{CA224A7B-B3A7-49C5-A1C3-318E2DD236DE}"/>
              </a:ext>
            </a:extLst>
          </p:cNvPr>
          <p:cNvSpPr/>
          <p:nvPr/>
        </p:nvSpPr>
        <p:spPr>
          <a:xfrm>
            <a:off x="3765538" y="503379"/>
            <a:ext cx="3335174" cy="3231654"/>
          </a:xfrm>
          <a:prstGeom prst="rect">
            <a:avLst/>
          </a:prstGeom>
        </p:spPr>
        <p:txBody>
          <a:bodyPr wrap="square">
            <a:spAutoFit/>
          </a:bodyPr>
          <a:lstStyle/>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Üstün yetenekli öğrencilere yönelik eğitim öğretim hizmetleri başta olmak üzere özel eğitim</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Hayat boyu rehberlik hizmeti</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Hayat boyu öğrenme kapsamında sunulan kursların çeşitliliği ve niteliği </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Mesleki ve teknik eğitimin sektör ve işgücü piyasasının taleplerine uyumu</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Mesleki ve teknik eğitimde ARGE çalışmaları </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Atölye ve laboratuvar öğretmenlerinin sektörle ilgili özel alan bilgisi</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Mesleki eğitimde alan dal seçim rehberliği </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İşyeri beceri eğitimi ve staj uygulamaları</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Akreditasyon </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Yabancı dil yeterliliği</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Uluslararası hareketlilik programlarına katılım</a:t>
            </a:r>
          </a:p>
          <a:p>
            <a:pPr marL="171450" lvl="0" indent="-171450" defTabSz="1028517">
              <a:buFont typeface="Arial" panose="020B0604020202020204" pitchFamily="34" charset="0"/>
              <a:buChar char="•"/>
            </a:pPr>
            <a:r>
              <a:rPr lang="tr-TR" sz="1200" dirty="0">
                <a:solidFill>
                  <a:prstClr val="black"/>
                </a:solidFill>
                <a:latin typeface="Times New Roman" panose="02020603050405020304" pitchFamily="18" charset="0"/>
                <a:cs typeface="Times New Roman" panose="02020603050405020304" pitchFamily="18" charset="0"/>
              </a:rPr>
              <a:t>TÜBİTAK Programlarına Katılım</a:t>
            </a:r>
            <a:endParaRPr lang="tr-TR" dirty="0"/>
          </a:p>
        </p:txBody>
      </p:sp>
      <p:sp>
        <p:nvSpPr>
          <p:cNvPr id="8" name="Metin kutusu 7">
            <a:extLst>
              <a:ext uri="{FF2B5EF4-FFF2-40B4-BE49-F238E27FC236}">
                <a16:creationId xmlns:a16="http://schemas.microsoft.com/office/drawing/2014/main" xmlns="" id="{087AEF74-6C99-4ADF-A23B-9D70CB9DB0EE}"/>
              </a:ext>
            </a:extLst>
          </p:cNvPr>
          <p:cNvSpPr txBox="1"/>
          <p:nvPr/>
        </p:nvSpPr>
        <p:spPr>
          <a:xfrm>
            <a:off x="-9766" y="9092106"/>
            <a:ext cx="462229" cy="307777"/>
          </a:xfrm>
          <a:prstGeom prst="rect">
            <a:avLst/>
          </a:prstGeom>
          <a:noFill/>
        </p:spPr>
        <p:txBody>
          <a:bodyPr wrap="square" rtlCol="0">
            <a:spAutoFit/>
          </a:bodyPr>
          <a:lstStyle/>
          <a:p>
            <a:r>
              <a:rPr lang="tr-TR" sz="1400" b="1" dirty="0"/>
              <a:t>17</a:t>
            </a:r>
          </a:p>
        </p:txBody>
      </p:sp>
    </p:spTree>
    <p:extLst>
      <p:ext uri="{BB962C8B-B14F-4D97-AF65-F5344CB8AC3E}">
        <p14:creationId xmlns:p14="http://schemas.microsoft.com/office/powerpoint/2010/main" val="1872114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_wNVlCYoYnpE/TOwP_-n1K-I/AAAAAAAAABQ/ZTmbHcM5Y7E/s1600/Litter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0"/>
            <a:ext cx="7561263" cy="10459678"/>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87332" y="8427473"/>
            <a:ext cx="7561263" cy="1015222"/>
          </a:xfrm>
          <a:prstGeom prst="rect">
            <a:avLst/>
          </a:prstGeom>
          <a:noFill/>
        </p:spPr>
        <p:txBody>
          <a:bodyPr wrap="square" lIns="90957" tIns="45502" rIns="90957" bIns="45502" rtlCol="0">
            <a:spAutoFit/>
          </a:bodyPr>
          <a:lstStyle/>
          <a:p>
            <a:pPr algn="ctr" defTabSz="1023006"/>
            <a:r>
              <a:rPr lang="tr-TR" sz="28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Stratejik </a:t>
            </a:r>
            <a:r>
              <a:rPr lang="tr-TR" sz="6000" b="1" spc="600" dirty="0" smtClean="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PLAN</a:t>
            </a:r>
            <a:endParaRPr lang="tr-TR" sz="6000" b="1" spc="600" dirty="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19" name="Metin kutusu 18"/>
          <p:cNvSpPr txBox="1"/>
          <p:nvPr/>
        </p:nvSpPr>
        <p:spPr>
          <a:xfrm>
            <a:off x="1490441" y="7611564"/>
            <a:ext cx="3802682" cy="645891"/>
          </a:xfrm>
          <a:prstGeom prst="rect">
            <a:avLst/>
          </a:prstGeom>
          <a:noFill/>
        </p:spPr>
        <p:txBody>
          <a:bodyPr wrap="square" lIns="90957" tIns="45502" rIns="90957" bIns="45502" rtlCol="0">
            <a:spAutoFit/>
          </a:bodyPr>
          <a:lstStyle/>
          <a:p>
            <a:pPr defTabSz="1023006"/>
            <a:r>
              <a:rPr lang="tr-TR" sz="3600" b="1" spc="600" dirty="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rPr>
              <a:t>2019-2023</a:t>
            </a:r>
          </a:p>
        </p:txBody>
      </p:sp>
      <p:sp>
        <p:nvSpPr>
          <p:cNvPr id="21" name="Metin kutusu 20"/>
          <p:cNvSpPr txBox="1"/>
          <p:nvPr/>
        </p:nvSpPr>
        <p:spPr>
          <a:xfrm>
            <a:off x="1261150" y="1562576"/>
            <a:ext cx="5213626" cy="553558"/>
          </a:xfrm>
          <a:prstGeom prst="rect">
            <a:avLst/>
          </a:prstGeom>
          <a:noFill/>
        </p:spPr>
        <p:txBody>
          <a:bodyPr wrap="square" lIns="90957" tIns="45502" rIns="90957" bIns="45502" rtlCol="0">
            <a:spAutoFit/>
          </a:bodyPr>
          <a:lstStyle/>
          <a:p>
            <a:pPr algn="ctr" defTabSz="1023006"/>
            <a:r>
              <a:rPr lang="tr-TR" sz="30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GELECEĞE BAKIŞ</a:t>
            </a:r>
            <a:endParaRPr lang="tr-TR" sz="3000" b="1" spc="600" dirty="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23" name="Dikdörtgen 22"/>
          <p:cNvSpPr/>
          <p:nvPr/>
        </p:nvSpPr>
        <p:spPr>
          <a:xfrm>
            <a:off x="2268151" y="216036"/>
            <a:ext cx="3024972" cy="1353777"/>
          </a:xfrm>
          <a:prstGeom prst="rect">
            <a:avLst/>
          </a:prstGeom>
        </p:spPr>
        <p:txBody>
          <a:bodyPr wrap="square" lIns="90957" tIns="45502" rIns="90957" bIns="45502">
            <a:spAutoFit/>
            <a:scene3d>
              <a:camera prst="orthographicFront"/>
              <a:lightRig rig="balanced" dir="t">
                <a:rot lat="0" lon="0" rev="2100000"/>
              </a:lightRig>
            </a:scene3d>
            <a:sp3d extrusionH="57150" prstMaterial="metal">
              <a:bevelT w="38100" h="25400"/>
              <a:contourClr>
                <a:schemeClr val="bg2"/>
              </a:contourClr>
            </a:sp3d>
          </a:bodyPr>
          <a:lstStyle/>
          <a:p>
            <a:pPr algn="ctr" defTabSz="1023006"/>
            <a:r>
              <a:rPr lang="tr-TR" sz="4100" b="1" kern="10" dirty="0" smtClean="0">
                <a:ln w="50800"/>
                <a:solidFill>
                  <a:srgbClr val="000000">
                    <a:shade val="50000"/>
                  </a:srgbClr>
                </a:solidFill>
                <a:latin typeface="Bookman Old Style" panose="02050604050505020204" pitchFamily="18" charset="0"/>
                <a:cs typeface="Times New Roman"/>
              </a:rPr>
              <a:t>III. </a:t>
            </a:r>
            <a:r>
              <a:rPr lang="tr-TR" sz="4100" b="1" kern="10" dirty="0">
                <a:ln w="50800"/>
                <a:solidFill>
                  <a:srgbClr val="000000">
                    <a:shade val="50000"/>
                  </a:srgbClr>
                </a:solidFill>
                <a:latin typeface="Bookman Old Style" panose="02050604050505020204" pitchFamily="18" charset="0"/>
                <a:cs typeface="Times New Roman"/>
              </a:rPr>
              <a:t>BÖLÜM</a:t>
            </a:r>
          </a:p>
        </p:txBody>
      </p:sp>
      <p:sp>
        <p:nvSpPr>
          <p:cNvPr id="24" name="Metin kutusu 23"/>
          <p:cNvSpPr txBox="1"/>
          <p:nvPr/>
        </p:nvSpPr>
        <p:spPr>
          <a:xfrm>
            <a:off x="-18967" y="9080546"/>
            <a:ext cx="462229" cy="307700"/>
          </a:xfrm>
          <a:prstGeom prst="rect">
            <a:avLst/>
          </a:prstGeom>
          <a:noFill/>
        </p:spPr>
        <p:txBody>
          <a:bodyPr wrap="square" lIns="90957" tIns="45502" rIns="90957" bIns="45502" rtlCol="0">
            <a:spAutoFit/>
          </a:bodyPr>
          <a:lstStyle/>
          <a:p>
            <a:pPr algn="ctr" defTabSz="1023006"/>
            <a:r>
              <a:rPr lang="tr-TR" sz="1400" b="1" dirty="0">
                <a:solidFill>
                  <a:srgbClr val="000000"/>
                </a:solidFill>
              </a:rPr>
              <a:t>1</a:t>
            </a:r>
          </a:p>
        </p:txBody>
      </p:sp>
      <p:sp>
        <p:nvSpPr>
          <p:cNvPr id="3" name="AutoShape 2" descr="geleceÄe yÃ¶neli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geleceÄe yÃ¶nelim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1353915" y="3965233"/>
            <a:ext cx="4858313" cy="2801627"/>
          </a:xfrm>
          <a:prstGeom prst="rect">
            <a:avLst/>
          </a:prstGeom>
        </p:spPr>
      </p:pic>
    </p:spTree>
    <p:extLst>
      <p:ext uri="{BB962C8B-B14F-4D97-AF65-F5344CB8AC3E}">
        <p14:creationId xmlns:p14="http://schemas.microsoft.com/office/powerpoint/2010/main" val="3241292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265169" y="5976218"/>
            <a:ext cx="3060000" cy="81292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3200" b="1" dirty="0">
                <a:solidFill>
                  <a:prstClr val="white"/>
                </a:solidFill>
                <a:effectLst>
                  <a:outerShdw blurRad="38100" dist="38100" dir="2700000" algn="tl">
                    <a:srgbClr val="000000">
                      <a:alpha val="43137"/>
                    </a:srgbClr>
                  </a:outerShdw>
                </a:effectLst>
                <a:latin typeface="Verdana"/>
              </a:rPr>
              <a:t>MİSYON</a:t>
            </a:r>
          </a:p>
        </p:txBody>
      </p:sp>
      <p:sp>
        <p:nvSpPr>
          <p:cNvPr id="16" name="Dikdörtgen 15"/>
          <p:cNvSpPr/>
          <p:nvPr/>
        </p:nvSpPr>
        <p:spPr>
          <a:xfrm>
            <a:off x="3309869" y="7136520"/>
            <a:ext cx="3060000" cy="81292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3200" b="1" dirty="0">
                <a:solidFill>
                  <a:prstClr val="white"/>
                </a:solidFill>
                <a:effectLst>
                  <a:outerShdw blurRad="38100" dist="38100" dir="2700000" algn="tl">
                    <a:srgbClr val="000000">
                      <a:alpha val="43137"/>
                    </a:srgbClr>
                  </a:outerShdw>
                </a:effectLst>
                <a:latin typeface="Verdana"/>
              </a:rPr>
              <a:t>VİZYON</a:t>
            </a:r>
          </a:p>
        </p:txBody>
      </p:sp>
      <p:sp>
        <p:nvSpPr>
          <p:cNvPr id="17" name="Dikdörtgen 16"/>
          <p:cNvSpPr/>
          <p:nvPr/>
        </p:nvSpPr>
        <p:spPr>
          <a:xfrm>
            <a:off x="1308895" y="8403714"/>
            <a:ext cx="5060975" cy="81292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3200" b="1" dirty="0">
                <a:solidFill>
                  <a:prstClr val="white"/>
                </a:solidFill>
                <a:effectLst>
                  <a:outerShdw blurRad="38100" dist="38100" dir="2700000" algn="tl">
                    <a:srgbClr val="000000">
                      <a:alpha val="43137"/>
                    </a:srgbClr>
                  </a:outerShdw>
                </a:effectLst>
                <a:latin typeface="Verdana"/>
              </a:rPr>
              <a:t>TEMEL DEĞERLER</a:t>
            </a:r>
          </a:p>
        </p:txBody>
      </p:sp>
      <p:pic>
        <p:nvPicPr>
          <p:cNvPr id="18" name="Picture 3" descr="C:\Users\TAYFUN ÖZTÜRK\Desktop\GGG.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408867" y="1391867"/>
            <a:ext cx="4638791" cy="3282445"/>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251736" y="8959069"/>
            <a:ext cx="462132" cy="307824"/>
          </a:xfrm>
          <a:prstGeom prst="rect">
            <a:avLst/>
          </a:prstGeom>
          <a:noFill/>
        </p:spPr>
        <p:txBody>
          <a:bodyPr wrap="square" rtlCol="0">
            <a:spAutoFit/>
          </a:bodyPr>
          <a:lstStyle/>
          <a:p>
            <a:pPr algn="ctr" defTabSz="1028517"/>
            <a:r>
              <a:rPr lang="tr-TR" sz="1400" b="1" dirty="0">
                <a:solidFill>
                  <a:prstClr val="black"/>
                </a:solidFill>
                <a:latin typeface="Verdana"/>
              </a:rPr>
              <a:t>19</a:t>
            </a:r>
          </a:p>
        </p:txBody>
      </p:sp>
    </p:spTree>
    <p:extLst>
      <p:ext uri="{BB962C8B-B14F-4D97-AF65-F5344CB8AC3E}">
        <p14:creationId xmlns:p14="http://schemas.microsoft.com/office/powerpoint/2010/main" val="2939832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49433" y="1135652"/>
            <a:ext cx="6431169" cy="2855012"/>
          </a:xfrm>
          <a:prstGeom prst="rect">
            <a:avLst/>
          </a:prstGeom>
        </p:spPr>
        <p:txBody>
          <a:bodyPr wrap="square">
            <a:spAutoFit/>
          </a:bodyPr>
          <a:lstStyle/>
          <a:p>
            <a:pPr algn="just" defTabSz="1028517">
              <a:lnSpc>
                <a:spcPct val="150000"/>
              </a:lnSpc>
            </a:pPr>
            <a:r>
              <a:rPr lang="tr-TR" sz="1100" dirty="0" smtClean="0">
                <a:latin typeface="Times New Roman" pitchFamily="18" charset="0"/>
                <a:cs typeface="Times New Roman" pitchFamily="18" charset="0"/>
              </a:rPr>
              <a:t>Atatürk ilkeleri, Anayasa ve Türk Milli Eğitiminin amaçları doğrultusunda hareket eden, bilimsel ve teknolojik yeniliklere açık, çevre ve ülke ihtiyaçlarına uygun çalışan, sürekli olarak gelişen ve yenilenen, aktif öğrenme yöntem ve tekniklerini kullanan; öğrencilerini orta öğretim kurumlarına hazırlayan ve onları topluma aktif uyum sağlayan, mutlu, üretken, çağdaş, sosyal- kültürel- bilimsel alanlarda çalışmalar yapan, kendine güvenen kişiler olarak yetiştiren; Çevre kurum ve kuruluşlarıyla iş birliği içerisinde çalışan,   eğitim metotları ve sosyal aktiviteler ile üstün başarılar elde ederek ülkemizde eğitim ve öğretim alanında lider bir kurum olarak, İmam Hatip kültürü ile yetişmenin farklılığını hayatına yansıtan bireyler yetiştirmek. Öğrencilerimizin zihninde; insana, ahlaka, kültürel mirasa ve düşünce özgürlüğüne saygıya dayanan bir din öğretimi anlayışına katkıda bulunmak, karşılaşılan sorunlara yapıcı çözüm üretme yaklaşımları ile örnek okul olmak ve  öğrencilerimizin bütüncül gelişimlerini desteklemek amacıyla akademik yönlerinin yanı sıra kültürel ve sportif faaliyetler sağlayarak milli ve manevi değerlerine sahip, geçmişten gelen tarihi misyonunun farkında bireyler yetiştirmek</a:t>
            </a:r>
            <a:r>
              <a:rPr lang="tr-TR" sz="1100" b="1" dirty="0" smtClean="0">
                <a:latin typeface="Times New Roman" pitchFamily="18" charset="0"/>
                <a:cs typeface="Times New Roman" pitchFamily="18" charset="0"/>
              </a:rPr>
              <a:t>.</a:t>
            </a:r>
            <a:endParaRPr lang="tr-TR" sz="1100" b="1" dirty="0">
              <a:solidFill>
                <a:prstClr val="black"/>
              </a:solidFill>
              <a:latin typeface="Times New Roman" pitchFamily="18" charset="0"/>
              <a:cs typeface="Times New Roman" pitchFamily="18" charset="0"/>
            </a:endParaRPr>
          </a:p>
        </p:txBody>
      </p:sp>
      <p:sp>
        <p:nvSpPr>
          <p:cNvPr id="13" name="Dikdörtgen 12"/>
          <p:cNvSpPr/>
          <p:nvPr/>
        </p:nvSpPr>
        <p:spPr>
          <a:xfrm>
            <a:off x="549433" y="4393877"/>
            <a:ext cx="6394009" cy="2855012"/>
          </a:xfrm>
          <a:prstGeom prst="rect">
            <a:avLst/>
          </a:prstGeom>
        </p:spPr>
        <p:txBody>
          <a:bodyPr wrap="square">
            <a:spAutoFit/>
          </a:bodyPr>
          <a:lstStyle/>
          <a:p>
            <a:pPr algn="just" defTabSz="1028517">
              <a:lnSpc>
                <a:spcPct val="150000"/>
              </a:lnSpc>
            </a:pPr>
            <a:r>
              <a:rPr lang="tr-TR" sz="1100" dirty="0">
                <a:latin typeface="Times New Roman" pitchFamily="18" charset="0"/>
                <a:cs typeface="Times New Roman" pitchFamily="18" charset="0"/>
              </a:rPr>
              <a:t>Öğrencilerimizin; çağdaş anlayış içerisinde bilgiye ulaşan ve bu bilgiyi kullanabilen, kalıcı, istenilen ve örnek davranışlar geliştiren, Atatürk ilkelerine-inkılâplarına bağlı, ahlaklı, vatan ve millet sevgisiyle dolu, sporu bir uğraş değil de bir kültür, bir felsefe kabul eden, en az bir yabancı dil bilen, Türkçe´</a:t>
            </a:r>
            <a:r>
              <a:rPr lang="tr-TR" sz="1100" dirty="0" err="1">
                <a:latin typeface="Times New Roman" pitchFamily="18" charset="0"/>
                <a:cs typeface="Times New Roman" pitchFamily="18" charset="0"/>
              </a:rPr>
              <a:t>yi</a:t>
            </a:r>
            <a:r>
              <a:rPr lang="tr-TR" sz="1100" dirty="0">
                <a:latin typeface="Times New Roman" pitchFamily="18" charset="0"/>
                <a:cs typeface="Times New Roman" pitchFamily="18" charset="0"/>
              </a:rPr>
              <a:t> güzel, doğru ve etkili kullanabilen; sözlü ve yazılı iletişim becerisi yüksek, toplumsal sorunlara duyarlı, okuyan, araştıran, teknolojik yeniliklere açık, yaratıcı ve üretken, sürekli kendini geliştiren, çalışma ve dayanışma alışkanlığı kazanarak takım ruhu ile hareket edebilen, orta öğretim kurumlarına etkin olarak hazırlanan, etkili, nitelikli, çağdaş, demokratik, laik sosyal ve paydaşları ile karşılıklı güven içinde, olumsuz şartları fırsata dönüştüren, kadim medeniyetinden ve milli kültüründen gelen öz değerleri ile yaşayan, teknolojik gelişmeleri takip edip uygulayan, sevgi ve hoşgörü iklimi soluyan bir kurum olarak vatansever, çalışkan, üretken, hür iradeli ve düşüncelerini ifade yeteneğine sahip milli ve manevi değerleri özümseyen bireyler olarak yetişmelerini sağlamaktır.</a:t>
            </a:r>
          </a:p>
        </p:txBody>
      </p:sp>
      <p:sp>
        <p:nvSpPr>
          <p:cNvPr id="14" name="Dikdörtgen 13"/>
          <p:cNvSpPr/>
          <p:nvPr/>
        </p:nvSpPr>
        <p:spPr>
          <a:xfrm>
            <a:off x="549433" y="7697949"/>
            <a:ext cx="6088605" cy="1615827"/>
          </a:xfrm>
          <a:prstGeom prst="rect">
            <a:avLst/>
          </a:prstGeom>
        </p:spPr>
        <p:txBody>
          <a:bodyPr wrap="square">
            <a:spAutoFit/>
          </a:bodyPr>
          <a:lstStyle/>
          <a:p>
            <a:pPr marL="228600" indent="-228600">
              <a:buAutoNum type="arabicParenR"/>
            </a:pPr>
            <a:r>
              <a:rPr lang="tr-TR" sz="1100" dirty="0" smtClean="0">
                <a:latin typeface="Times New Roman" pitchFamily="18" charset="0"/>
                <a:cs typeface="Times New Roman" pitchFamily="18" charset="0"/>
              </a:rPr>
              <a:t>Nitelikli </a:t>
            </a:r>
            <a:r>
              <a:rPr lang="tr-TR" sz="1100" dirty="0">
                <a:latin typeface="Times New Roman" pitchFamily="18" charset="0"/>
                <a:cs typeface="Times New Roman" pitchFamily="18" charset="0"/>
              </a:rPr>
              <a:t>eğitim - öğretim hizmeti sunmayı amaçlayan bir okul</a:t>
            </a:r>
            <a:r>
              <a:rPr lang="tr-TR" sz="1100" dirty="0" smtClean="0">
                <a:latin typeface="Times New Roman" pitchFamily="18" charset="0"/>
                <a:cs typeface="Times New Roman" pitchFamily="18" charset="0"/>
              </a:rPr>
              <a:t>,</a:t>
            </a:r>
          </a:p>
          <a:p>
            <a:endParaRPr lang="tr-TR" sz="1100" dirty="0">
              <a:latin typeface="Times New Roman" pitchFamily="18" charset="0"/>
              <a:cs typeface="Times New Roman" pitchFamily="18" charset="0"/>
            </a:endParaRPr>
          </a:p>
          <a:p>
            <a:r>
              <a:rPr lang="tr-TR" sz="1100" dirty="0">
                <a:latin typeface="Times New Roman" pitchFamily="18" charset="0"/>
                <a:cs typeface="Times New Roman" pitchFamily="18" charset="0"/>
              </a:rPr>
              <a:t>2) Öğrencilerimizin tüm gelişim alanlarını destekleyen bir okul</a:t>
            </a:r>
            <a:r>
              <a:rPr lang="tr-TR" sz="1100" dirty="0" smtClean="0">
                <a:latin typeface="Times New Roman" pitchFamily="18" charset="0"/>
                <a:cs typeface="Times New Roman" pitchFamily="18" charset="0"/>
              </a:rPr>
              <a:t>,</a:t>
            </a:r>
          </a:p>
          <a:p>
            <a:endParaRPr lang="tr-TR" sz="1100" dirty="0">
              <a:latin typeface="Times New Roman" pitchFamily="18" charset="0"/>
              <a:cs typeface="Times New Roman" pitchFamily="18" charset="0"/>
            </a:endParaRPr>
          </a:p>
          <a:p>
            <a:r>
              <a:rPr lang="tr-TR" sz="1100" dirty="0">
                <a:latin typeface="Times New Roman" pitchFamily="18" charset="0"/>
                <a:cs typeface="Times New Roman" pitchFamily="18" charset="0"/>
              </a:rPr>
              <a:t>3) Öğrenciyi merkeze alan, karar verme süreçlerinde öğrenciden hareket eden bir okul modeli</a:t>
            </a:r>
            <a:r>
              <a:rPr lang="tr-TR" sz="1100" dirty="0" smtClean="0">
                <a:latin typeface="Times New Roman" pitchFamily="18" charset="0"/>
                <a:cs typeface="Times New Roman" pitchFamily="18" charset="0"/>
              </a:rPr>
              <a:t>,</a:t>
            </a:r>
          </a:p>
          <a:p>
            <a:endParaRPr lang="tr-TR" sz="1100" dirty="0">
              <a:latin typeface="Times New Roman" pitchFamily="18" charset="0"/>
              <a:cs typeface="Times New Roman" pitchFamily="18" charset="0"/>
            </a:endParaRPr>
          </a:p>
          <a:p>
            <a:r>
              <a:rPr lang="tr-TR" sz="1100" dirty="0">
                <a:latin typeface="Times New Roman" pitchFamily="18" charset="0"/>
                <a:cs typeface="Times New Roman" pitchFamily="18" charset="0"/>
              </a:rPr>
              <a:t>4) Öğrenci - öğretmen - yöneticileri ile bir takım gibi koordineli projeler üreten bir okul</a:t>
            </a:r>
            <a:r>
              <a:rPr lang="tr-TR" sz="1100" dirty="0" smtClean="0">
                <a:latin typeface="Times New Roman" pitchFamily="18" charset="0"/>
                <a:cs typeface="Times New Roman" pitchFamily="18" charset="0"/>
              </a:rPr>
              <a:t>,</a:t>
            </a:r>
          </a:p>
          <a:p>
            <a:endParaRPr lang="tr-TR" sz="1100" dirty="0">
              <a:latin typeface="Times New Roman" pitchFamily="18" charset="0"/>
              <a:cs typeface="Times New Roman" pitchFamily="18" charset="0"/>
            </a:endParaRPr>
          </a:p>
          <a:p>
            <a:r>
              <a:rPr lang="tr-TR" sz="1100" dirty="0">
                <a:latin typeface="Times New Roman" pitchFamily="18" charset="0"/>
                <a:cs typeface="Times New Roman" pitchFamily="18" charset="0"/>
              </a:rPr>
              <a:t>5) Ürettiği projeler ile öğrencilerine ve ailelerine hem de çevresine yaydığı enerji ile model olan bir okul,</a:t>
            </a:r>
          </a:p>
        </p:txBody>
      </p:sp>
      <p:grpSp>
        <p:nvGrpSpPr>
          <p:cNvPr id="17" name="Grup 16"/>
          <p:cNvGrpSpPr/>
          <p:nvPr/>
        </p:nvGrpSpPr>
        <p:grpSpPr>
          <a:xfrm>
            <a:off x="439670" y="362860"/>
            <a:ext cx="6620088" cy="360055"/>
            <a:chOff x="542115" y="3383314"/>
            <a:chExt cx="5975601" cy="285751"/>
          </a:xfrm>
        </p:grpSpPr>
        <p:sp>
          <p:nvSpPr>
            <p:cNvPr id="18" name="Yuvarlatılmış Dikdörtgen 17"/>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defTabSz="1028517"/>
              <a:r>
                <a:rPr lang="tr-TR" sz="1400" b="1" dirty="0" smtClean="0">
                  <a:solidFill>
                    <a:prstClr val="white"/>
                  </a:solidFill>
                  <a:latin typeface="Calibri"/>
                  <a:cs typeface="Arial" pitchFamily="34" charset="0"/>
                </a:rPr>
                <a:t>Misyon Vizyon Temel Değerler</a:t>
              </a:r>
              <a:endParaRPr lang="tr-TR" sz="1400" b="1" dirty="0">
                <a:solidFill>
                  <a:prstClr val="white"/>
                </a:solidFill>
                <a:latin typeface="Calibri"/>
                <a:cs typeface="Arial" pitchFamily="34" charset="0"/>
              </a:endParaRPr>
            </a:p>
          </p:txBody>
        </p:sp>
        <p:sp>
          <p:nvSpPr>
            <p:cNvPr id="19" name="Yuvarlatılmış Dikdörtgen 18"/>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1028517"/>
              <a:r>
                <a:rPr lang="tr-TR" sz="1400" b="1" dirty="0">
                  <a:solidFill>
                    <a:prstClr val="white"/>
                  </a:solidFill>
                  <a:effectLst>
                    <a:outerShdw blurRad="38100" dist="38100" dir="2700000" algn="tl">
                      <a:srgbClr val="000000">
                        <a:alpha val="43137"/>
                      </a:srgbClr>
                    </a:outerShdw>
                  </a:effectLst>
                  <a:latin typeface="Calibri"/>
                </a:rPr>
                <a:t>3.1.</a:t>
              </a:r>
            </a:p>
          </p:txBody>
        </p:sp>
      </p:grpSp>
      <p:sp>
        <p:nvSpPr>
          <p:cNvPr id="22" name="Dikdörtgen 21"/>
          <p:cNvSpPr/>
          <p:nvPr/>
        </p:nvSpPr>
        <p:spPr>
          <a:xfrm>
            <a:off x="484713" y="733000"/>
            <a:ext cx="6510325" cy="40265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8517">
              <a:lnSpc>
                <a:spcPct val="115000"/>
              </a:lnSpc>
              <a:spcAft>
                <a:spcPts val="1000"/>
              </a:spcAft>
            </a:pPr>
            <a:r>
              <a:rPr lang="tr-TR" sz="1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Misyon</a:t>
            </a:r>
            <a:endParaRPr lang="tr-TR" sz="1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Dikdörtgen 25"/>
          <p:cNvSpPr/>
          <p:nvPr/>
        </p:nvSpPr>
        <p:spPr>
          <a:xfrm>
            <a:off x="424831" y="3990664"/>
            <a:ext cx="6510325" cy="40265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8517">
              <a:lnSpc>
                <a:spcPct val="115000"/>
              </a:lnSpc>
              <a:spcAft>
                <a:spcPts val="1000"/>
              </a:spcAft>
            </a:pPr>
            <a:r>
              <a:rPr lang="tr-TR" sz="1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Vizyon</a:t>
            </a:r>
            <a:endParaRPr lang="tr-TR" sz="1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Dikdörtgen 29"/>
          <p:cNvSpPr/>
          <p:nvPr/>
        </p:nvSpPr>
        <p:spPr>
          <a:xfrm>
            <a:off x="439670" y="7248327"/>
            <a:ext cx="6510325" cy="40265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8517">
              <a:lnSpc>
                <a:spcPct val="115000"/>
              </a:lnSpc>
              <a:spcAft>
                <a:spcPts val="1000"/>
              </a:spcAft>
            </a:pPr>
            <a:r>
              <a:rPr lang="tr-TR" sz="16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Temel Değerler</a:t>
            </a:r>
            <a:endParaRPr lang="tr-TR" sz="1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Metin kutusu 31">
            <a:extLst>
              <a:ext uri="{FF2B5EF4-FFF2-40B4-BE49-F238E27FC236}">
                <a16:creationId xmlns:a16="http://schemas.microsoft.com/office/drawing/2014/main" xmlns="" id="{0F4AAB49-FDAF-4452-B66F-3ACE0713F5EF}"/>
              </a:ext>
            </a:extLst>
          </p:cNvPr>
          <p:cNvSpPr txBox="1"/>
          <p:nvPr/>
        </p:nvSpPr>
        <p:spPr>
          <a:xfrm>
            <a:off x="-9766" y="9092106"/>
            <a:ext cx="462229" cy="307777"/>
          </a:xfrm>
          <a:prstGeom prst="rect">
            <a:avLst/>
          </a:prstGeom>
          <a:noFill/>
        </p:spPr>
        <p:txBody>
          <a:bodyPr wrap="square" rtlCol="0">
            <a:spAutoFit/>
          </a:bodyPr>
          <a:lstStyle/>
          <a:p>
            <a:r>
              <a:rPr lang="tr-TR" sz="1400" b="1" dirty="0"/>
              <a:t>20</a:t>
            </a:r>
          </a:p>
        </p:txBody>
      </p:sp>
    </p:spTree>
    <p:extLst>
      <p:ext uri="{BB962C8B-B14F-4D97-AF65-F5344CB8AC3E}">
        <p14:creationId xmlns:p14="http://schemas.microsoft.com/office/powerpoint/2010/main" val="2747188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102501" y="5571388"/>
            <a:ext cx="3060000" cy="82812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2800" b="1" dirty="0">
                <a:solidFill>
                  <a:prstClr val="white"/>
                </a:solidFill>
                <a:effectLst>
                  <a:outerShdw blurRad="38100" dist="38100" dir="2700000" algn="tl">
                    <a:srgbClr val="000000">
                      <a:alpha val="43137"/>
                    </a:srgbClr>
                  </a:outerShdw>
                </a:effectLst>
                <a:latin typeface="Verdana"/>
              </a:rPr>
              <a:t>TEMALAR</a:t>
            </a:r>
          </a:p>
        </p:txBody>
      </p:sp>
      <p:sp>
        <p:nvSpPr>
          <p:cNvPr id="16" name="Dikdörtgen 15"/>
          <p:cNvSpPr/>
          <p:nvPr/>
        </p:nvSpPr>
        <p:spPr>
          <a:xfrm>
            <a:off x="2728101" y="7811688"/>
            <a:ext cx="3060000" cy="82812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2800" b="1" dirty="0">
                <a:solidFill>
                  <a:prstClr val="white"/>
                </a:solidFill>
                <a:effectLst>
                  <a:outerShdw blurRad="38100" dist="38100" dir="2700000" algn="tl">
                    <a:srgbClr val="000000">
                      <a:alpha val="43137"/>
                    </a:srgbClr>
                  </a:outerShdw>
                </a:effectLst>
                <a:latin typeface="Verdana"/>
              </a:rPr>
              <a:t>HEDEFLER</a:t>
            </a:r>
          </a:p>
        </p:txBody>
      </p:sp>
      <p:sp>
        <p:nvSpPr>
          <p:cNvPr id="17" name="Dikdörtgen 16"/>
          <p:cNvSpPr/>
          <p:nvPr/>
        </p:nvSpPr>
        <p:spPr>
          <a:xfrm>
            <a:off x="1935993" y="6720117"/>
            <a:ext cx="3060000" cy="82812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2800" b="1" dirty="0">
                <a:solidFill>
                  <a:prstClr val="white"/>
                </a:solidFill>
                <a:effectLst>
                  <a:outerShdw blurRad="38100" dist="38100" dir="2700000" algn="tl">
                    <a:srgbClr val="000000">
                      <a:alpha val="43137"/>
                    </a:srgbClr>
                  </a:outerShdw>
                </a:effectLst>
                <a:latin typeface="Verdana"/>
              </a:rPr>
              <a:t>AMAÇLAR</a:t>
            </a:r>
          </a:p>
        </p:txBody>
      </p:sp>
      <p:pic>
        <p:nvPicPr>
          <p:cNvPr id="1026" name="Picture 2" descr="C:\Users\TAYFUN ÖZTÜRK\Desktop\hedeflerimiz kopya.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77770" y="1819559"/>
            <a:ext cx="4179653" cy="2543562"/>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315080" y="9044354"/>
            <a:ext cx="462132" cy="307824"/>
          </a:xfrm>
          <a:prstGeom prst="rect">
            <a:avLst/>
          </a:prstGeom>
          <a:noFill/>
        </p:spPr>
        <p:txBody>
          <a:bodyPr wrap="square" rtlCol="0">
            <a:spAutoFit/>
          </a:bodyPr>
          <a:lstStyle/>
          <a:p>
            <a:pPr algn="ctr" defTabSz="1028517"/>
            <a:r>
              <a:rPr lang="tr-TR" sz="1400" b="1" dirty="0">
                <a:solidFill>
                  <a:prstClr val="black"/>
                </a:solidFill>
                <a:latin typeface="Verdana"/>
              </a:rPr>
              <a:t>21</a:t>
            </a:r>
          </a:p>
        </p:txBody>
      </p:sp>
      <p:sp>
        <p:nvSpPr>
          <p:cNvPr id="9" name="Dikdörtgen 8"/>
          <p:cNvSpPr/>
          <p:nvPr/>
        </p:nvSpPr>
        <p:spPr>
          <a:xfrm>
            <a:off x="3515783" y="8945716"/>
            <a:ext cx="3060000" cy="82812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517"/>
            <a:r>
              <a:rPr lang="tr-TR" sz="2800" b="1" dirty="0">
                <a:solidFill>
                  <a:prstClr val="white"/>
                </a:solidFill>
                <a:effectLst>
                  <a:outerShdw blurRad="38100" dist="38100" dir="2700000" algn="tl">
                    <a:srgbClr val="000000">
                      <a:alpha val="43137"/>
                    </a:srgbClr>
                  </a:outerShdw>
                </a:effectLst>
                <a:latin typeface="Verdana"/>
              </a:rPr>
              <a:t>STRATEJİLER</a:t>
            </a:r>
          </a:p>
        </p:txBody>
      </p:sp>
    </p:spTree>
    <p:extLst>
      <p:ext uri="{BB962C8B-B14F-4D97-AF65-F5344CB8AC3E}">
        <p14:creationId xmlns:p14="http://schemas.microsoft.com/office/powerpoint/2010/main" val="2330177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xmlns="" id="{50D3F577-F04A-437B-8619-B5586C9B1EA1}"/>
              </a:ext>
            </a:extLst>
          </p:cNvPr>
          <p:cNvSpPr/>
          <p:nvPr/>
        </p:nvSpPr>
        <p:spPr>
          <a:xfrm>
            <a:off x="455910" y="937232"/>
            <a:ext cx="6575383" cy="289776"/>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tr-TR" sz="1600" b="1" dirty="0" smtClean="0">
                <a:solidFill>
                  <a:prstClr val="white"/>
                </a:solidFill>
              </a:rPr>
              <a:t>Stratejik Plan Genel Tablosu</a:t>
            </a:r>
            <a:endParaRPr lang="tr-TR" sz="1600" dirty="0">
              <a:solidFill>
                <a:prstClr val="white"/>
              </a:solidFill>
            </a:endParaRPr>
          </a:p>
        </p:txBody>
      </p:sp>
      <p:cxnSp>
        <p:nvCxnSpPr>
          <p:cNvPr id="10" name="Düz Bağlayıcı 9">
            <a:extLst>
              <a:ext uri="{FF2B5EF4-FFF2-40B4-BE49-F238E27FC236}">
                <a16:creationId xmlns:a16="http://schemas.microsoft.com/office/drawing/2014/main" xmlns="" id="{2907E617-94DF-4192-98D2-6FF54265F2BA}"/>
              </a:ext>
            </a:extLst>
          </p:cNvPr>
          <p:cNvCxnSpPr/>
          <p:nvPr/>
        </p:nvCxnSpPr>
        <p:spPr>
          <a:xfrm>
            <a:off x="619500" y="4724026"/>
            <a:ext cx="5443399" cy="285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xmlns="" id="{8F9580AD-6586-4B73-8A87-E04EC1CFBB72}"/>
              </a:ext>
            </a:extLst>
          </p:cNvPr>
          <p:cNvCxnSpPr/>
          <p:nvPr/>
        </p:nvCxnSpPr>
        <p:spPr>
          <a:xfrm>
            <a:off x="619500" y="5957927"/>
            <a:ext cx="5443399" cy="285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xmlns="" id="{B289C154-7AA0-4D4A-A9A4-7E2A933463DA}"/>
              </a:ext>
            </a:extLst>
          </p:cNvPr>
          <p:cNvCxnSpPr/>
          <p:nvPr/>
        </p:nvCxnSpPr>
        <p:spPr>
          <a:xfrm>
            <a:off x="605928" y="7425000"/>
            <a:ext cx="5443399" cy="285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xmlns="" id="{D87E35F2-DDFC-4DF2-BC86-240CE7AA0D01}"/>
              </a:ext>
            </a:extLst>
          </p:cNvPr>
          <p:cNvCxnSpPr/>
          <p:nvPr/>
        </p:nvCxnSpPr>
        <p:spPr>
          <a:xfrm>
            <a:off x="605928" y="8263323"/>
            <a:ext cx="5443399" cy="285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4" name="Tablo 13">
            <a:extLst>
              <a:ext uri="{FF2B5EF4-FFF2-40B4-BE49-F238E27FC236}">
                <a16:creationId xmlns:a16="http://schemas.microsoft.com/office/drawing/2014/main" xmlns="" id="{85F819BB-521E-43D1-BEED-6D15D44D940F}"/>
              </a:ext>
            </a:extLst>
          </p:cNvPr>
          <p:cNvGraphicFramePr>
            <a:graphicFrameLocks noGrp="1"/>
          </p:cNvGraphicFramePr>
          <p:nvPr>
            <p:extLst>
              <p:ext uri="{D42A27DB-BD31-4B8C-83A1-F6EECF244321}">
                <p14:modId xmlns:p14="http://schemas.microsoft.com/office/powerpoint/2010/main" val="927863371"/>
              </p:ext>
            </p:extLst>
          </p:nvPr>
        </p:nvGraphicFramePr>
        <p:xfrm>
          <a:off x="948691" y="1312606"/>
          <a:ext cx="6048099" cy="1290019"/>
        </p:xfrm>
        <a:graphic>
          <a:graphicData uri="http://schemas.openxmlformats.org/drawingml/2006/table">
            <a:tbl>
              <a:tblPr firstRow="1" bandRow="1">
                <a:tableStyleId>{073A0DAA-6AF3-43AB-8588-CEC1D06C72B9}</a:tableStyleId>
              </a:tblPr>
              <a:tblGrid>
                <a:gridCol w="5073243">
                  <a:extLst>
                    <a:ext uri="{9D8B030D-6E8A-4147-A177-3AD203B41FA5}">
                      <a16:colId xmlns:a16="http://schemas.microsoft.com/office/drawing/2014/main" xmlns="" val="20000"/>
                    </a:ext>
                  </a:extLst>
                </a:gridCol>
                <a:gridCol w="974856">
                  <a:extLst>
                    <a:ext uri="{9D8B030D-6E8A-4147-A177-3AD203B41FA5}">
                      <a16:colId xmlns:a16="http://schemas.microsoft.com/office/drawing/2014/main" xmlns="" val="20001"/>
                    </a:ext>
                  </a:extLst>
                </a:gridCol>
              </a:tblGrid>
              <a:tr h="505183">
                <a:tc>
                  <a:txBody>
                    <a:bodyPr/>
                    <a:lstStyle/>
                    <a:p>
                      <a:pPr algn="just"/>
                      <a:r>
                        <a:rPr lang="tr-TR" sz="1200" dirty="0">
                          <a:solidFill>
                            <a:schemeClr val="bg1"/>
                          </a:solidFill>
                        </a:rPr>
                        <a:t>STRATEJİK AMAÇ 1.</a:t>
                      </a:r>
                    </a:p>
                    <a:p>
                      <a:pPr algn="just"/>
                      <a:r>
                        <a:rPr lang="tr-TR" sz="1200" b="0" dirty="0" smtClean="0">
                          <a:solidFill>
                            <a:schemeClr val="bg1"/>
                          </a:solidFill>
                          <a:latin typeface="Times New Roman" pitchFamily="18" charset="0"/>
                          <a:cs typeface="Times New Roman" pitchFamily="18" charset="0"/>
                        </a:rPr>
                        <a:t>Bütün bireylerin eğitim ve öğretime adil şartlar altında erişmesini sağlamak</a:t>
                      </a:r>
                      <a:endParaRPr lang="tr-TR" sz="1200" b="0" dirty="0">
                        <a:solidFill>
                          <a:schemeClr val="bg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dirty="0">
                          <a:solidFill>
                            <a:schemeClr val="bg1"/>
                          </a:solidFill>
                        </a:rPr>
                        <a:t>GÖSTERGE SAYISI</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784836">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1.1.</a:t>
                      </a:r>
                    </a:p>
                    <a:p>
                      <a:pPr algn="just">
                        <a:lnSpc>
                          <a:spcPts val="1540"/>
                        </a:lnSpc>
                      </a:pPr>
                      <a:r>
                        <a:rPr lang="tr-TR" sz="1100" dirty="0" smtClean="0">
                          <a:solidFill>
                            <a:schemeClr val="tx1"/>
                          </a:solidFill>
                          <a:latin typeface="Times New Roman" pitchFamily="18" charset="0"/>
                          <a:cs typeface="Times New Roman" pitchFamily="18" charset="0"/>
                        </a:rPr>
                        <a:t>Kayıt bölgemizde yer alan çocukların okullaşma oranları artırılacak ve öğrencilerin uyum ve devamsızlık sorunları da giderilecektir </a:t>
                      </a:r>
                      <a:endParaRPr lang="tr-TR" sz="1100" dirty="0">
                        <a:solidFill>
                          <a:schemeClr val="tx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400" b="1" dirty="0" smtClean="0">
                          <a:solidFill>
                            <a:schemeClr val="tx1"/>
                          </a:solidFill>
                        </a:rPr>
                        <a:t>3</a:t>
                      </a:r>
                      <a:endParaRPr lang="tr-TR" sz="14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graphicFrame>
        <p:nvGraphicFramePr>
          <p:cNvPr id="15" name="Tablo 14">
            <a:extLst>
              <a:ext uri="{FF2B5EF4-FFF2-40B4-BE49-F238E27FC236}">
                <a16:creationId xmlns:a16="http://schemas.microsoft.com/office/drawing/2014/main" xmlns="" id="{E551BC6C-7352-4D4D-9D54-31FE408A1A53}"/>
              </a:ext>
            </a:extLst>
          </p:cNvPr>
          <p:cNvGraphicFramePr>
            <a:graphicFrameLocks noGrp="1"/>
          </p:cNvGraphicFramePr>
          <p:nvPr>
            <p:extLst>
              <p:ext uri="{D42A27DB-BD31-4B8C-83A1-F6EECF244321}">
                <p14:modId xmlns:p14="http://schemas.microsoft.com/office/powerpoint/2010/main" val="3803582175"/>
              </p:ext>
            </p:extLst>
          </p:nvPr>
        </p:nvGraphicFramePr>
        <p:xfrm>
          <a:off x="948691" y="2673757"/>
          <a:ext cx="6048101" cy="3918926"/>
        </p:xfrm>
        <a:graphic>
          <a:graphicData uri="http://schemas.openxmlformats.org/drawingml/2006/table">
            <a:tbl>
              <a:tblPr firstRow="1" bandRow="1">
                <a:tableStyleId>{073A0DAA-6AF3-43AB-8588-CEC1D06C72B9}</a:tableStyleId>
              </a:tblPr>
              <a:tblGrid>
                <a:gridCol w="5073242">
                  <a:extLst>
                    <a:ext uri="{9D8B030D-6E8A-4147-A177-3AD203B41FA5}">
                      <a16:colId xmlns:a16="http://schemas.microsoft.com/office/drawing/2014/main" xmlns="" val="20000"/>
                    </a:ext>
                  </a:extLst>
                </a:gridCol>
                <a:gridCol w="974859">
                  <a:extLst>
                    <a:ext uri="{9D8B030D-6E8A-4147-A177-3AD203B41FA5}">
                      <a16:colId xmlns:a16="http://schemas.microsoft.com/office/drawing/2014/main" xmlns="" val="20001"/>
                    </a:ext>
                  </a:extLst>
                </a:gridCol>
              </a:tblGrid>
              <a:tr h="1215408">
                <a:tc>
                  <a:txBody>
                    <a:bodyPr/>
                    <a:lstStyle/>
                    <a:p>
                      <a:pPr algn="just"/>
                      <a:r>
                        <a:rPr lang="tr-TR" sz="1200" dirty="0">
                          <a:solidFill>
                            <a:schemeClr val="bg1"/>
                          </a:solidFill>
                        </a:rPr>
                        <a:t>STRATEJİK AMAÇ 2.</a:t>
                      </a:r>
                    </a:p>
                    <a:p>
                      <a:pPr algn="just"/>
                      <a:r>
                        <a:rPr lang="tr-TR" sz="1200" b="0" dirty="0" smtClean="0">
                          <a:solidFill>
                            <a:schemeClr val="bg1"/>
                          </a:solidFill>
                          <a:latin typeface="Times New Roman" pitchFamily="18" charset="0"/>
                          <a:cs typeface="Times New Roman" pitchFamily="18" charset="0"/>
                        </a:rPr>
                        <a:t>Bütün bireylere ulusal ve uluslararası ölçütlerde bilgi, beceri, tutum ve davranışın kazandırılması ile girişimci, yenilikçi, yaratıcı, dil becerileri yüksek, iletişime ve öğrenmeye açık, öz güven ve sorumluluk sahibi sağlıklı ve mutlu bireylerin yetişmesine imkân sağlamak.</a:t>
                      </a:r>
                      <a:endParaRPr lang="tr-TR" sz="1200" b="0" dirty="0">
                        <a:solidFill>
                          <a:schemeClr val="bg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100" b="0" dirty="0">
                        <a:solidFill>
                          <a:schemeClr val="bg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970068">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2.1.</a:t>
                      </a:r>
                    </a:p>
                    <a:p>
                      <a:pPr algn="just">
                        <a:lnSpc>
                          <a:spcPts val="1540"/>
                        </a:lnSpc>
                      </a:pPr>
                      <a:r>
                        <a:rPr lang="tr-TR" sz="1100" dirty="0" smtClean="0">
                          <a:solidFill>
                            <a:schemeClr val="tx1"/>
                          </a:solidFill>
                          <a:latin typeface="Times New Roman" pitchFamily="18" charset="0"/>
                          <a:cs typeface="Times New Roman" pitchFamily="18" charset="0"/>
                        </a:rPr>
                        <a:t>Öğrenme kazanımlarını takip eden ve velileri de sürece dâhil eden bir yönetim anlayışı ile öğrencilerimizin akademik başarıları ve sosyal faaliyetlere etkin katılımı artırılacaktır.</a:t>
                      </a:r>
                      <a:endParaRPr lang="tr-TR" sz="1100" dirty="0">
                        <a:solidFill>
                          <a:schemeClr val="tx1"/>
                        </a:solidFill>
                        <a:latin typeface="Times New Roman" pitchFamily="18" charset="0"/>
                        <a:cs typeface="Times New Roman" pitchFamily="18" charset="0"/>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b="1" dirty="0" smtClean="0">
                          <a:solidFill>
                            <a:schemeClr val="tx1"/>
                          </a:solidFill>
                        </a:rPr>
                        <a:t>7</a:t>
                      </a:r>
                      <a:endParaRPr lang="tr-TR" sz="11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866725">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2.2.</a:t>
                      </a:r>
                    </a:p>
                    <a:p>
                      <a:pPr algn="just">
                        <a:lnSpc>
                          <a:spcPts val="1540"/>
                        </a:lnSpc>
                      </a:pPr>
                      <a:r>
                        <a:rPr lang="tr-TR" sz="1100" dirty="0">
                          <a:solidFill>
                            <a:schemeClr val="tx1"/>
                          </a:solidFill>
                          <a:latin typeface="Times New Roman" pitchFamily="18" charset="0"/>
                          <a:cs typeface="Times New Roman" pitchFamily="18" charset="0"/>
                        </a:rPr>
                        <a:t>Hayat boyu öğrenme yaklaşımı çerçevesinde, işgücü piyasasının talep ettiği beceriler ile uyumlu bireyler yetiştirerek istihdam edilebilirliklerini artırmak.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b="1" dirty="0" smtClean="0">
                          <a:solidFill>
                            <a:schemeClr val="tx1"/>
                          </a:solidFill>
                        </a:rPr>
                        <a:t>2</a:t>
                      </a:r>
                      <a:endParaRPr lang="tr-TR" sz="11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866725">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2.3.</a:t>
                      </a:r>
                    </a:p>
                    <a:p>
                      <a:pPr algn="just">
                        <a:lnSpc>
                          <a:spcPts val="1540"/>
                        </a:lnSpc>
                      </a:pPr>
                      <a:r>
                        <a:rPr lang="tr-TR" sz="1100" dirty="0">
                          <a:solidFill>
                            <a:schemeClr val="tx1"/>
                          </a:solidFill>
                          <a:latin typeface="Times New Roman" pitchFamily="18" charset="0"/>
                          <a:cs typeface="Times New Roman" pitchFamily="18" charset="0"/>
                        </a:rPr>
                        <a:t>Eğitimde yenilikçi yaklaşımlar kullanılarak bireylerin yabancı dil yeterliliğini ve uluslararası öğrenci/öğretmen hareketliliğini artırmak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b="1" dirty="0" smtClean="0">
                          <a:solidFill>
                            <a:schemeClr val="tx1"/>
                          </a:solidFill>
                        </a:rPr>
                        <a:t>4</a:t>
                      </a:r>
                      <a:endParaRPr lang="tr-TR" sz="11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bl>
          </a:graphicData>
        </a:graphic>
      </p:graphicFrame>
      <p:graphicFrame>
        <p:nvGraphicFramePr>
          <p:cNvPr id="16" name="Tablo 15">
            <a:extLst>
              <a:ext uri="{FF2B5EF4-FFF2-40B4-BE49-F238E27FC236}">
                <a16:creationId xmlns:a16="http://schemas.microsoft.com/office/drawing/2014/main" xmlns="" id="{8B8FC6A6-525C-4DFF-B4D6-FEDBCB1709D9}"/>
              </a:ext>
            </a:extLst>
          </p:cNvPr>
          <p:cNvGraphicFramePr>
            <a:graphicFrameLocks noGrp="1"/>
          </p:cNvGraphicFramePr>
          <p:nvPr>
            <p:extLst>
              <p:ext uri="{D42A27DB-BD31-4B8C-83A1-F6EECF244321}">
                <p14:modId xmlns:p14="http://schemas.microsoft.com/office/powerpoint/2010/main" val="3738336852"/>
              </p:ext>
            </p:extLst>
          </p:nvPr>
        </p:nvGraphicFramePr>
        <p:xfrm>
          <a:off x="933798" y="6733540"/>
          <a:ext cx="6048101" cy="2775686"/>
        </p:xfrm>
        <a:graphic>
          <a:graphicData uri="http://schemas.openxmlformats.org/drawingml/2006/table">
            <a:tbl>
              <a:tblPr firstRow="1" bandRow="1">
                <a:tableStyleId>{073A0DAA-6AF3-43AB-8588-CEC1D06C72B9}</a:tableStyleId>
              </a:tblPr>
              <a:tblGrid>
                <a:gridCol w="5101195">
                  <a:extLst>
                    <a:ext uri="{9D8B030D-6E8A-4147-A177-3AD203B41FA5}">
                      <a16:colId xmlns:a16="http://schemas.microsoft.com/office/drawing/2014/main" xmlns="" val="20000"/>
                    </a:ext>
                  </a:extLst>
                </a:gridCol>
                <a:gridCol w="946906">
                  <a:extLst>
                    <a:ext uri="{9D8B030D-6E8A-4147-A177-3AD203B41FA5}">
                      <a16:colId xmlns:a16="http://schemas.microsoft.com/office/drawing/2014/main" xmlns="" val="20001"/>
                    </a:ext>
                  </a:extLst>
                </a:gridCol>
              </a:tblGrid>
              <a:tr h="1027652">
                <a:tc>
                  <a:txBody>
                    <a:bodyPr/>
                    <a:lstStyle/>
                    <a:p>
                      <a:pPr algn="just"/>
                      <a:r>
                        <a:rPr lang="tr-TR" sz="1200" dirty="0">
                          <a:solidFill>
                            <a:schemeClr val="bg1"/>
                          </a:solidFill>
                        </a:rPr>
                        <a:t>STRATEJİK AMAÇ 3.</a:t>
                      </a:r>
                    </a:p>
                    <a:p>
                      <a:pPr algn="just"/>
                      <a:r>
                        <a:rPr lang="tr-TR" sz="1200" b="0" dirty="0">
                          <a:solidFill>
                            <a:schemeClr val="bg1"/>
                          </a:solidFill>
                          <a:latin typeface="Times New Roman" pitchFamily="18" charset="0"/>
                          <a:cs typeface="Times New Roman" pitchFamily="18" charset="0"/>
                        </a:rPr>
                        <a:t>Beşeri, fiziki, mali ve teknolojik yapı ile yönetim ve organizasyon yapısını iyileştirerek eğitime erişimi ve eğitimde kaliteyi artıracak etkin ve verimli işleyen bir kurumsal yapıyı tesis etmek.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0" dirty="0">
                          <a:solidFill>
                            <a:schemeClr val="bg1"/>
                          </a:solidFill>
                        </a:rPr>
                        <a:t>GÖSTERGE SAYISI</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874017">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3.1.</a:t>
                      </a:r>
                    </a:p>
                    <a:p>
                      <a:pPr algn="just">
                        <a:lnSpc>
                          <a:spcPts val="1540"/>
                        </a:lnSpc>
                      </a:pPr>
                      <a:r>
                        <a:rPr lang="tr-TR" sz="1100" dirty="0">
                          <a:solidFill>
                            <a:schemeClr val="tx1"/>
                          </a:solidFill>
                          <a:latin typeface="Times New Roman" pitchFamily="18" charset="0"/>
                          <a:cs typeface="Times New Roman" pitchFamily="18" charset="0"/>
                        </a:rPr>
                        <a:t>Müdürlüğümüz hizmetlerinin etkin sunumunu sağlamak üzere insan kaynaklarının yapısını ve niteliğini geliştirmek.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b="1" dirty="0" smtClean="0">
                          <a:solidFill>
                            <a:schemeClr val="tx1"/>
                          </a:solidFill>
                        </a:rPr>
                        <a:t>3</a:t>
                      </a:r>
                      <a:endParaRPr lang="tr-TR" sz="11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874017">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3.2.</a:t>
                      </a:r>
                    </a:p>
                    <a:p>
                      <a:pPr algn="just">
                        <a:lnSpc>
                          <a:spcPts val="1540"/>
                        </a:lnSpc>
                      </a:pPr>
                      <a:r>
                        <a:rPr lang="tr-TR" sz="1100" dirty="0">
                          <a:solidFill>
                            <a:schemeClr val="tx1"/>
                          </a:solidFill>
                          <a:latin typeface="Times New Roman" pitchFamily="18" charset="0"/>
                          <a:cs typeface="Times New Roman" pitchFamily="18" charset="0"/>
                        </a:rPr>
                        <a:t>Plan dönemi sonuna kadar, belirlenen kurum standartlarına uygun eğitim ortamlarını tesis etmek; etkin, verimli bir mali yönetim yapısını oluşturmak.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tr-TR" sz="1100" b="1" dirty="0" smtClean="0">
                          <a:solidFill>
                            <a:schemeClr val="tx1"/>
                          </a:solidFill>
                        </a:rPr>
                        <a:t>3</a:t>
                      </a:r>
                      <a:endParaRPr lang="tr-TR" sz="1100" b="1" dirty="0">
                        <a:solidFill>
                          <a:schemeClr val="tx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7" name="Dikdörtgen 16">
            <a:extLst>
              <a:ext uri="{FF2B5EF4-FFF2-40B4-BE49-F238E27FC236}">
                <a16:creationId xmlns:a16="http://schemas.microsoft.com/office/drawing/2014/main" xmlns="" id="{AB9BB361-4180-4058-806D-9C42B77B0184}"/>
              </a:ext>
            </a:extLst>
          </p:cNvPr>
          <p:cNvSpPr/>
          <p:nvPr/>
        </p:nvSpPr>
        <p:spPr>
          <a:xfrm>
            <a:off x="455909" y="9635553"/>
            <a:ext cx="6540880" cy="404229"/>
          </a:xfrm>
          <a:prstGeom prst="rect">
            <a:avLst/>
          </a:prstGeom>
          <a:solidFill>
            <a:schemeClr val="bg1">
              <a:lumMod val="7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effectLst>
                  <a:outerShdw blurRad="38100" dist="38100" dir="2700000" algn="tl">
                    <a:srgbClr val="000000">
                      <a:alpha val="43137"/>
                    </a:srgbClr>
                  </a:outerShdw>
                </a:effectLst>
              </a:rPr>
              <a:t>Toplamda 3 Amaç, 6 Hedef </a:t>
            </a:r>
            <a:r>
              <a:rPr lang="tr-TR" sz="1200" b="1" dirty="0" smtClean="0">
                <a:solidFill>
                  <a:schemeClr val="tx1"/>
                </a:solidFill>
                <a:effectLst>
                  <a:outerShdw blurRad="38100" dist="38100" dir="2700000" algn="tl">
                    <a:srgbClr val="000000">
                      <a:alpha val="43137"/>
                    </a:srgbClr>
                  </a:outerShdw>
                </a:effectLst>
              </a:rPr>
              <a:t> ve  </a:t>
            </a:r>
            <a:r>
              <a:rPr lang="tr-TR" sz="1200" b="1" dirty="0" smtClean="0">
                <a:solidFill>
                  <a:schemeClr val="tx1"/>
                </a:solidFill>
              </a:rPr>
              <a:t> 26</a:t>
            </a:r>
            <a:r>
              <a:rPr lang="tr-TR" sz="1200" b="1" dirty="0" smtClean="0">
                <a:solidFill>
                  <a:schemeClr val="tx1"/>
                </a:solidFill>
                <a:effectLst>
                  <a:outerShdw blurRad="38100" dist="38100" dir="2700000" algn="tl">
                    <a:srgbClr val="000000">
                      <a:alpha val="43137"/>
                    </a:srgbClr>
                  </a:outerShdw>
                </a:effectLst>
              </a:rPr>
              <a:t>  </a:t>
            </a:r>
            <a:r>
              <a:rPr lang="tr-TR" sz="1200" b="1" dirty="0">
                <a:solidFill>
                  <a:schemeClr val="tx1"/>
                </a:solidFill>
                <a:effectLst>
                  <a:outerShdw blurRad="38100" dist="38100" dir="2700000" algn="tl">
                    <a:srgbClr val="000000">
                      <a:alpha val="43137"/>
                    </a:srgbClr>
                  </a:outerShdw>
                </a:effectLst>
              </a:rPr>
              <a:t>Performans göstergesinden oluşmaktadır</a:t>
            </a:r>
          </a:p>
        </p:txBody>
      </p:sp>
      <p:sp>
        <p:nvSpPr>
          <p:cNvPr id="18" name="Metin kutusu 17">
            <a:extLst>
              <a:ext uri="{FF2B5EF4-FFF2-40B4-BE49-F238E27FC236}">
                <a16:creationId xmlns:a16="http://schemas.microsoft.com/office/drawing/2014/main" xmlns="" id="{98C4A4A9-E1CE-486D-84B2-22EAFB26A2AF}"/>
              </a:ext>
            </a:extLst>
          </p:cNvPr>
          <p:cNvSpPr txBox="1"/>
          <p:nvPr/>
        </p:nvSpPr>
        <p:spPr>
          <a:xfrm>
            <a:off x="451608" y="1276138"/>
            <a:ext cx="400110" cy="1326488"/>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vert270" wrap="square" rtlCol="0">
            <a:spAutoFit/>
          </a:bodyPr>
          <a:lstStyle/>
          <a:p>
            <a:pPr algn="ctr"/>
            <a:r>
              <a:rPr lang="tr-TR" sz="1400" b="1" dirty="0"/>
              <a:t>ERİŞİM</a:t>
            </a:r>
          </a:p>
        </p:txBody>
      </p:sp>
      <p:sp>
        <p:nvSpPr>
          <p:cNvPr id="20" name="Metin kutusu 19">
            <a:extLst>
              <a:ext uri="{FF2B5EF4-FFF2-40B4-BE49-F238E27FC236}">
                <a16:creationId xmlns:a16="http://schemas.microsoft.com/office/drawing/2014/main" xmlns="" id="{739B5F3E-609C-4170-84EA-FE4C0160D0B4}"/>
              </a:ext>
            </a:extLst>
          </p:cNvPr>
          <p:cNvSpPr txBox="1"/>
          <p:nvPr/>
        </p:nvSpPr>
        <p:spPr>
          <a:xfrm>
            <a:off x="449716" y="2673757"/>
            <a:ext cx="400110" cy="3918926"/>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vert270" wrap="square" rtlCol="0">
            <a:spAutoFit/>
          </a:bodyPr>
          <a:lstStyle/>
          <a:p>
            <a:pPr algn="ctr"/>
            <a:r>
              <a:rPr lang="tr-TR" sz="1400" b="1" dirty="0"/>
              <a:t>KALİTE</a:t>
            </a:r>
          </a:p>
        </p:txBody>
      </p:sp>
      <p:sp>
        <p:nvSpPr>
          <p:cNvPr id="21" name="Metin kutusu 20">
            <a:extLst>
              <a:ext uri="{FF2B5EF4-FFF2-40B4-BE49-F238E27FC236}">
                <a16:creationId xmlns:a16="http://schemas.microsoft.com/office/drawing/2014/main" xmlns="" id="{220ECC18-442F-46AF-8AC3-435453322BEB}"/>
              </a:ext>
            </a:extLst>
          </p:cNvPr>
          <p:cNvSpPr txBox="1"/>
          <p:nvPr/>
        </p:nvSpPr>
        <p:spPr>
          <a:xfrm>
            <a:off x="449716" y="6720840"/>
            <a:ext cx="400110" cy="2786556"/>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vert270" wrap="square" rtlCol="0">
            <a:spAutoFit/>
          </a:bodyPr>
          <a:lstStyle/>
          <a:p>
            <a:pPr algn="ctr"/>
            <a:r>
              <a:rPr lang="tr-TR" sz="1400" b="1" dirty="0"/>
              <a:t>KAPASİTE</a:t>
            </a:r>
          </a:p>
        </p:txBody>
      </p:sp>
      <p:sp>
        <p:nvSpPr>
          <p:cNvPr id="23" name="Dikdörtgen 22">
            <a:extLst>
              <a:ext uri="{FF2B5EF4-FFF2-40B4-BE49-F238E27FC236}">
                <a16:creationId xmlns:a16="http://schemas.microsoft.com/office/drawing/2014/main" xmlns="" id="{D11B2B02-54B1-4EA6-816A-9E96EB0E25AF}"/>
              </a:ext>
            </a:extLst>
          </p:cNvPr>
          <p:cNvSpPr/>
          <p:nvPr/>
        </p:nvSpPr>
        <p:spPr>
          <a:xfrm>
            <a:off x="6005516" y="937231"/>
            <a:ext cx="1024616" cy="28977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prstClr val="white"/>
                </a:solidFill>
                <a:effectLst>
                  <a:outerShdw blurRad="38100" dist="38100" dir="2700000" algn="tl">
                    <a:srgbClr val="000000">
                      <a:alpha val="43137"/>
                    </a:srgbClr>
                  </a:outerShdw>
                </a:effectLst>
                <a:latin typeface="Arial Black" pitchFamily="34" charset="0"/>
              </a:rPr>
              <a:t>Tablo 15</a:t>
            </a:r>
          </a:p>
        </p:txBody>
      </p:sp>
      <p:grpSp>
        <p:nvGrpSpPr>
          <p:cNvPr id="24" name="Grup 23">
            <a:extLst>
              <a:ext uri="{FF2B5EF4-FFF2-40B4-BE49-F238E27FC236}">
                <a16:creationId xmlns:a16="http://schemas.microsoft.com/office/drawing/2014/main" xmlns="" id="{6982E311-6780-45E1-AECD-88CD52F1D67D}"/>
              </a:ext>
            </a:extLst>
          </p:cNvPr>
          <p:cNvGrpSpPr/>
          <p:nvPr/>
        </p:nvGrpSpPr>
        <p:grpSpPr>
          <a:xfrm>
            <a:off x="476976" y="362859"/>
            <a:ext cx="6620088" cy="360055"/>
            <a:chOff x="542115" y="3383314"/>
            <a:chExt cx="5975601" cy="285751"/>
          </a:xfrm>
        </p:grpSpPr>
        <p:sp>
          <p:nvSpPr>
            <p:cNvPr id="28" name="Yuvarlatılmış Dikdörtgen 21">
              <a:extLst>
                <a:ext uri="{FF2B5EF4-FFF2-40B4-BE49-F238E27FC236}">
                  <a16:creationId xmlns:a16="http://schemas.microsoft.com/office/drawing/2014/main" xmlns="" id="{F0C00296-BA39-437A-AE50-B681D2935798}"/>
                </a:ext>
              </a:extLst>
            </p:cNvPr>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tr-TR" sz="1400" b="1" dirty="0" smtClean="0">
                  <a:solidFill>
                    <a:prstClr val="white"/>
                  </a:solidFill>
                  <a:cs typeface="Arial" pitchFamily="34" charset="0"/>
                </a:rPr>
                <a:t>Stratejik Plan Genel Tablosu</a:t>
              </a:r>
              <a:endParaRPr lang="tr-TR" sz="1400" b="1" dirty="0">
                <a:solidFill>
                  <a:prstClr val="white"/>
                </a:solidFill>
                <a:cs typeface="Arial" pitchFamily="34" charset="0"/>
              </a:endParaRPr>
            </a:p>
          </p:txBody>
        </p:sp>
        <p:sp>
          <p:nvSpPr>
            <p:cNvPr id="29" name="Yuvarlatılmış Dikdörtgen 24">
              <a:extLst>
                <a:ext uri="{FF2B5EF4-FFF2-40B4-BE49-F238E27FC236}">
                  <a16:creationId xmlns:a16="http://schemas.microsoft.com/office/drawing/2014/main" xmlns="" id="{EA78652B-95DC-4C43-AC5D-50B8F12866AA}"/>
                </a:ext>
              </a:extLst>
            </p:cNvPr>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b="1" dirty="0">
                  <a:solidFill>
                    <a:prstClr val="white"/>
                  </a:solidFill>
                  <a:effectLst>
                    <a:outerShdw blurRad="38100" dist="38100" dir="2700000" algn="tl">
                      <a:srgbClr val="000000">
                        <a:alpha val="43137"/>
                      </a:srgbClr>
                    </a:outerShdw>
                  </a:effectLst>
                </a:rPr>
                <a:t>3.2.</a:t>
              </a:r>
            </a:p>
          </p:txBody>
        </p:sp>
      </p:grpSp>
      <p:sp>
        <p:nvSpPr>
          <p:cNvPr id="19" name="Metin kutusu 18">
            <a:extLst>
              <a:ext uri="{FF2B5EF4-FFF2-40B4-BE49-F238E27FC236}">
                <a16:creationId xmlns:a16="http://schemas.microsoft.com/office/drawing/2014/main" xmlns="" id="{9D2E4345-CD59-4B9B-87EB-D2CEA27FA0BA}"/>
              </a:ext>
            </a:extLst>
          </p:cNvPr>
          <p:cNvSpPr txBox="1"/>
          <p:nvPr/>
        </p:nvSpPr>
        <p:spPr>
          <a:xfrm>
            <a:off x="-9766" y="9092106"/>
            <a:ext cx="462229" cy="307777"/>
          </a:xfrm>
          <a:prstGeom prst="rect">
            <a:avLst/>
          </a:prstGeom>
          <a:noFill/>
        </p:spPr>
        <p:txBody>
          <a:bodyPr wrap="square" rtlCol="0">
            <a:spAutoFit/>
          </a:bodyPr>
          <a:lstStyle/>
          <a:p>
            <a:r>
              <a:rPr lang="tr-TR" sz="1400" b="1" dirty="0"/>
              <a:t>22</a:t>
            </a:r>
          </a:p>
        </p:txBody>
      </p:sp>
    </p:spTree>
    <p:extLst>
      <p:ext uri="{BB962C8B-B14F-4D97-AF65-F5344CB8AC3E}">
        <p14:creationId xmlns:p14="http://schemas.microsoft.com/office/powerpoint/2010/main" val="1536762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52" r="95392" b="20453"/>
          <a:stretch/>
        </p:blipFill>
        <p:spPr bwMode="auto">
          <a:xfrm rot="16200000">
            <a:off x="3645619" y="6642350"/>
            <a:ext cx="271864" cy="663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770522" y="7807357"/>
            <a:ext cx="5941248" cy="1323641"/>
          </a:xfrm>
          <a:prstGeom prst="rect">
            <a:avLst/>
          </a:prstGeom>
        </p:spPr>
        <p:txBody>
          <a:bodyPr wrap="square" lIns="91007" tIns="45527" rIns="91007" bIns="45527">
            <a:spAutoFit/>
          </a:bodyPr>
          <a:lstStyle/>
          <a:p>
            <a:pPr algn="just" defTabSz="1023602"/>
            <a:r>
              <a:rPr lang="tr-TR" sz="1600" b="1" i="1" dirty="0">
                <a:solidFill>
                  <a:prstClr val="black"/>
                </a:solidFill>
                <a:effectLst>
                  <a:outerShdw blurRad="38100" dist="38100" dir="2700000" algn="tl">
                    <a:srgbClr val="000000">
                      <a:alpha val="43137"/>
                    </a:srgbClr>
                  </a:outerShdw>
                </a:effectLst>
              </a:rPr>
              <a:t>Geçmişte sayısız medeniyet kurmuş milletin çocukları olduğumuzu ispat etmek için yapmamız lazım gelen şeylerin hepsini yaptığımızı ileri süremeyiz; bu güne ve yarına bırakılmış daha büyük işlerimiz vardır. Herhangi bir amaca ulaşmakla yetinmeyeceğiz. Durmadan daha ileriye varmak için çalışacağız</a:t>
            </a:r>
            <a:endParaRPr lang="tr-TR" sz="1600" dirty="0">
              <a:solidFill>
                <a:prstClr val="black"/>
              </a:solidFill>
              <a:effectLst>
                <a:outerShdw blurRad="38100" dist="38100" dir="2700000" algn="tl">
                  <a:srgbClr val="000000">
                    <a:alpha val="43137"/>
                  </a:srgbClr>
                </a:outerShdw>
              </a:effectLst>
            </a:endParaRPr>
          </a:p>
        </p:txBody>
      </p:sp>
      <p:pic>
        <p:nvPicPr>
          <p:cNvPr id="1027" name="Picture 3" descr="C:\Users\TAYFUN ÖZTÜRK\Desktop\sp\2\GİRİŞ\SERDİVAN_Sayfa_003.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69" t="3943" r="10013" b="27757"/>
          <a:stretch/>
        </p:blipFill>
        <p:spPr bwMode="auto">
          <a:xfrm>
            <a:off x="1025981" y="363423"/>
            <a:ext cx="5467137" cy="67402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AYFUN ÖZTÜRK\Desktop\20132181493_imza kopy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8870" y="9553180"/>
            <a:ext cx="1540200" cy="462033"/>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xmlns="" id="{4EE6AE8F-9FE1-45A2-ADB0-0161C619C109}"/>
              </a:ext>
            </a:extLst>
          </p:cNvPr>
          <p:cNvSpPr txBox="1"/>
          <p:nvPr/>
        </p:nvSpPr>
        <p:spPr>
          <a:xfrm>
            <a:off x="0" y="9077334"/>
            <a:ext cx="462229" cy="307777"/>
          </a:xfrm>
          <a:prstGeom prst="rect">
            <a:avLst/>
          </a:prstGeom>
          <a:noFill/>
        </p:spPr>
        <p:txBody>
          <a:bodyPr wrap="square" rtlCol="0">
            <a:spAutoFit/>
          </a:bodyPr>
          <a:lstStyle/>
          <a:p>
            <a:r>
              <a:rPr lang="tr-TR" sz="1400" b="1" dirty="0"/>
              <a:t>II</a:t>
            </a:r>
          </a:p>
        </p:txBody>
      </p:sp>
    </p:spTree>
    <p:extLst>
      <p:ext uri="{BB962C8B-B14F-4D97-AF65-F5344CB8AC3E}">
        <p14:creationId xmlns:p14="http://schemas.microsoft.com/office/powerpoint/2010/main" val="2711302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5C3973EF-AB44-4506-8FE6-8D8703700DD5}"/>
              </a:ext>
            </a:extLst>
          </p:cNvPr>
          <p:cNvSpPr txBox="1"/>
          <p:nvPr/>
        </p:nvSpPr>
        <p:spPr>
          <a:xfrm>
            <a:off x="-9766" y="9092106"/>
            <a:ext cx="462229" cy="307777"/>
          </a:xfrm>
          <a:prstGeom prst="rect">
            <a:avLst/>
          </a:prstGeom>
          <a:noFill/>
        </p:spPr>
        <p:txBody>
          <a:bodyPr wrap="square" rtlCol="0">
            <a:spAutoFit/>
          </a:bodyPr>
          <a:lstStyle/>
          <a:p>
            <a:r>
              <a:rPr lang="tr-TR" sz="1400" b="1" dirty="0"/>
              <a:t>23</a:t>
            </a:r>
          </a:p>
        </p:txBody>
      </p:sp>
      <p:graphicFrame>
        <p:nvGraphicFramePr>
          <p:cNvPr id="6" name="Tablo 5">
            <a:extLst>
              <a:ext uri="{FF2B5EF4-FFF2-40B4-BE49-F238E27FC236}">
                <a16:creationId xmlns:a16="http://schemas.microsoft.com/office/drawing/2014/main" xmlns="" id="{E8A5706C-7B7A-4D81-B5B4-8B9C474C3C06}"/>
              </a:ext>
            </a:extLst>
          </p:cNvPr>
          <p:cNvGraphicFramePr>
            <a:graphicFrameLocks noGrp="1"/>
          </p:cNvGraphicFramePr>
          <p:nvPr>
            <p:extLst>
              <p:ext uri="{D42A27DB-BD31-4B8C-83A1-F6EECF244321}">
                <p14:modId xmlns:p14="http://schemas.microsoft.com/office/powerpoint/2010/main" val="3507155521"/>
              </p:ext>
            </p:extLst>
          </p:nvPr>
        </p:nvGraphicFramePr>
        <p:xfrm>
          <a:off x="452463" y="0"/>
          <a:ext cx="6386487" cy="1120168"/>
        </p:xfrm>
        <a:graphic>
          <a:graphicData uri="http://schemas.openxmlformats.org/drawingml/2006/table">
            <a:tbl>
              <a:tblPr firstRow="1" bandRow="1">
                <a:tableStyleId>{073A0DAA-6AF3-43AB-8588-CEC1D06C72B9}</a:tableStyleId>
              </a:tblPr>
              <a:tblGrid>
                <a:gridCol w="6386487">
                  <a:extLst>
                    <a:ext uri="{9D8B030D-6E8A-4147-A177-3AD203B41FA5}">
                      <a16:colId xmlns:a16="http://schemas.microsoft.com/office/drawing/2014/main" xmlns="" val="20000"/>
                    </a:ext>
                  </a:extLst>
                </a:gridCol>
              </a:tblGrid>
              <a:tr h="387050">
                <a:tc>
                  <a:txBody>
                    <a:bodyPr/>
                    <a:lstStyle/>
                    <a:p>
                      <a:pPr algn="just"/>
                      <a:r>
                        <a:rPr lang="tr-TR" sz="1200" dirty="0">
                          <a:solidFill>
                            <a:schemeClr val="bg1"/>
                          </a:solidFill>
                        </a:rPr>
                        <a:t>STRATEJİK AMAÇ 1.</a:t>
                      </a:r>
                    </a:p>
                    <a:p>
                      <a:pPr algn="just"/>
                      <a:r>
                        <a:rPr lang="tr-TR" sz="1200" b="0" dirty="0">
                          <a:solidFill>
                            <a:schemeClr val="bg1"/>
                          </a:solidFill>
                          <a:latin typeface="Times New Roman" pitchFamily="18" charset="0"/>
                          <a:cs typeface="Times New Roman" pitchFamily="18" charset="0"/>
                        </a:rPr>
                        <a:t>Bütün bireylerin eğitim ve öğretime adil şartlar altında erişmesini sağlamak</a:t>
                      </a:r>
                      <a:endParaRPr lang="tr-TR" sz="1200" b="0" dirty="0">
                        <a:solidFill>
                          <a:schemeClr val="bg1"/>
                        </a:solidFill>
                      </a:endParaRP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561217">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1.1.</a:t>
                      </a:r>
                    </a:p>
                    <a:p>
                      <a:pPr algn="just">
                        <a:lnSpc>
                          <a:spcPts val="1540"/>
                        </a:lnSpc>
                      </a:pPr>
                      <a:r>
                        <a:rPr lang="tr-TR" sz="1100" dirty="0">
                          <a:solidFill>
                            <a:schemeClr val="tx1"/>
                          </a:solidFill>
                          <a:latin typeface="Times New Roman" pitchFamily="18" charset="0"/>
                          <a:cs typeface="Times New Roman" pitchFamily="18" charset="0"/>
                        </a:rPr>
                        <a:t>Plan dönemi sonuna kadar dezavantajlı gruplar başta olmak üzere, eğitim ve öğretimin her tür ve kademesinde katılım ve tamamlama oranlarını artırmak.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graphicFrame>
        <p:nvGraphicFramePr>
          <p:cNvPr id="7" name="6 Tablo"/>
          <p:cNvGraphicFramePr>
            <a:graphicFrameLocks noGrp="1"/>
          </p:cNvGraphicFramePr>
          <p:nvPr>
            <p:extLst>
              <p:ext uri="{D42A27DB-BD31-4B8C-83A1-F6EECF244321}">
                <p14:modId xmlns:p14="http://schemas.microsoft.com/office/powerpoint/2010/main" val="1115163841"/>
              </p:ext>
            </p:extLst>
          </p:nvPr>
        </p:nvGraphicFramePr>
        <p:xfrm>
          <a:off x="499384" y="1257880"/>
          <a:ext cx="6339566" cy="3843020"/>
        </p:xfrm>
        <a:graphic>
          <a:graphicData uri="http://schemas.openxmlformats.org/drawingml/2006/table">
            <a:tbl>
              <a:tblPr/>
              <a:tblGrid>
                <a:gridCol w="468078">
                  <a:extLst>
                    <a:ext uri="{9D8B030D-6E8A-4147-A177-3AD203B41FA5}">
                      <a16:colId xmlns:a16="http://schemas.microsoft.com/office/drawing/2014/main" xmlns="" val="20000"/>
                    </a:ext>
                  </a:extLst>
                </a:gridCol>
                <a:gridCol w="3260112">
                  <a:extLst>
                    <a:ext uri="{9D8B030D-6E8A-4147-A177-3AD203B41FA5}">
                      <a16:colId xmlns:a16="http://schemas.microsoft.com/office/drawing/2014/main" xmlns="" val="20001"/>
                    </a:ext>
                  </a:extLst>
                </a:gridCol>
                <a:gridCol w="640526">
                  <a:extLst>
                    <a:ext uri="{9D8B030D-6E8A-4147-A177-3AD203B41FA5}">
                      <a16:colId xmlns:a16="http://schemas.microsoft.com/office/drawing/2014/main" xmlns="" val="20002"/>
                    </a:ext>
                  </a:extLst>
                </a:gridCol>
                <a:gridCol w="394170">
                  <a:extLst>
                    <a:ext uri="{9D8B030D-6E8A-4147-A177-3AD203B41FA5}">
                      <a16:colId xmlns:a16="http://schemas.microsoft.com/office/drawing/2014/main" xmlns="" val="20003"/>
                    </a:ext>
                  </a:extLst>
                </a:gridCol>
                <a:gridCol w="394170">
                  <a:extLst>
                    <a:ext uri="{9D8B030D-6E8A-4147-A177-3AD203B41FA5}">
                      <a16:colId xmlns:a16="http://schemas.microsoft.com/office/drawing/2014/main" xmlns="" val="20004"/>
                    </a:ext>
                  </a:extLst>
                </a:gridCol>
                <a:gridCol w="394170">
                  <a:extLst>
                    <a:ext uri="{9D8B030D-6E8A-4147-A177-3AD203B41FA5}">
                      <a16:colId xmlns:a16="http://schemas.microsoft.com/office/drawing/2014/main" xmlns="" val="20005"/>
                    </a:ext>
                  </a:extLst>
                </a:gridCol>
                <a:gridCol w="394170">
                  <a:extLst>
                    <a:ext uri="{9D8B030D-6E8A-4147-A177-3AD203B41FA5}">
                      <a16:colId xmlns:a16="http://schemas.microsoft.com/office/drawing/2014/main" xmlns="" val="20006"/>
                    </a:ext>
                  </a:extLst>
                </a:gridCol>
                <a:gridCol w="394170">
                  <a:extLst>
                    <a:ext uri="{9D8B030D-6E8A-4147-A177-3AD203B41FA5}">
                      <a16:colId xmlns:a16="http://schemas.microsoft.com/office/drawing/2014/main" xmlns="" val="20007"/>
                    </a:ext>
                  </a:extLst>
                </a:gridCol>
              </a:tblGrid>
              <a:tr h="889843">
                <a:tc>
                  <a:txBody>
                    <a:bodyPr/>
                    <a:lstStyle/>
                    <a:p>
                      <a:pPr algn="l" fontAlgn="ctr"/>
                      <a:r>
                        <a:rPr lang="tr-TR" sz="1100" b="1" i="0" u="none" strike="noStrike" dirty="0">
                          <a:solidFill>
                            <a:srgbClr val="FFFFFF"/>
                          </a:solidFill>
                          <a:latin typeface="Times New Roman" pitchFamily="18" charset="0"/>
                          <a:cs typeface="Times New Roman" pitchFamily="18" charset="0"/>
                        </a:rPr>
                        <a:t>HEDEF 1.1  </a:t>
                      </a:r>
                    </a:p>
                  </a:txBody>
                  <a:tcPr marL="4897" marR="4897" marT="4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7">
                  <a:txBody>
                    <a:bodyPr/>
                    <a:lstStyle/>
                    <a:p>
                      <a:pPr algn="l" fontAlgn="ctr"/>
                      <a:r>
                        <a:rPr lang="tr-TR" sz="1100" b="1" i="0" u="none" strike="noStrike" dirty="0">
                          <a:solidFill>
                            <a:srgbClr val="FFFFFF"/>
                          </a:solidFill>
                          <a:latin typeface="Times New Roman" pitchFamily="18" charset="0"/>
                          <a:cs typeface="Times New Roman" pitchFamily="18" charset="0"/>
                        </a:rPr>
                        <a:t>Plan dönemi sonuna kadar dezavantajlı gruplar başta olmak üzere, eğitim ve öğretimin her tür ve kademesinde katılım ve tamamlama oranlarını artırmak.</a:t>
                      </a:r>
                    </a:p>
                  </a:txBody>
                  <a:tcPr marL="4897" marR="4897" marT="4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321520">
                <a:tc gridSpan="2">
                  <a:txBody>
                    <a:bodyPr/>
                    <a:lstStyle/>
                    <a:p>
                      <a:pPr algn="ctr" fontAlgn="ctr"/>
                      <a:r>
                        <a:rPr lang="tr-TR" sz="1100" b="1" i="0" u="none" strike="noStrike" dirty="0">
                          <a:solidFill>
                            <a:srgbClr val="000000"/>
                          </a:solidFill>
                          <a:latin typeface="Times New Roman" pitchFamily="18" charset="0"/>
                          <a:cs typeface="Times New Roman" pitchFamily="18" charset="0"/>
                        </a:rPr>
                        <a:t>PERFORMANS GÖSTERGELERİ</a:t>
                      </a:r>
                    </a:p>
                  </a:txBody>
                  <a:tcPr marL="4897" marR="4897" marT="4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hMerge="1">
                  <a:txBody>
                    <a:bodyPr/>
                    <a:lstStyle/>
                    <a:p>
                      <a:endParaRPr lang="tr-TR"/>
                    </a:p>
                  </a:txBody>
                  <a:tcPr/>
                </a:tc>
                <a:tc>
                  <a:txBody>
                    <a:bodyPr/>
                    <a:lstStyle/>
                    <a:p>
                      <a:pPr algn="ctr" fontAlgn="ctr"/>
                      <a:r>
                        <a:rPr lang="tr-TR" sz="1100" b="1" i="0" u="none" strike="noStrike">
                          <a:solidFill>
                            <a:srgbClr val="000000"/>
                          </a:solidFill>
                          <a:latin typeface="Times New Roman" pitchFamily="18" charset="0"/>
                          <a:cs typeface="Times New Roman" pitchFamily="18" charset="0"/>
                        </a:rPr>
                        <a:t>Başlangıç Değeri</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2019</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2021</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2022</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2023</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extLst>
                  <a:ext uri="{0D108BD9-81ED-4DB2-BD59-A6C34878D82A}">
                    <a16:rowId xmlns:a16="http://schemas.microsoft.com/office/drawing/2014/main" xmlns="" val="10001"/>
                  </a:ext>
                </a:extLst>
              </a:tr>
              <a:tr h="698463">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1.1.1</a:t>
                      </a:r>
                      <a:endParaRPr lang="tr-TR" sz="1100" b="1" i="0" u="none" strike="noStrike" dirty="0">
                        <a:solidFill>
                          <a:srgbClr val="000000"/>
                        </a:solidFill>
                        <a:latin typeface="Times New Roman" pitchFamily="18" charset="0"/>
                        <a:cs typeface="Times New Roman" pitchFamily="18" charset="0"/>
                      </a:endParaRP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dirty="0">
                          <a:solidFill>
                            <a:srgbClr val="000000"/>
                          </a:solidFill>
                          <a:latin typeface="Times New Roman" pitchFamily="18" charset="0"/>
                          <a:cs typeface="Times New Roman" pitchFamily="18" charset="0"/>
                        </a:rPr>
                        <a:t>10-13 yaş grubu   okullaşma oranı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dirty="0">
                          <a:solidFill>
                            <a:srgbClr val="000000"/>
                          </a:solidFill>
                          <a:latin typeface="Times New Roman" pitchFamily="18" charset="0"/>
                          <a:cs typeface="Times New Roman" pitchFamily="18" charset="0"/>
                        </a:rPr>
                        <a:t>63,00</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65,00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68,00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72,00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78,00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82,00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63074">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dirty="0">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98463">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1.1.2</a:t>
                      </a:r>
                      <a:endParaRPr lang="tr-TR" sz="1100" b="1" i="0" u="none" strike="noStrike" dirty="0">
                        <a:solidFill>
                          <a:srgbClr val="000000"/>
                        </a:solidFill>
                        <a:latin typeface="Times New Roman" pitchFamily="18" charset="0"/>
                        <a:cs typeface="Times New Roman" pitchFamily="18" charset="0"/>
                      </a:endParaRP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dirty="0">
                          <a:solidFill>
                            <a:srgbClr val="000000"/>
                          </a:solidFill>
                          <a:latin typeface="Times New Roman" pitchFamily="18" charset="0"/>
                          <a:cs typeface="Times New Roman" pitchFamily="18" charset="0"/>
                        </a:rPr>
                        <a:t>Desteklenen şartları elverişsiz ailelerin oranı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dirty="0">
                          <a:solidFill>
                            <a:srgbClr val="000000"/>
                          </a:solidFill>
                          <a:latin typeface="Times New Roman" pitchFamily="18" charset="0"/>
                          <a:cs typeface="Times New Roman" pitchFamily="18" charset="0"/>
                        </a:rPr>
                        <a:t>62,50</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65,00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68,00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72,00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78,00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82,00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63074">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98463">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1.1.3</a:t>
                      </a:r>
                      <a:endParaRPr lang="tr-TR" sz="1100" b="1" i="0" u="none" strike="noStrike" dirty="0">
                        <a:solidFill>
                          <a:srgbClr val="000000"/>
                        </a:solidFill>
                        <a:latin typeface="Times New Roman" pitchFamily="18" charset="0"/>
                        <a:cs typeface="Times New Roman" pitchFamily="18" charset="0"/>
                      </a:endParaRP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dirty="0">
                          <a:solidFill>
                            <a:srgbClr val="000000"/>
                          </a:solidFill>
                          <a:latin typeface="Times New Roman" pitchFamily="18" charset="0"/>
                          <a:cs typeface="Times New Roman" pitchFamily="18" charset="0"/>
                        </a:rPr>
                        <a:t>Yaz okullarına katılan öğrenci sayısı oranı</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dirty="0">
                          <a:solidFill>
                            <a:srgbClr val="000000"/>
                          </a:solidFill>
                          <a:latin typeface="Times New Roman" pitchFamily="18" charset="0"/>
                          <a:cs typeface="Times New Roman" pitchFamily="18" charset="0"/>
                        </a:rPr>
                        <a:t>15,87</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18,00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20,00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22,00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25,00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30,00</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63074">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dirty="0">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602508862"/>
              </p:ext>
            </p:extLst>
          </p:nvPr>
        </p:nvGraphicFramePr>
        <p:xfrm>
          <a:off x="499384" y="5257800"/>
          <a:ext cx="6939640" cy="4494443"/>
        </p:xfrm>
        <a:graphic>
          <a:graphicData uri="http://schemas.openxmlformats.org/drawingml/2006/table">
            <a:tbl>
              <a:tblPr>
                <a:tableStyleId>{5C22544A-7EE6-4342-B048-85BDC9FD1C3A}</a:tableStyleId>
              </a:tblPr>
              <a:tblGrid>
                <a:gridCol w="744864">
                  <a:extLst>
                    <a:ext uri="{9D8B030D-6E8A-4147-A177-3AD203B41FA5}">
                      <a16:colId xmlns:a16="http://schemas.microsoft.com/office/drawing/2014/main" xmlns="" val="20000"/>
                    </a:ext>
                  </a:extLst>
                </a:gridCol>
                <a:gridCol w="4531250">
                  <a:extLst>
                    <a:ext uri="{9D8B030D-6E8A-4147-A177-3AD203B41FA5}">
                      <a16:colId xmlns:a16="http://schemas.microsoft.com/office/drawing/2014/main" xmlns="" val="20001"/>
                    </a:ext>
                  </a:extLst>
                </a:gridCol>
                <a:gridCol w="831763">
                  <a:extLst>
                    <a:ext uri="{9D8B030D-6E8A-4147-A177-3AD203B41FA5}">
                      <a16:colId xmlns:a16="http://schemas.microsoft.com/office/drawing/2014/main" xmlns="" val="20002"/>
                    </a:ext>
                  </a:extLst>
                </a:gridCol>
                <a:gridCol w="831763">
                  <a:extLst>
                    <a:ext uri="{9D8B030D-6E8A-4147-A177-3AD203B41FA5}">
                      <a16:colId xmlns:a16="http://schemas.microsoft.com/office/drawing/2014/main" xmlns="" val="20003"/>
                    </a:ext>
                  </a:extLst>
                </a:gridCol>
              </a:tblGrid>
              <a:tr h="189434">
                <a:tc>
                  <a:txBody>
                    <a:bodyPr/>
                    <a:lstStyle/>
                    <a:p>
                      <a:pPr algn="ctr" fontAlgn="ctr"/>
                      <a:r>
                        <a:rPr lang="tr-TR" sz="800" u="none" strike="noStrike" dirty="0">
                          <a:effectLst/>
                        </a:rPr>
                        <a:t>No</a:t>
                      </a:r>
                      <a:endParaRPr lang="tr-TR" sz="800" b="1" i="0" u="none" strike="noStrike" dirty="0">
                        <a:solidFill>
                          <a:srgbClr val="FFFFFF"/>
                        </a:solidFill>
                        <a:effectLst/>
                        <a:latin typeface="Book Antiqua"/>
                      </a:endParaRPr>
                    </a:p>
                  </a:txBody>
                  <a:tcPr marL="4185" marR="4185" marT="4185" marB="0" anchor="ctr"/>
                </a:tc>
                <a:tc>
                  <a:txBody>
                    <a:bodyPr/>
                    <a:lstStyle/>
                    <a:p>
                      <a:pPr algn="ctr" fontAlgn="ctr"/>
                      <a:r>
                        <a:rPr lang="tr-TR" sz="800" u="none" strike="noStrike">
                          <a:effectLst/>
                        </a:rPr>
                        <a:t>Eylem İfadesi</a:t>
                      </a:r>
                      <a:endParaRPr lang="tr-TR" sz="800" b="1" i="0" u="none" strike="noStrike">
                        <a:solidFill>
                          <a:srgbClr val="FFFFFF"/>
                        </a:solidFill>
                        <a:effectLst/>
                        <a:latin typeface="Book Antiqua"/>
                      </a:endParaRPr>
                    </a:p>
                  </a:txBody>
                  <a:tcPr marL="4185" marR="4185" marT="4185" marB="0" anchor="ctr"/>
                </a:tc>
                <a:tc>
                  <a:txBody>
                    <a:bodyPr/>
                    <a:lstStyle/>
                    <a:p>
                      <a:pPr algn="ctr" fontAlgn="ctr"/>
                      <a:r>
                        <a:rPr lang="tr-TR" sz="800" u="none" strike="noStrike">
                          <a:effectLst/>
                        </a:rPr>
                        <a:t>Eylem Sorumlusu</a:t>
                      </a:r>
                      <a:endParaRPr lang="tr-TR" sz="800" b="1" i="0" u="none" strike="noStrike">
                        <a:solidFill>
                          <a:srgbClr val="FFFFFF"/>
                        </a:solidFill>
                        <a:effectLst/>
                        <a:latin typeface="Book Antiqua"/>
                      </a:endParaRPr>
                    </a:p>
                  </a:txBody>
                  <a:tcPr marL="4185" marR="4185" marT="4185" marB="0" anchor="ctr"/>
                </a:tc>
                <a:tc>
                  <a:txBody>
                    <a:bodyPr/>
                    <a:lstStyle/>
                    <a:p>
                      <a:pPr algn="ctr" fontAlgn="ctr"/>
                      <a:r>
                        <a:rPr lang="tr-TR" sz="800" u="none" strike="noStrike">
                          <a:effectLst/>
                        </a:rPr>
                        <a:t>Eylem Tarihi</a:t>
                      </a:r>
                      <a:endParaRPr lang="tr-TR" sz="800" b="1" i="0" u="none" strike="noStrike">
                        <a:solidFill>
                          <a:srgbClr val="FFFFFF"/>
                        </a:solidFill>
                        <a:effectLst/>
                        <a:latin typeface="Book Antiqua"/>
                      </a:endParaRPr>
                    </a:p>
                  </a:txBody>
                  <a:tcPr marL="4185" marR="4185" marT="4185" marB="0" anchor="ctr"/>
                </a:tc>
                <a:extLst>
                  <a:ext uri="{0D108BD9-81ED-4DB2-BD59-A6C34878D82A}">
                    <a16:rowId xmlns:a16="http://schemas.microsoft.com/office/drawing/2014/main" xmlns="" val="10000"/>
                  </a:ext>
                </a:extLst>
              </a:tr>
              <a:tr h="487047">
                <a:tc>
                  <a:txBody>
                    <a:bodyPr/>
                    <a:lstStyle/>
                    <a:p>
                      <a:pPr algn="l" fontAlgn="ctr"/>
                      <a:r>
                        <a:rPr lang="tr-TR" sz="500" u="none" strike="noStrike">
                          <a:effectLst/>
                        </a:rPr>
                        <a:t>Eylem 1.1.1</a:t>
                      </a:r>
                      <a:endParaRPr lang="tr-TR" sz="500" b="1" i="0" u="none" strike="noStrike">
                        <a:solidFill>
                          <a:srgbClr val="000000"/>
                        </a:solidFill>
                        <a:effectLst/>
                        <a:latin typeface="Times New Roman"/>
                      </a:endParaRPr>
                    </a:p>
                  </a:txBody>
                  <a:tcPr marL="4185" marR="4185" marT="4185" marB="0" anchor="ctr"/>
                </a:tc>
                <a:tc>
                  <a:txBody>
                    <a:bodyPr/>
                    <a:lstStyle/>
                    <a:p>
                      <a:pPr algn="l" fontAlgn="ctr"/>
                      <a:r>
                        <a:rPr lang="tr-TR" sz="700" u="none" strike="noStrike">
                          <a:effectLst/>
                        </a:rPr>
                        <a:t>Erken çocukluk eğitiminden başlayarak üst öğrenim kademelerinde de devam edecek şekilde çocukların tüm gelişim alanlarının izlenmesi, değerlendirilmesi ve iyileştirilmesine yönelik oluşturulacak e-portfolyo ile ilgili iş ve işlemler yürütülecektir.</a:t>
                      </a:r>
                      <a:endParaRPr lang="tr-TR" sz="700" b="0" i="0" u="none" strike="noStrike">
                        <a:solidFill>
                          <a:srgbClr val="000000"/>
                        </a:solidFill>
                        <a:effectLst/>
                        <a:latin typeface="Times New Roman"/>
                      </a:endParaRPr>
                    </a:p>
                  </a:txBody>
                  <a:tcPr marL="4185" marR="4185" marT="4185" marB="0" anchor="ctr"/>
                </a:tc>
                <a:tc>
                  <a:txBody>
                    <a:bodyPr/>
                    <a:lstStyle/>
                    <a:p>
                      <a:pPr algn="l" fontAlgn="ctr"/>
                      <a:r>
                        <a:rPr lang="tr-TR" sz="800" u="none" strike="noStrike" dirty="0" smtClean="0">
                          <a:effectLst/>
                        </a:rPr>
                        <a:t>Okul</a:t>
                      </a:r>
                      <a:r>
                        <a:rPr lang="tr-TR" sz="800" u="none" strike="noStrike" baseline="0" dirty="0" smtClean="0">
                          <a:effectLst/>
                        </a:rPr>
                        <a:t> Müdürü</a:t>
                      </a:r>
                      <a:r>
                        <a:rPr lang="tr-TR" sz="800" u="none" strike="noStrike" dirty="0">
                          <a:effectLst/>
                        </a:rPr>
                        <a:t/>
                      </a:r>
                      <a:br>
                        <a:rPr lang="tr-TR" sz="800" u="none" strike="noStrike" dirty="0">
                          <a:effectLst/>
                        </a:rPr>
                      </a:b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a:effectLst/>
                        </a:rPr>
                        <a:t>01-20 Eylül</a:t>
                      </a:r>
                      <a:endParaRPr lang="tr-TR" sz="800" b="0" i="0" u="none" strike="noStrike">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01"/>
                  </a:ext>
                </a:extLst>
              </a:tr>
              <a:tr h="372580">
                <a:tc>
                  <a:txBody>
                    <a:bodyPr/>
                    <a:lstStyle/>
                    <a:p>
                      <a:pPr algn="l" fontAlgn="ctr"/>
                      <a:r>
                        <a:rPr lang="tr-TR" sz="500" u="none" strike="noStrike">
                          <a:effectLst/>
                        </a:rPr>
                        <a:t>Eylem 1.1.2</a:t>
                      </a:r>
                      <a:endParaRPr lang="tr-TR" sz="500" b="1" i="0" u="none" strike="noStrike">
                        <a:solidFill>
                          <a:srgbClr val="000000"/>
                        </a:solidFill>
                        <a:effectLst/>
                        <a:latin typeface="Times New Roman"/>
                      </a:endParaRPr>
                    </a:p>
                  </a:txBody>
                  <a:tcPr marL="4185" marR="4185" marT="4185" marB="0" anchor="ctr"/>
                </a:tc>
                <a:tc>
                  <a:txBody>
                    <a:bodyPr/>
                    <a:lstStyle/>
                    <a:p>
                      <a:pPr algn="l" fontAlgn="ctr"/>
                      <a:r>
                        <a:rPr lang="tr-TR" sz="700" u="none" strike="noStrike">
                          <a:effectLst/>
                        </a:rPr>
                        <a:t>Elverişsiz koşullardaki aileler,  il müdürlükleri ile işbirliği yapılarak desteklenecektir.</a:t>
                      </a:r>
                      <a:endParaRPr lang="tr-TR" sz="700" b="0" i="0" u="none" strike="noStrike">
                        <a:solidFill>
                          <a:srgbClr val="000000"/>
                        </a:solidFill>
                        <a:effectLst/>
                        <a:latin typeface="Times New Roman"/>
                      </a:endParaRPr>
                    </a:p>
                  </a:txBody>
                  <a:tcPr marL="4185" marR="4185" marT="4185" marB="0" anchor="ctr"/>
                </a:tc>
                <a:tc>
                  <a:txBody>
                    <a:bodyPr/>
                    <a:lstStyle/>
                    <a:p>
                      <a:pPr algn="l" fontAlgn="ctr"/>
                      <a:r>
                        <a:rPr lang="tr-TR" sz="800" u="none" strike="noStrike" dirty="0" smtClean="0">
                          <a:effectLst/>
                        </a:rPr>
                        <a:t>Okul</a:t>
                      </a:r>
                      <a:r>
                        <a:rPr lang="tr-TR" sz="800" u="none" strike="noStrike" baseline="0" dirty="0" smtClean="0">
                          <a:effectLst/>
                        </a:rPr>
                        <a:t> Müdürü</a:t>
                      </a:r>
                      <a:r>
                        <a:rPr lang="tr-TR" sz="800" u="none" strike="noStrike" dirty="0">
                          <a:effectLst/>
                        </a:rPr>
                        <a:t/>
                      </a:r>
                      <a:br>
                        <a:rPr lang="tr-TR" sz="800" u="none" strike="noStrike" dirty="0">
                          <a:effectLst/>
                        </a:rPr>
                      </a:b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a:effectLst/>
                        </a:rPr>
                        <a:t>Her ayın son haftası</a:t>
                      </a:r>
                      <a:endParaRPr lang="tr-TR" sz="800" b="0" i="0" u="none" strike="noStrike">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02"/>
                  </a:ext>
                </a:extLst>
              </a:tr>
              <a:tr h="372580">
                <a:tc>
                  <a:txBody>
                    <a:bodyPr/>
                    <a:lstStyle/>
                    <a:p>
                      <a:pPr algn="l" fontAlgn="ctr"/>
                      <a:r>
                        <a:rPr lang="tr-TR" sz="500" u="none" strike="noStrike" dirty="0">
                          <a:effectLst/>
                        </a:rPr>
                        <a:t>Eylem </a:t>
                      </a:r>
                      <a:r>
                        <a:rPr lang="tr-TR" sz="500" u="none" strike="noStrike" dirty="0" smtClean="0">
                          <a:effectLst/>
                        </a:rPr>
                        <a:t>1.1.3</a:t>
                      </a:r>
                      <a:endParaRPr lang="tr-TR" sz="500" b="1" i="0" u="none" strike="noStrike" dirty="0">
                        <a:solidFill>
                          <a:srgbClr val="000000"/>
                        </a:solidFill>
                        <a:effectLst/>
                        <a:latin typeface="Times New Roman"/>
                      </a:endParaRPr>
                    </a:p>
                  </a:txBody>
                  <a:tcPr marL="4185" marR="4185" marT="4185" marB="0" anchor="ctr"/>
                </a:tc>
                <a:tc>
                  <a:txBody>
                    <a:bodyPr/>
                    <a:lstStyle/>
                    <a:p>
                      <a:pPr algn="l" fontAlgn="ctr"/>
                      <a:r>
                        <a:rPr lang="tr-TR" sz="700" u="none" strike="noStrike" dirty="0">
                          <a:effectLst/>
                        </a:rPr>
                        <a:t>Ailelerin erken çocukluk eğitiminin gerekliliği konusunda farkındalığını artırmaya yönelik rehberlik ve bilinçlendirme çalışmaları artırılacaktır.</a:t>
                      </a:r>
                      <a:endParaRPr lang="tr-TR" sz="700" b="0" i="0" u="none" strike="noStrike" dirty="0">
                        <a:solidFill>
                          <a:srgbClr val="000000"/>
                        </a:solidFill>
                        <a:effectLst/>
                        <a:latin typeface="Times New Roman"/>
                      </a:endParaRPr>
                    </a:p>
                  </a:txBody>
                  <a:tcPr marL="4185" marR="4185" marT="4185" marB="0" anchor="ctr"/>
                </a:tc>
                <a:tc>
                  <a:txBody>
                    <a:bodyPr/>
                    <a:lstStyle/>
                    <a:p>
                      <a:pPr algn="l" fontAlgn="ctr"/>
                      <a:r>
                        <a:rPr lang="tr-TR" sz="800" b="0" i="0" u="none" strike="noStrike" dirty="0" smtClean="0">
                          <a:solidFill>
                            <a:srgbClr val="000000"/>
                          </a:solidFill>
                          <a:effectLst/>
                          <a:latin typeface="Book Antiqua"/>
                        </a:rPr>
                        <a:t>Öğretmenler</a:t>
                      </a: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a:effectLst/>
                        </a:rPr>
                        <a:t>Her ayın son haftası</a:t>
                      </a:r>
                      <a:endParaRPr lang="tr-TR" sz="800" b="0" i="0" u="none" strike="noStrike">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04"/>
                  </a:ext>
                </a:extLst>
              </a:tr>
              <a:tr h="341730">
                <a:tc>
                  <a:txBody>
                    <a:bodyPr/>
                    <a:lstStyle/>
                    <a:p>
                      <a:pPr algn="l" fontAlgn="ctr"/>
                      <a:r>
                        <a:rPr lang="tr-TR" sz="500" u="none" strike="noStrike" dirty="0">
                          <a:effectLst/>
                        </a:rPr>
                        <a:t>Eylem </a:t>
                      </a:r>
                      <a:r>
                        <a:rPr lang="tr-TR" sz="500" u="none" strike="noStrike" dirty="0" smtClean="0">
                          <a:effectLst/>
                        </a:rPr>
                        <a:t>1.1.4</a:t>
                      </a:r>
                      <a:endParaRPr lang="tr-TR" sz="500" b="1" i="0" u="none" strike="noStrike" dirty="0">
                        <a:solidFill>
                          <a:srgbClr val="000000"/>
                        </a:solidFill>
                        <a:effectLst/>
                        <a:latin typeface="Times New Roman"/>
                      </a:endParaRPr>
                    </a:p>
                  </a:txBody>
                  <a:tcPr marL="4185" marR="4185" marT="4185" marB="0" anchor="ctr"/>
                </a:tc>
                <a:tc>
                  <a:txBody>
                    <a:bodyPr/>
                    <a:lstStyle/>
                    <a:p>
                      <a:pPr algn="l" fontAlgn="ctr"/>
                      <a:r>
                        <a:rPr lang="tr-TR" sz="700" u="none" strike="noStrike" dirty="0">
                          <a:effectLst/>
                        </a:rPr>
                        <a:t>Yaz dönemlerinde çocuklar ve ailelerin talepleri doğrultusunda oyun temelli gelişim etkinliklerinin yer aldığı yaz okulu programları geliştirilecek</a:t>
                      </a:r>
                      <a:endParaRPr lang="tr-TR" sz="700" b="0" i="0" u="none" strike="noStrike" dirty="0">
                        <a:solidFill>
                          <a:srgbClr val="000000"/>
                        </a:solidFill>
                        <a:effectLst/>
                        <a:latin typeface="Times New Roman"/>
                      </a:endParaRPr>
                    </a:p>
                  </a:txBody>
                  <a:tcPr marL="4185" marR="4185" marT="4185" marB="0" anchor="ctr"/>
                </a:tc>
                <a:tc>
                  <a:txBody>
                    <a:bodyPr/>
                    <a:lstStyle/>
                    <a:p>
                      <a:pPr algn="l" fontAlgn="ctr"/>
                      <a:r>
                        <a:rPr lang="tr-TR" sz="800" u="none" strike="noStrike" dirty="0" smtClean="0">
                          <a:effectLst/>
                        </a:rPr>
                        <a:t>Müdür Yardımcısı</a:t>
                      </a: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a:effectLst/>
                        </a:rPr>
                        <a:t>Mayıs ayı</a:t>
                      </a:r>
                      <a:endParaRPr lang="tr-TR" sz="800" b="0" i="0" u="none" strike="noStrike">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05"/>
                  </a:ext>
                </a:extLst>
              </a:tr>
              <a:tr h="326794">
                <a:tc>
                  <a:txBody>
                    <a:bodyPr/>
                    <a:lstStyle/>
                    <a:p>
                      <a:pPr algn="l" fontAlgn="ctr"/>
                      <a:r>
                        <a:rPr lang="tr-TR" sz="500" u="none" strike="noStrike" dirty="0">
                          <a:effectLst/>
                        </a:rPr>
                        <a:t>Eylem </a:t>
                      </a:r>
                      <a:r>
                        <a:rPr lang="tr-TR" sz="500" u="none" strike="noStrike" dirty="0" smtClean="0">
                          <a:effectLst/>
                        </a:rPr>
                        <a:t>1.1.5</a:t>
                      </a:r>
                      <a:endParaRPr lang="tr-TR" sz="500" b="1" i="0" u="none" strike="noStrike" dirty="0">
                        <a:solidFill>
                          <a:srgbClr val="000000"/>
                        </a:solidFill>
                        <a:effectLst/>
                        <a:latin typeface="Times New Roman"/>
                      </a:endParaRPr>
                    </a:p>
                  </a:txBody>
                  <a:tcPr marL="4185" marR="4185" marT="4185" marB="0" anchor="ctr"/>
                </a:tc>
                <a:tc>
                  <a:txBody>
                    <a:bodyPr/>
                    <a:lstStyle/>
                    <a:p>
                      <a:pPr algn="l" fontAlgn="ctr"/>
                      <a:r>
                        <a:rPr lang="tr-TR" sz="700" u="none" strike="noStrike" dirty="0">
                          <a:effectLst/>
                        </a:rPr>
                        <a:t>Farklı kurum ve kuruluşlar ile halk eğitim merkezleri iş birliğinde anne babalara yönelik çocuk gelişimi ve psikolojisi odaklı eğitimler yaygınlaştırılacaktır.</a:t>
                      </a:r>
                      <a:endParaRPr lang="tr-TR" sz="700" b="0" i="0" u="none" strike="noStrike" dirty="0">
                        <a:solidFill>
                          <a:srgbClr val="000000"/>
                        </a:solidFill>
                        <a:effectLst/>
                        <a:latin typeface="Times New Roman"/>
                      </a:endParaRPr>
                    </a:p>
                  </a:txBody>
                  <a:tcPr marL="4185" marR="4185" marT="4185" marB="0" anchor="ctr"/>
                </a:tc>
                <a:tc>
                  <a:txBody>
                    <a:bodyPr/>
                    <a:lstStyle/>
                    <a:p>
                      <a:pPr algn="l" fontAlgn="ctr"/>
                      <a:r>
                        <a:rPr lang="tr-TR" sz="800" b="0" i="0" u="none" strike="noStrike" dirty="0" smtClean="0">
                          <a:solidFill>
                            <a:srgbClr val="000000"/>
                          </a:solidFill>
                          <a:effectLst/>
                          <a:latin typeface="Book Antiqua"/>
                        </a:rPr>
                        <a:t>Öğretmenler</a:t>
                      </a: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a:effectLst/>
                        </a:rPr>
                        <a:t>Ekim ayı</a:t>
                      </a:r>
                      <a:endParaRPr lang="tr-TR" sz="800" b="0" i="0" u="none" strike="noStrike">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06"/>
                  </a:ext>
                </a:extLst>
              </a:tr>
              <a:tr h="326794">
                <a:tc>
                  <a:txBody>
                    <a:bodyPr/>
                    <a:lstStyle/>
                    <a:p>
                      <a:pPr algn="l" fontAlgn="ctr"/>
                      <a:r>
                        <a:rPr lang="tr-TR" sz="500" u="none" strike="noStrike" dirty="0">
                          <a:effectLst/>
                        </a:rPr>
                        <a:t>Eylem </a:t>
                      </a:r>
                      <a:r>
                        <a:rPr lang="tr-TR" sz="500" u="none" strike="noStrike" dirty="0" smtClean="0">
                          <a:effectLst/>
                        </a:rPr>
                        <a:t>1.1.6</a:t>
                      </a:r>
                      <a:endParaRPr lang="tr-TR" sz="500" b="1" i="0" u="none" strike="noStrike" dirty="0">
                        <a:solidFill>
                          <a:srgbClr val="000000"/>
                        </a:solidFill>
                        <a:effectLst/>
                        <a:latin typeface="Times New Roman"/>
                      </a:endParaRPr>
                    </a:p>
                  </a:txBody>
                  <a:tcPr marL="4185" marR="4185" marT="4185" marB="0" anchor="ctr"/>
                </a:tc>
                <a:tc>
                  <a:txBody>
                    <a:bodyPr/>
                    <a:lstStyle/>
                    <a:p>
                      <a:pPr algn="l" fontAlgn="ctr"/>
                      <a:r>
                        <a:rPr lang="tr-TR" sz="700" u="none" strike="noStrike" dirty="0">
                          <a:effectLst/>
                        </a:rPr>
                        <a:t>Öğrencilerin devamsızlık yapmasına sebep olan faktörler belirlenerek bunların öğrenciler üzerindeki olumsuz etkisini azaltacak tedbirler alınacaktır.</a:t>
                      </a:r>
                      <a:endParaRPr lang="tr-TR" sz="700" b="0" i="0" u="none" strike="noStrike" dirty="0">
                        <a:solidFill>
                          <a:srgbClr val="000000"/>
                        </a:solidFill>
                        <a:effectLst/>
                        <a:latin typeface="Times New Roman"/>
                      </a:endParaRPr>
                    </a:p>
                  </a:txBody>
                  <a:tcPr marL="4185" marR="4185" marT="4185" marB="0" anchor="ctr"/>
                </a:tc>
                <a:tc>
                  <a:txBody>
                    <a:bodyPr/>
                    <a:lstStyle/>
                    <a:p>
                      <a:pPr algn="l" fontAlgn="ctr"/>
                      <a:r>
                        <a:rPr lang="tr-TR" sz="800" b="0" i="0" u="none" strike="noStrike" dirty="0" smtClean="0">
                          <a:solidFill>
                            <a:srgbClr val="000000"/>
                          </a:solidFill>
                          <a:effectLst/>
                          <a:latin typeface="Book Antiqua"/>
                        </a:rPr>
                        <a:t>Öğretmenler</a:t>
                      </a: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a:effectLst/>
                        </a:rPr>
                        <a:t>Ekim ayı</a:t>
                      </a:r>
                      <a:endParaRPr lang="tr-TR" sz="800" b="0" i="0" u="none" strike="noStrike">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07"/>
                  </a:ext>
                </a:extLst>
              </a:tr>
              <a:tr h="326794">
                <a:tc>
                  <a:txBody>
                    <a:bodyPr/>
                    <a:lstStyle/>
                    <a:p>
                      <a:pPr algn="l" fontAlgn="ctr"/>
                      <a:r>
                        <a:rPr lang="tr-TR" sz="500" u="none" strike="noStrike" dirty="0">
                          <a:effectLst/>
                        </a:rPr>
                        <a:t>Eylem </a:t>
                      </a:r>
                      <a:r>
                        <a:rPr lang="tr-TR" sz="500" u="none" strike="noStrike" dirty="0" smtClean="0">
                          <a:effectLst/>
                        </a:rPr>
                        <a:t>1.1.7</a:t>
                      </a:r>
                      <a:endParaRPr lang="tr-TR" sz="500" b="1" i="0" u="none" strike="noStrike" dirty="0">
                        <a:solidFill>
                          <a:srgbClr val="000000"/>
                        </a:solidFill>
                        <a:effectLst/>
                        <a:latin typeface="Times New Roman"/>
                      </a:endParaRPr>
                    </a:p>
                  </a:txBody>
                  <a:tcPr marL="4185" marR="4185" marT="4185" marB="0" anchor="ctr"/>
                </a:tc>
                <a:tc>
                  <a:txBody>
                    <a:bodyPr/>
                    <a:lstStyle/>
                    <a:p>
                      <a:pPr algn="l" fontAlgn="ctr"/>
                      <a:r>
                        <a:rPr lang="tr-TR" sz="700" u="none" strike="noStrike" dirty="0">
                          <a:effectLst/>
                        </a:rPr>
                        <a:t>Farklı hedef kitlelerin hayat boyu öğrenmeye erişimi artırabilmek için uzaktan eğitim teknolojilerinden yararlanılacaktır.</a:t>
                      </a:r>
                      <a:endParaRPr lang="tr-TR" sz="700" b="0" i="0" u="none" strike="noStrike" dirty="0">
                        <a:solidFill>
                          <a:srgbClr val="000000"/>
                        </a:solidFill>
                        <a:effectLst/>
                        <a:latin typeface="Times New Roman"/>
                      </a:endParaRPr>
                    </a:p>
                  </a:txBody>
                  <a:tcPr marL="4185" marR="4185" marT="4185" marB="0" anchor="ctr"/>
                </a:tc>
                <a:tc>
                  <a:txBody>
                    <a:bodyPr/>
                    <a:lstStyle/>
                    <a:p>
                      <a:pPr algn="l" fontAlgn="ctr"/>
                      <a:r>
                        <a:rPr lang="tr-TR" sz="800" b="0" i="0" u="none" strike="noStrike" dirty="0" smtClean="0">
                          <a:solidFill>
                            <a:srgbClr val="000000"/>
                          </a:solidFill>
                          <a:effectLst/>
                          <a:latin typeface="Book Antiqua"/>
                        </a:rPr>
                        <a:t>Öğretmenler</a:t>
                      </a: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a:effectLst/>
                        </a:rPr>
                        <a:t>Eylül ayı</a:t>
                      </a:r>
                      <a:endParaRPr lang="tr-TR" sz="800" b="0" i="0" u="none" strike="noStrike">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08"/>
                  </a:ext>
                </a:extLst>
              </a:tr>
              <a:tr h="326794">
                <a:tc>
                  <a:txBody>
                    <a:bodyPr/>
                    <a:lstStyle/>
                    <a:p>
                      <a:pPr algn="l" fontAlgn="ctr"/>
                      <a:r>
                        <a:rPr lang="tr-TR" sz="500" u="none" strike="noStrike" dirty="0">
                          <a:effectLst/>
                        </a:rPr>
                        <a:t>Eylem </a:t>
                      </a:r>
                      <a:r>
                        <a:rPr lang="tr-TR" sz="500" u="none" strike="noStrike" dirty="0" smtClean="0">
                          <a:effectLst/>
                        </a:rPr>
                        <a:t>1.1.8</a:t>
                      </a:r>
                      <a:endParaRPr lang="tr-TR" sz="500" b="1" i="0" u="none" strike="noStrike" dirty="0">
                        <a:solidFill>
                          <a:srgbClr val="000000"/>
                        </a:solidFill>
                        <a:effectLst/>
                        <a:latin typeface="Times New Roman"/>
                      </a:endParaRPr>
                    </a:p>
                  </a:txBody>
                  <a:tcPr marL="4185" marR="4185" marT="4185" marB="0" anchor="ctr"/>
                </a:tc>
                <a:tc>
                  <a:txBody>
                    <a:bodyPr/>
                    <a:lstStyle/>
                    <a:p>
                      <a:pPr algn="l" fontAlgn="ctr"/>
                      <a:r>
                        <a:rPr lang="tr-TR" sz="700" u="none" strike="noStrike">
                          <a:effectLst/>
                        </a:rPr>
                        <a:t>Erken çocukluk, çocukluk ve ergenlik dönemine ilişkin ebeveynlere yönelik destek eğitim programları yaygınlaştırılacaktır.</a:t>
                      </a:r>
                      <a:endParaRPr lang="tr-TR" sz="700" b="0" i="0" u="none" strike="noStrike">
                        <a:solidFill>
                          <a:srgbClr val="000000"/>
                        </a:solidFill>
                        <a:effectLst/>
                        <a:latin typeface="Times New Roman"/>
                      </a:endParaRPr>
                    </a:p>
                  </a:txBody>
                  <a:tcPr marL="4185" marR="4185" marT="4185" marB="0" anchor="ctr"/>
                </a:tc>
                <a:tc>
                  <a:txBody>
                    <a:bodyPr/>
                    <a:lstStyle/>
                    <a:p>
                      <a:pPr algn="l" fontAlgn="ctr"/>
                      <a:r>
                        <a:rPr lang="tr-TR" sz="800" b="0" i="0" u="none" strike="noStrike" dirty="0" smtClean="0">
                          <a:solidFill>
                            <a:srgbClr val="000000"/>
                          </a:solidFill>
                          <a:effectLst/>
                          <a:latin typeface="Book Antiqua"/>
                        </a:rPr>
                        <a:t>Öğretmenler</a:t>
                      </a: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a:effectLst/>
                        </a:rPr>
                        <a:t>Kasım ayı</a:t>
                      </a:r>
                      <a:endParaRPr lang="tr-TR" sz="800" b="0" i="0" u="none" strike="noStrike">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09"/>
                  </a:ext>
                </a:extLst>
              </a:tr>
              <a:tr h="372580">
                <a:tc>
                  <a:txBody>
                    <a:bodyPr/>
                    <a:lstStyle/>
                    <a:p>
                      <a:pPr algn="l" fontAlgn="ctr"/>
                      <a:r>
                        <a:rPr lang="tr-TR" sz="500" u="none" strike="noStrike" dirty="0">
                          <a:effectLst/>
                        </a:rPr>
                        <a:t>Eylem </a:t>
                      </a:r>
                      <a:r>
                        <a:rPr lang="tr-TR" sz="500" u="none" strike="noStrike" dirty="0" smtClean="0">
                          <a:effectLst/>
                        </a:rPr>
                        <a:t>1.1.19</a:t>
                      </a:r>
                      <a:endParaRPr lang="tr-TR" sz="500" b="1" i="0" u="none" strike="noStrike" dirty="0">
                        <a:solidFill>
                          <a:srgbClr val="000000"/>
                        </a:solidFill>
                        <a:effectLst/>
                        <a:latin typeface="Times New Roman"/>
                      </a:endParaRPr>
                    </a:p>
                  </a:txBody>
                  <a:tcPr marL="4185" marR="4185" marT="4185" marB="0" anchor="ctr"/>
                </a:tc>
                <a:tc>
                  <a:txBody>
                    <a:bodyPr/>
                    <a:lstStyle/>
                    <a:p>
                      <a:pPr algn="l" fontAlgn="ctr"/>
                      <a:r>
                        <a:rPr lang="tr-TR" sz="700" u="none" strike="noStrike">
                          <a:effectLst/>
                        </a:rPr>
                        <a:t>Kayıt bölgesinde yer alan öğrencilerin tespiti çalışması yapılacaktır.</a:t>
                      </a:r>
                      <a:endParaRPr lang="tr-TR" sz="700" b="0" i="0" u="none" strike="noStrike">
                        <a:solidFill>
                          <a:srgbClr val="000000"/>
                        </a:solidFill>
                        <a:effectLst/>
                        <a:latin typeface="Times New Roman"/>
                      </a:endParaRPr>
                    </a:p>
                  </a:txBody>
                  <a:tcPr marL="4185" marR="4185" marT="4185" marB="0" anchor="ctr"/>
                </a:tc>
                <a:tc>
                  <a:txBody>
                    <a:bodyPr/>
                    <a:lstStyle/>
                    <a:p>
                      <a:pPr algn="l" fontAlgn="ctr"/>
                      <a:r>
                        <a:rPr lang="tr-TR" sz="800" u="none" strike="noStrike" dirty="0" smtClean="0">
                          <a:effectLst/>
                        </a:rPr>
                        <a:t>Okul Müdürü</a:t>
                      </a:r>
                      <a:r>
                        <a:rPr lang="tr-TR" sz="800" u="none" strike="noStrike" dirty="0">
                          <a:effectLst/>
                        </a:rPr>
                        <a:t/>
                      </a:r>
                      <a:br>
                        <a:rPr lang="tr-TR" sz="800" u="none" strike="noStrike" dirty="0">
                          <a:effectLst/>
                        </a:rPr>
                      </a:b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a:effectLst/>
                        </a:rPr>
                        <a:t>Temmuz ayı</a:t>
                      </a:r>
                      <a:endParaRPr lang="tr-TR" sz="800" b="0" i="0" u="none" strike="noStrike">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10"/>
                  </a:ext>
                </a:extLst>
              </a:tr>
              <a:tr h="306156">
                <a:tc>
                  <a:txBody>
                    <a:bodyPr/>
                    <a:lstStyle/>
                    <a:p>
                      <a:pPr algn="l" fontAlgn="ctr"/>
                      <a:r>
                        <a:rPr lang="tr-TR" sz="500" u="none" strike="noStrike" dirty="0">
                          <a:effectLst/>
                        </a:rPr>
                        <a:t>Eylem </a:t>
                      </a:r>
                      <a:r>
                        <a:rPr lang="tr-TR" sz="500" u="none" strike="noStrike" dirty="0" smtClean="0">
                          <a:effectLst/>
                        </a:rPr>
                        <a:t>1.1.20</a:t>
                      </a:r>
                      <a:endParaRPr lang="tr-TR" sz="500" b="1" i="0" u="none" strike="noStrike" dirty="0">
                        <a:solidFill>
                          <a:srgbClr val="000000"/>
                        </a:solidFill>
                        <a:effectLst/>
                        <a:latin typeface="Times New Roman"/>
                      </a:endParaRPr>
                    </a:p>
                  </a:txBody>
                  <a:tcPr marL="4185" marR="4185" marT="4185" marB="0" anchor="ctr"/>
                </a:tc>
                <a:tc>
                  <a:txBody>
                    <a:bodyPr/>
                    <a:lstStyle/>
                    <a:p>
                      <a:pPr algn="l" fontAlgn="ctr"/>
                      <a:r>
                        <a:rPr lang="tr-TR" sz="700" u="none" strike="noStrike">
                          <a:effectLst/>
                        </a:rPr>
                        <a:t>Okula yeni başlayan öğrencilere oryantasyon eğitimi verilecektir.</a:t>
                      </a:r>
                      <a:endParaRPr lang="tr-TR" sz="700" b="0" i="0" u="none" strike="noStrike">
                        <a:solidFill>
                          <a:srgbClr val="000000"/>
                        </a:solidFill>
                        <a:effectLst/>
                        <a:latin typeface="Times New Roman"/>
                      </a:endParaRPr>
                    </a:p>
                  </a:txBody>
                  <a:tcPr marL="4185" marR="4185" marT="4185" marB="0" anchor="ctr"/>
                </a:tc>
                <a:tc>
                  <a:txBody>
                    <a:bodyPr/>
                    <a:lstStyle/>
                    <a:p>
                      <a:pPr algn="l" fontAlgn="ctr"/>
                      <a:r>
                        <a:rPr lang="tr-TR" sz="800" b="0" i="0" u="none" strike="noStrike" dirty="0" smtClean="0">
                          <a:solidFill>
                            <a:srgbClr val="000000"/>
                          </a:solidFill>
                          <a:effectLst/>
                          <a:latin typeface="Book Antiqua"/>
                        </a:rPr>
                        <a:t>Öğretmenler</a:t>
                      </a: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a:effectLst/>
                        </a:rPr>
                        <a:t>Eylül ilk haftası</a:t>
                      </a:r>
                      <a:endParaRPr lang="tr-TR" sz="800" b="0" i="0" u="none" strike="noStrike">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11"/>
                  </a:ext>
                </a:extLst>
              </a:tr>
              <a:tr h="372580">
                <a:tc>
                  <a:txBody>
                    <a:bodyPr/>
                    <a:lstStyle/>
                    <a:p>
                      <a:pPr algn="l" fontAlgn="ctr"/>
                      <a:r>
                        <a:rPr lang="tr-TR" sz="500" u="none" strike="noStrike" dirty="0">
                          <a:effectLst/>
                        </a:rPr>
                        <a:t>Eylem </a:t>
                      </a:r>
                      <a:r>
                        <a:rPr lang="tr-TR" sz="500" u="none" strike="noStrike" dirty="0" smtClean="0">
                          <a:effectLst/>
                        </a:rPr>
                        <a:t>1.1.21</a:t>
                      </a:r>
                      <a:endParaRPr lang="tr-TR" sz="500" b="1" i="0" u="none" strike="noStrike" dirty="0">
                        <a:solidFill>
                          <a:srgbClr val="000000"/>
                        </a:solidFill>
                        <a:effectLst/>
                        <a:latin typeface="Times New Roman"/>
                      </a:endParaRPr>
                    </a:p>
                  </a:txBody>
                  <a:tcPr marL="4185" marR="4185" marT="4185" marB="0" anchor="ctr"/>
                </a:tc>
                <a:tc>
                  <a:txBody>
                    <a:bodyPr/>
                    <a:lstStyle/>
                    <a:p>
                      <a:pPr algn="l" fontAlgn="ctr"/>
                      <a:r>
                        <a:rPr lang="tr-TR" sz="700" u="none" strike="noStrike" dirty="0">
                          <a:effectLst/>
                        </a:rPr>
                        <a:t>Öğrencilerin devamsızlık yapmasına sebep olan faktörler belirlenerek bunların öğrenciler üzerindeki olumsuz etkisini azaltacak tedbirler alınacaktır.</a:t>
                      </a:r>
                      <a:endParaRPr lang="tr-TR" sz="700" b="0" i="0" u="none" strike="noStrike" dirty="0">
                        <a:solidFill>
                          <a:srgbClr val="000000"/>
                        </a:solidFill>
                        <a:effectLst/>
                        <a:latin typeface="Times New Roman"/>
                      </a:endParaRPr>
                    </a:p>
                  </a:txBody>
                  <a:tcPr marL="4185" marR="4185" marT="4185" marB="0" anchor="ctr"/>
                </a:tc>
                <a:tc>
                  <a:txBody>
                    <a:bodyPr/>
                    <a:lstStyle/>
                    <a:p>
                      <a:pPr algn="l" fontAlgn="ctr"/>
                      <a:r>
                        <a:rPr lang="tr-TR" sz="800" b="0" i="0" u="none" strike="noStrike" dirty="0" smtClean="0">
                          <a:solidFill>
                            <a:srgbClr val="000000"/>
                          </a:solidFill>
                          <a:effectLst/>
                          <a:latin typeface="Book Antiqua"/>
                        </a:rPr>
                        <a:t>Müdür</a:t>
                      </a:r>
                      <a:r>
                        <a:rPr lang="tr-TR" sz="800" b="0" i="0" u="none" strike="noStrike" baseline="0" dirty="0" smtClean="0">
                          <a:solidFill>
                            <a:srgbClr val="000000"/>
                          </a:solidFill>
                          <a:effectLst/>
                          <a:latin typeface="Book Antiqua"/>
                        </a:rPr>
                        <a:t> Yardımcısı</a:t>
                      </a: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a:effectLst/>
                        </a:rPr>
                        <a:t>Her ayın son haftası</a:t>
                      </a:r>
                      <a:endParaRPr lang="tr-TR" sz="800" b="0" i="0" u="none" strike="noStrike">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12"/>
                  </a:ext>
                </a:extLst>
              </a:tr>
              <a:tr h="372580">
                <a:tc>
                  <a:txBody>
                    <a:bodyPr/>
                    <a:lstStyle/>
                    <a:p>
                      <a:pPr algn="l" fontAlgn="ctr"/>
                      <a:r>
                        <a:rPr lang="tr-TR" sz="500" u="none" strike="noStrike">
                          <a:effectLst/>
                        </a:rPr>
                        <a:t>Eylem </a:t>
                      </a:r>
                      <a:r>
                        <a:rPr lang="tr-TR" sz="500" u="none" strike="noStrike" smtClean="0">
                          <a:effectLst/>
                        </a:rPr>
                        <a:t>1.1.22</a:t>
                      </a:r>
                      <a:endParaRPr lang="tr-TR" sz="500" b="1" i="0" u="none" strike="noStrike">
                        <a:solidFill>
                          <a:srgbClr val="000000"/>
                        </a:solidFill>
                        <a:effectLst/>
                        <a:latin typeface="Times New Roman"/>
                      </a:endParaRPr>
                    </a:p>
                  </a:txBody>
                  <a:tcPr marL="4185" marR="4185" marT="4185" marB="0" anchor="ctr"/>
                </a:tc>
                <a:tc>
                  <a:txBody>
                    <a:bodyPr/>
                    <a:lstStyle/>
                    <a:p>
                      <a:pPr algn="l" fontAlgn="ctr"/>
                      <a:r>
                        <a:rPr lang="tr-TR" sz="700" u="none" strike="noStrike" dirty="0">
                          <a:effectLst/>
                        </a:rPr>
                        <a:t>Devamsızlık yapan yabancı öğrencilerin velileri ile özel aylık toplantı ve görüşmeler yapılacaktır.</a:t>
                      </a:r>
                      <a:endParaRPr lang="tr-TR" sz="700" b="0" i="0" u="none" strike="noStrike" dirty="0">
                        <a:solidFill>
                          <a:srgbClr val="000000"/>
                        </a:solidFill>
                        <a:effectLst/>
                        <a:latin typeface="Times New Roman"/>
                      </a:endParaRPr>
                    </a:p>
                  </a:txBody>
                  <a:tcPr marL="4185" marR="4185" marT="4185" marB="0" anchor="ctr"/>
                </a:tc>
                <a:tc>
                  <a:txBody>
                    <a:bodyPr/>
                    <a:lstStyle/>
                    <a:p>
                      <a:pPr algn="l" fontAlgn="ctr"/>
                      <a:r>
                        <a:rPr lang="tr-TR" sz="800" u="none" strike="noStrike" dirty="0" smtClean="0">
                          <a:effectLst/>
                        </a:rPr>
                        <a:t>Okul</a:t>
                      </a:r>
                      <a:r>
                        <a:rPr lang="tr-TR" sz="800" u="none" strike="noStrike" baseline="0" dirty="0" smtClean="0">
                          <a:effectLst/>
                        </a:rPr>
                        <a:t> Müdürü</a:t>
                      </a:r>
                      <a:r>
                        <a:rPr lang="tr-TR" sz="800" u="none" strike="noStrike" dirty="0">
                          <a:effectLst/>
                        </a:rPr>
                        <a:t/>
                      </a:r>
                      <a:br>
                        <a:rPr lang="tr-TR" sz="800" u="none" strike="noStrike" dirty="0">
                          <a:effectLst/>
                        </a:rPr>
                      </a:br>
                      <a:endParaRPr lang="tr-TR" sz="800" b="0" i="0" u="none" strike="noStrike" dirty="0">
                        <a:solidFill>
                          <a:srgbClr val="000000"/>
                        </a:solidFill>
                        <a:effectLst/>
                        <a:latin typeface="Book Antiqua"/>
                      </a:endParaRPr>
                    </a:p>
                  </a:txBody>
                  <a:tcPr marL="4185" marR="4185" marT="4185" marB="0" anchor="ctr"/>
                </a:tc>
                <a:tc>
                  <a:txBody>
                    <a:bodyPr/>
                    <a:lstStyle/>
                    <a:p>
                      <a:pPr algn="l" fontAlgn="ctr"/>
                      <a:r>
                        <a:rPr lang="tr-TR" sz="800" u="none" strike="noStrike" dirty="0">
                          <a:effectLst/>
                        </a:rPr>
                        <a:t>Her ayın ilk haftası</a:t>
                      </a:r>
                      <a:endParaRPr lang="tr-TR" sz="800" b="0" i="0" u="none" strike="noStrike" dirty="0">
                        <a:solidFill>
                          <a:srgbClr val="000000"/>
                        </a:solidFill>
                        <a:effectLst/>
                        <a:latin typeface="Book Antiqua"/>
                      </a:endParaRPr>
                    </a:p>
                  </a:txBody>
                  <a:tcPr marL="4185" marR="4185" marT="4185" marB="0" anchor="ct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4079415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xmlns="" id="{4FE9ECC4-2C29-4494-97B7-40AEB4C8326E}"/>
              </a:ext>
            </a:extLst>
          </p:cNvPr>
          <p:cNvGraphicFramePr>
            <a:graphicFrameLocks noGrp="1"/>
          </p:cNvGraphicFramePr>
          <p:nvPr>
            <p:extLst>
              <p:ext uri="{D42A27DB-BD31-4B8C-83A1-F6EECF244321}">
                <p14:modId xmlns:p14="http://schemas.microsoft.com/office/powerpoint/2010/main" val="1395871961"/>
              </p:ext>
            </p:extLst>
          </p:nvPr>
        </p:nvGraphicFramePr>
        <p:xfrm>
          <a:off x="489402" y="42333"/>
          <a:ext cx="6758395" cy="1485928"/>
        </p:xfrm>
        <a:graphic>
          <a:graphicData uri="http://schemas.openxmlformats.org/drawingml/2006/table">
            <a:tbl>
              <a:tblPr firstRow="1" bandRow="1">
                <a:tableStyleId>{073A0DAA-6AF3-43AB-8588-CEC1D06C72B9}</a:tableStyleId>
              </a:tblPr>
              <a:tblGrid>
                <a:gridCol w="6758395">
                  <a:extLst>
                    <a:ext uri="{9D8B030D-6E8A-4147-A177-3AD203B41FA5}">
                      <a16:colId xmlns:a16="http://schemas.microsoft.com/office/drawing/2014/main" xmlns="" val="20000"/>
                    </a:ext>
                  </a:extLst>
                </a:gridCol>
              </a:tblGrid>
              <a:tr h="801808">
                <a:tc>
                  <a:txBody>
                    <a:bodyPr/>
                    <a:lstStyle/>
                    <a:p>
                      <a:pPr algn="just"/>
                      <a:r>
                        <a:rPr lang="tr-TR" sz="1200" dirty="0">
                          <a:solidFill>
                            <a:schemeClr val="bg1"/>
                          </a:solidFill>
                        </a:rPr>
                        <a:t>STRATEJİK AMAÇ 2.</a:t>
                      </a:r>
                    </a:p>
                    <a:p>
                      <a:pPr algn="just"/>
                      <a:r>
                        <a:rPr lang="tr-TR" sz="1200" b="0" dirty="0">
                          <a:solidFill>
                            <a:schemeClr val="bg1"/>
                          </a:solidFill>
                          <a:latin typeface="Times New Roman" pitchFamily="18" charset="0"/>
                          <a:cs typeface="Times New Roman" pitchFamily="18" charset="0"/>
                        </a:rPr>
                        <a:t>Bütün bireylere ulusal ve uluslararası ölçütlerde bilgi, beceri, tutum ve davranışın kazandırılması ile girişimci, yenilikçi, yaratıcı, dil becerileri yüksek, iletişime ve öğrenmeye açık, öz güven ve sorumluluk sahibi sağlıklı ve mutlu bireylerin yetişmesine imkân sağlamak.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623530">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2.1.</a:t>
                      </a:r>
                    </a:p>
                    <a:p>
                      <a:pPr algn="just">
                        <a:lnSpc>
                          <a:spcPts val="1540"/>
                        </a:lnSpc>
                      </a:pPr>
                      <a:r>
                        <a:rPr lang="tr-TR" sz="1100" dirty="0">
                          <a:solidFill>
                            <a:schemeClr val="tx1"/>
                          </a:solidFill>
                          <a:latin typeface="Times New Roman" pitchFamily="18" charset="0"/>
                          <a:cs typeface="Times New Roman" pitchFamily="18" charset="0"/>
                        </a:rPr>
                        <a:t>Öğrenme kazanımlarını takip eden ve velileri de sürece dâhil eden bir yönetim anlayışı ile öğrencilerimizin akademik başarıları ve sosyal faaliyetlere etkin katılımı artırılacaktır.</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6" name="Metin kutusu 5">
            <a:extLst>
              <a:ext uri="{FF2B5EF4-FFF2-40B4-BE49-F238E27FC236}">
                <a16:creationId xmlns:a16="http://schemas.microsoft.com/office/drawing/2014/main" xmlns="" id="{F77E89E0-62B3-4A08-99EE-72BE6C729A81}"/>
              </a:ext>
            </a:extLst>
          </p:cNvPr>
          <p:cNvSpPr txBox="1"/>
          <p:nvPr/>
        </p:nvSpPr>
        <p:spPr>
          <a:xfrm>
            <a:off x="-9766" y="9092106"/>
            <a:ext cx="462229" cy="307777"/>
          </a:xfrm>
          <a:prstGeom prst="rect">
            <a:avLst/>
          </a:prstGeom>
          <a:noFill/>
        </p:spPr>
        <p:txBody>
          <a:bodyPr wrap="square" rtlCol="0">
            <a:spAutoFit/>
          </a:bodyPr>
          <a:lstStyle/>
          <a:p>
            <a:r>
              <a:rPr lang="tr-TR" sz="1400" b="1" dirty="0"/>
              <a:t>24</a:t>
            </a:r>
          </a:p>
        </p:txBody>
      </p:sp>
      <p:graphicFrame>
        <p:nvGraphicFramePr>
          <p:cNvPr id="8" name="7 Tablo"/>
          <p:cNvGraphicFramePr>
            <a:graphicFrameLocks noGrp="1"/>
          </p:cNvGraphicFramePr>
          <p:nvPr>
            <p:extLst>
              <p:ext uri="{D42A27DB-BD31-4B8C-83A1-F6EECF244321}">
                <p14:modId xmlns:p14="http://schemas.microsoft.com/office/powerpoint/2010/main" val="369415542"/>
              </p:ext>
            </p:extLst>
          </p:nvPr>
        </p:nvGraphicFramePr>
        <p:xfrm>
          <a:off x="489402" y="1329267"/>
          <a:ext cx="6753227" cy="3978770"/>
        </p:xfrm>
        <a:graphic>
          <a:graphicData uri="http://schemas.openxmlformats.org/drawingml/2006/table">
            <a:tbl>
              <a:tblPr/>
              <a:tblGrid>
                <a:gridCol w="516795">
                  <a:extLst>
                    <a:ext uri="{9D8B030D-6E8A-4147-A177-3AD203B41FA5}">
                      <a16:colId xmlns:a16="http://schemas.microsoft.com/office/drawing/2014/main" xmlns="" val="20000"/>
                    </a:ext>
                  </a:extLst>
                </a:gridCol>
                <a:gridCol w="3462748">
                  <a:extLst>
                    <a:ext uri="{9D8B030D-6E8A-4147-A177-3AD203B41FA5}">
                      <a16:colId xmlns:a16="http://schemas.microsoft.com/office/drawing/2014/main" xmlns="" val="20001"/>
                    </a:ext>
                  </a:extLst>
                </a:gridCol>
                <a:gridCol w="680339">
                  <a:extLst>
                    <a:ext uri="{9D8B030D-6E8A-4147-A177-3AD203B41FA5}">
                      <a16:colId xmlns:a16="http://schemas.microsoft.com/office/drawing/2014/main" xmlns="" val="20002"/>
                    </a:ext>
                  </a:extLst>
                </a:gridCol>
                <a:gridCol w="418669">
                  <a:extLst>
                    <a:ext uri="{9D8B030D-6E8A-4147-A177-3AD203B41FA5}">
                      <a16:colId xmlns:a16="http://schemas.microsoft.com/office/drawing/2014/main" xmlns="" val="20003"/>
                    </a:ext>
                  </a:extLst>
                </a:gridCol>
                <a:gridCol w="418669">
                  <a:extLst>
                    <a:ext uri="{9D8B030D-6E8A-4147-A177-3AD203B41FA5}">
                      <a16:colId xmlns:a16="http://schemas.microsoft.com/office/drawing/2014/main" xmlns="" val="20004"/>
                    </a:ext>
                  </a:extLst>
                </a:gridCol>
                <a:gridCol w="418669">
                  <a:extLst>
                    <a:ext uri="{9D8B030D-6E8A-4147-A177-3AD203B41FA5}">
                      <a16:colId xmlns:a16="http://schemas.microsoft.com/office/drawing/2014/main" xmlns="" val="20005"/>
                    </a:ext>
                  </a:extLst>
                </a:gridCol>
                <a:gridCol w="418669">
                  <a:extLst>
                    <a:ext uri="{9D8B030D-6E8A-4147-A177-3AD203B41FA5}">
                      <a16:colId xmlns:a16="http://schemas.microsoft.com/office/drawing/2014/main" xmlns="" val="20006"/>
                    </a:ext>
                  </a:extLst>
                </a:gridCol>
                <a:gridCol w="418669">
                  <a:extLst>
                    <a:ext uri="{9D8B030D-6E8A-4147-A177-3AD203B41FA5}">
                      <a16:colId xmlns:a16="http://schemas.microsoft.com/office/drawing/2014/main" xmlns="" val="20007"/>
                    </a:ext>
                  </a:extLst>
                </a:gridCol>
              </a:tblGrid>
              <a:tr h="609600">
                <a:tc>
                  <a:txBody>
                    <a:bodyPr/>
                    <a:lstStyle/>
                    <a:p>
                      <a:pPr algn="l" fontAlgn="ctr"/>
                      <a:r>
                        <a:rPr lang="tr-TR" sz="1100" b="1" i="0" u="none" strike="noStrike" dirty="0">
                          <a:solidFill>
                            <a:srgbClr val="FFFFFF"/>
                          </a:solidFill>
                          <a:latin typeface="Times New Roman" pitchFamily="18" charset="0"/>
                          <a:cs typeface="Times New Roman" pitchFamily="18" charset="0"/>
                        </a:rPr>
                        <a:t>HEDEF 2.1  </a:t>
                      </a:r>
                    </a:p>
                  </a:txBody>
                  <a:tcPr marL="4885" marR="4885" marT="48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7">
                  <a:txBody>
                    <a:bodyPr/>
                    <a:lstStyle/>
                    <a:p>
                      <a:pPr algn="l" fontAlgn="ctr"/>
                      <a:r>
                        <a:rPr lang="tr-TR" sz="1100" b="1" i="0" u="none" strike="noStrike">
                          <a:solidFill>
                            <a:srgbClr val="FFFFFF"/>
                          </a:solidFill>
                          <a:latin typeface="Times New Roman" pitchFamily="18" charset="0"/>
                          <a:cs typeface="Times New Roman" pitchFamily="18" charset="0"/>
                        </a:rPr>
                        <a:t>Öğrenme kazanımlarını takip eden ve velileri de sürece dâhil eden bir yönetim anlayışı ile öğrencilerimizin akademik başarıları ve sosyal faaliyetlere etkin katılımı artırılacaktır..</a:t>
                      </a:r>
                    </a:p>
                  </a:txBody>
                  <a:tcPr marL="4885" marR="4885" marT="48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215092">
                <a:tc gridSpan="2">
                  <a:txBody>
                    <a:bodyPr/>
                    <a:lstStyle/>
                    <a:p>
                      <a:pPr algn="ctr" fontAlgn="ctr"/>
                      <a:r>
                        <a:rPr lang="tr-TR" sz="1100" b="1" i="0" u="none" strike="noStrike" dirty="0">
                          <a:solidFill>
                            <a:srgbClr val="000000"/>
                          </a:solidFill>
                          <a:latin typeface="Times New Roman" pitchFamily="18" charset="0"/>
                          <a:cs typeface="Times New Roman" pitchFamily="18" charset="0"/>
                        </a:rPr>
                        <a:t>PERFORMANS GÖSTERGELERİ</a:t>
                      </a:r>
                    </a:p>
                  </a:txBody>
                  <a:tcPr marL="4885" marR="4885" marT="48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hMerge="1">
                  <a:txBody>
                    <a:bodyPr/>
                    <a:lstStyle/>
                    <a:p>
                      <a:endParaRPr lang="tr-TR"/>
                    </a:p>
                  </a:txBody>
                  <a:tcPr/>
                </a:tc>
                <a:tc>
                  <a:txBody>
                    <a:bodyPr/>
                    <a:lstStyle/>
                    <a:p>
                      <a:pPr algn="ctr" fontAlgn="ctr"/>
                      <a:r>
                        <a:rPr lang="tr-TR" sz="1100" b="1" i="0" u="none" strike="noStrike">
                          <a:solidFill>
                            <a:srgbClr val="000000"/>
                          </a:solidFill>
                          <a:latin typeface="Times New Roman" pitchFamily="18" charset="0"/>
                          <a:cs typeface="Times New Roman" pitchFamily="18" charset="0"/>
                        </a:rPr>
                        <a:t>Başlangıç Değeri</a:t>
                      </a: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2019</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2021</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2022</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2023</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extLst>
                  <a:ext uri="{0D108BD9-81ED-4DB2-BD59-A6C34878D82A}">
                    <a16:rowId xmlns:a16="http://schemas.microsoft.com/office/drawing/2014/main" xmlns="" val="10001"/>
                  </a:ext>
                </a:extLst>
              </a:tr>
              <a:tr h="260190">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1.1.1</a:t>
                      </a:r>
                      <a:endParaRPr lang="tr-TR" sz="1100" b="1" i="0" u="none" strike="noStrike" dirty="0">
                        <a:solidFill>
                          <a:srgbClr val="000000"/>
                        </a:solidFill>
                        <a:latin typeface="Times New Roman" pitchFamily="18" charset="0"/>
                        <a:cs typeface="Times New Roman" pitchFamily="18" charset="0"/>
                      </a:endParaRP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a:solidFill>
                            <a:srgbClr val="000000"/>
                          </a:solidFill>
                          <a:latin typeface="Times New Roman" pitchFamily="18" charset="0"/>
                          <a:cs typeface="Times New Roman" pitchFamily="18" charset="0"/>
                        </a:rPr>
                        <a:t>Bilimsel, kültürel, sanatsal ve sportif alanlarda en az bir faaliyete katılan öğrenci oranı (%) </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80,69</a:t>
                      </a: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85,00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88,00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91,00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95,00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98,00</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0190">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1.1.2</a:t>
                      </a:r>
                      <a:endParaRPr lang="tr-TR" sz="1100" b="1" i="0" u="none" strike="noStrike" dirty="0">
                        <a:solidFill>
                          <a:srgbClr val="000000"/>
                        </a:solidFill>
                        <a:latin typeface="Times New Roman" pitchFamily="18" charset="0"/>
                        <a:cs typeface="Times New Roman" pitchFamily="18" charset="0"/>
                      </a:endParaRP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l" fontAlgn="ctr"/>
                      <a:r>
                        <a:rPr lang="tr-TR" sz="1100" b="0" i="0" u="none" strike="noStrike" dirty="0">
                          <a:solidFill>
                            <a:srgbClr val="000000"/>
                          </a:solidFill>
                          <a:latin typeface="Times New Roman" pitchFamily="18" charset="0"/>
                          <a:cs typeface="Times New Roman" pitchFamily="18" charset="0"/>
                        </a:rPr>
                        <a:t>Öğrenci başına okunan kitap sayısı</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1,32</a:t>
                      </a: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2,00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3,00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4,00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5,00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6,00</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0190">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1.1.3</a:t>
                      </a:r>
                      <a:endParaRPr lang="tr-TR" sz="1100" b="1" i="0" u="none" strike="noStrike" dirty="0">
                        <a:solidFill>
                          <a:srgbClr val="000000"/>
                        </a:solidFill>
                        <a:latin typeface="Times New Roman" pitchFamily="18" charset="0"/>
                        <a:cs typeface="Times New Roman" pitchFamily="18" charset="0"/>
                      </a:endParaRP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dirty="0">
                          <a:solidFill>
                            <a:srgbClr val="000000"/>
                          </a:solidFill>
                          <a:latin typeface="Times New Roman" pitchFamily="18" charset="0"/>
                          <a:cs typeface="Times New Roman" pitchFamily="18" charset="0"/>
                        </a:rPr>
                        <a:t>Ortaöğretime merkezi sınavla yerleşen öğrenci oranı (%)</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dirty="0">
                          <a:solidFill>
                            <a:srgbClr val="000000"/>
                          </a:solidFill>
                          <a:latin typeface="Times New Roman" pitchFamily="18" charset="0"/>
                          <a:cs typeface="Times New Roman" pitchFamily="18" charset="0"/>
                        </a:rPr>
                        <a:t>15,00</a:t>
                      </a: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17,00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20,00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23,00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26,00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29,00</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60190">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1.1.4</a:t>
                      </a:r>
                      <a:endParaRPr lang="tr-TR" sz="1100" b="1" i="0" u="none" strike="noStrike" dirty="0">
                        <a:solidFill>
                          <a:srgbClr val="000000"/>
                        </a:solidFill>
                        <a:latin typeface="Times New Roman" pitchFamily="18" charset="0"/>
                        <a:cs typeface="Times New Roman" pitchFamily="18" charset="0"/>
                      </a:endParaRP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l" fontAlgn="ctr"/>
                      <a:r>
                        <a:rPr lang="tr-TR" sz="1100" b="0" i="0" u="none" strike="noStrike">
                          <a:solidFill>
                            <a:srgbClr val="000000"/>
                          </a:solidFill>
                          <a:latin typeface="Times New Roman" pitchFamily="18" charset="0"/>
                          <a:cs typeface="Times New Roman" pitchFamily="18" charset="0"/>
                        </a:rPr>
                        <a:t>Okul ve mahalle spor kulüplerinden yararlanan öğrenci oranı (%)</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ctr" fontAlgn="ctr"/>
                      <a:r>
                        <a:rPr lang="tr-TR" sz="1100" b="1" i="0" u="none" strike="noStrike" dirty="0">
                          <a:solidFill>
                            <a:srgbClr val="000000"/>
                          </a:solidFill>
                          <a:latin typeface="Times New Roman" pitchFamily="18" charset="0"/>
                          <a:cs typeface="Times New Roman" pitchFamily="18" charset="0"/>
                        </a:rPr>
                        <a:t>3,97</a:t>
                      </a: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6,00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8,00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13,00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16,00</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60190">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1.1.5</a:t>
                      </a:r>
                      <a:endParaRPr lang="tr-TR" sz="1100" b="1" i="0" u="none" strike="noStrike" dirty="0">
                        <a:solidFill>
                          <a:srgbClr val="000000"/>
                        </a:solidFill>
                        <a:latin typeface="Times New Roman" pitchFamily="18" charset="0"/>
                        <a:cs typeface="Times New Roman" pitchFamily="18" charset="0"/>
                      </a:endParaRP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dirty="0">
                          <a:solidFill>
                            <a:srgbClr val="000000"/>
                          </a:solidFill>
                          <a:latin typeface="Times New Roman" pitchFamily="18" charset="0"/>
                          <a:cs typeface="Times New Roman" pitchFamily="18" charset="0"/>
                        </a:rPr>
                        <a:t>Yabancı dil dersi yılsonu puan ortalaması</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dirty="0" smtClean="0">
                          <a:solidFill>
                            <a:srgbClr val="000000"/>
                          </a:solidFill>
                          <a:latin typeface="Times New Roman" pitchFamily="18" charset="0"/>
                          <a:cs typeface="Times New Roman" pitchFamily="18" charset="0"/>
                        </a:rPr>
                        <a:t>75,00</a:t>
                      </a:r>
                      <a:endParaRPr lang="tr-TR" sz="1100" b="1" i="0" u="none" strike="noStrike" dirty="0">
                        <a:solidFill>
                          <a:srgbClr val="000000"/>
                        </a:solidFill>
                        <a:latin typeface="Times New Roman" pitchFamily="18" charset="0"/>
                        <a:cs typeface="Times New Roman" pitchFamily="18" charset="0"/>
                      </a:endParaRP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dirty="0" smtClean="0">
                          <a:solidFill>
                            <a:srgbClr val="000000"/>
                          </a:solidFill>
                          <a:latin typeface="Times New Roman" pitchFamily="18" charset="0"/>
                          <a:cs typeface="Times New Roman" pitchFamily="18" charset="0"/>
                        </a:rPr>
                        <a:t>77,00</a:t>
                      </a:r>
                      <a:endParaRPr lang="tr-TR" sz="1100" b="0" i="0" u="none" strike="noStrike" dirty="0">
                        <a:solidFill>
                          <a:srgbClr val="000000"/>
                        </a:solidFill>
                        <a:latin typeface="Times New Roman" pitchFamily="18" charset="0"/>
                        <a:cs typeface="Times New Roman" pitchFamily="18" charset="0"/>
                      </a:endParaRP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dirty="0" smtClean="0">
                          <a:solidFill>
                            <a:srgbClr val="000000"/>
                          </a:solidFill>
                          <a:latin typeface="Times New Roman" pitchFamily="18" charset="0"/>
                          <a:cs typeface="Times New Roman" pitchFamily="18" charset="0"/>
                        </a:rPr>
                        <a:t>79,00</a:t>
                      </a:r>
                      <a:endParaRPr lang="tr-TR" sz="1100" b="0" i="0" u="none" strike="noStrike" dirty="0">
                        <a:solidFill>
                          <a:srgbClr val="000000"/>
                        </a:solidFill>
                        <a:latin typeface="Times New Roman" pitchFamily="18" charset="0"/>
                        <a:cs typeface="Times New Roman" pitchFamily="18" charset="0"/>
                      </a:endParaRP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dirty="0" smtClean="0">
                          <a:solidFill>
                            <a:srgbClr val="000000"/>
                          </a:solidFill>
                          <a:latin typeface="Times New Roman" pitchFamily="18" charset="0"/>
                          <a:cs typeface="Times New Roman" pitchFamily="18" charset="0"/>
                        </a:rPr>
                        <a:t>81,00</a:t>
                      </a:r>
                      <a:endParaRPr lang="tr-TR" sz="1100" b="0" i="0" u="none" strike="noStrike" dirty="0">
                        <a:solidFill>
                          <a:srgbClr val="000000"/>
                        </a:solidFill>
                        <a:latin typeface="Times New Roman" pitchFamily="18" charset="0"/>
                        <a:cs typeface="Times New Roman" pitchFamily="18" charset="0"/>
                      </a:endParaRP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dirty="0" smtClean="0">
                          <a:solidFill>
                            <a:srgbClr val="000000"/>
                          </a:solidFill>
                          <a:latin typeface="Times New Roman" pitchFamily="18" charset="0"/>
                          <a:cs typeface="Times New Roman" pitchFamily="18" charset="0"/>
                        </a:rPr>
                        <a:t>83,00</a:t>
                      </a:r>
                      <a:endParaRPr lang="tr-TR" sz="1100" b="0" i="0" u="none" strike="noStrike" dirty="0">
                        <a:solidFill>
                          <a:srgbClr val="000000"/>
                        </a:solidFill>
                        <a:latin typeface="Times New Roman" pitchFamily="18" charset="0"/>
                        <a:cs typeface="Times New Roman" pitchFamily="18" charset="0"/>
                      </a:endParaRP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smtClean="0">
                          <a:solidFill>
                            <a:srgbClr val="000000"/>
                          </a:solidFill>
                          <a:latin typeface="Times New Roman" pitchFamily="18" charset="0"/>
                          <a:cs typeface="Times New Roman" pitchFamily="18" charset="0"/>
                        </a:rPr>
                        <a:t>85,00</a:t>
                      </a:r>
                      <a:endParaRPr lang="tr-TR" sz="1100" b="0" i="0" u="none" strike="noStrike" dirty="0">
                        <a:solidFill>
                          <a:srgbClr val="000000"/>
                        </a:solidFill>
                        <a:latin typeface="Times New Roman" pitchFamily="18" charset="0"/>
                        <a:cs typeface="Times New Roman" pitchFamily="18" charset="0"/>
                      </a:endParaRP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60190">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1.1.6</a:t>
                      </a:r>
                      <a:endParaRPr lang="tr-TR" sz="1100" b="1" i="0" u="none" strike="noStrike" dirty="0">
                        <a:solidFill>
                          <a:srgbClr val="000000"/>
                        </a:solidFill>
                        <a:latin typeface="Times New Roman" pitchFamily="18" charset="0"/>
                        <a:cs typeface="Times New Roman" pitchFamily="18" charset="0"/>
                      </a:endParaRP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l" fontAlgn="ctr"/>
                      <a:r>
                        <a:rPr lang="tr-TR" sz="1100" b="0" i="0" u="none" strike="noStrike" dirty="0">
                          <a:solidFill>
                            <a:srgbClr val="000000"/>
                          </a:solidFill>
                          <a:latin typeface="Times New Roman" pitchFamily="18" charset="0"/>
                          <a:cs typeface="Times New Roman" pitchFamily="18" charset="0"/>
                        </a:rPr>
                        <a:t>Öğretim kademelerinde özel yeteneklilere yönelik açılan destek eğitim odalarında derslere katılan öğrenci sayısı</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ctr" fontAlgn="ctr"/>
                      <a:r>
                        <a:rPr lang="tr-TR" sz="1100" b="1" i="0" u="none" strike="noStrike" dirty="0">
                          <a:solidFill>
                            <a:srgbClr val="000000"/>
                          </a:solidFill>
                          <a:latin typeface="Times New Roman" pitchFamily="18" charset="0"/>
                          <a:cs typeface="Times New Roman" pitchFamily="18" charset="0"/>
                        </a:rPr>
                        <a:t>100,00</a:t>
                      </a: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100,00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100,00</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60190">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1.1.7</a:t>
                      </a:r>
                      <a:endParaRPr lang="tr-TR" sz="1100" b="1" i="0" u="none" strike="noStrike" dirty="0">
                        <a:solidFill>
                          <a:srgbClr val="000000"/>
                        </a:solidFill>
                        <a:latin typeface="Times New Roman" pitchFamily="18" charset="0"/>
                        <a:cs typeface="Times New Roman" pitchFamily="18" charset="0"/>
                      </a:endParaRP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dirty="0">
                          <a:solidFill>
                            <a:srgbClr val="000000"/>
                          </a:solidFill>
                          <a:latin typeface="Times New Roman" pitchFamily="18" charset="0"/>
                          <a:cs typeface="Times New Roman" pitchFamily="18" charset="0"/>
                        </a:rPr>
                        <a:t>Destek programına katılan öğrencilerden hedeflenen başarıya ulaşan öğrencilerin oranı (%)</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70,00</a:t>
                      </a:r>
                    </a:p>
                  </a:txBody>
                  <a:tcPr marL="4885" marR="4885" marT="4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74,00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78,00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83,00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87,00</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90,00</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pitchFamily="18" charset="0"/>
                          <a:cs typeface="Times New Roman" pitchFamily="18" charset="0"/>
                        </a:rPr>
                        <a:t> </a:t>
                      </a:r>
                    </a:p>
                  </a:txBody>
                  <a:tcPr marL="4885" marR="4885" marT="4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1815611192"/>
              </p:ext>
            </p:extLst>
          </p:nvPr>
        </p:nvGraphicFramePr>
        <p:xfrm>
          <a:off x="489402" y="5490882"/>
          <a:ext cx="6978199" cy="7687661"/>
        </p:xfrm>
        <a:graphic>
          <a:graphicData uri="http://schemas.openxmlformats.org/drawingml/2006/table">
            <a:tbl>
              <a:tblPr>
                <a:tableStyleId>{5C22544A-7EE6-4342-B048-85BDC9FD1C3A}</a:tableStyleId>
              </a:tblPr>
              <a:tblGrid>
                <a:gridCol w="771210">
                  <a:extLst>
                    <a:ext uri="{9D8B030D-6E8A-4147-A177-3AD203B41FA5}">
                      <a16:colId xmlns:a16="http://schemas.microsoft.com/office/drawing/2014/main" xmlns="" val="20000"/>
                    </a:ext>
                  </a:extLst>
                </a:gridCol>
                <a:gridCol w="4540183">
                  <a:extLst>
                    <a:ext uri="{9D8B030D-6E8A-4147-A177-3AD203B41FA5}">
                      <a16:colId xmlns:a16="http://schemas.microsoft.com/office/drawing/2014/main" xmlns="" val="20001"/>
                    </a:ext>
                  </a:extLst>
                </a:gridCol>
                <a:gridCol w="833403">
                  <a:extLst>
                    <a:ext uri="{9D8B030D-6E8A-4147-A177-3AD203B41FA5}">
                      <a16:colId xmlns:a16="http://schemas.microsoft.com/office/drawing/2014/main" xmlns="" val="20002"/>
                    </a:ext>
                  </a:extLst>
                </a:gridCol>
                <a:gridCol w="833403">
                  <a:extLst>
                    <a:ext uri="{9D8B030D-6E8A-4147-A177-3AD203B41FA5}">
                      <a16:colId xmlns:a16="http://schemas.microsoft.com/office/drawing/2014/main" xmlns="" val="20003"/>
                    </a:ext>
                  </a:extLst>
                </a:gridCol>
              </a:tblGrid>
              <a:tr h="291459">
                <a:tc>
                  <a:txBody>
                    <a:bodyPr/>
                    <a:lstStyle/>
                    <a:p>
                      <a:pPr algn="ctr" fontAlgn="ctr"/>
                      <a:r>
                        <a:rPr lang="tr-TR" sz="1000" u="none" strike="noStrike" dirty="0" smtClean="0">
                          <a:effectLst/>
                          <a:latin typeface="Times New Roman" pitchFamily="18" charset="0"/>
                          <a:cs typeface="Times New Roman" pitchFamily="18" charset="0"/>
                        </a:rPr>
                        <a:t>No</a:t>
                      </a:r>
                      <a:endParaRPr lang="tr-TR" sz="1000" b="1" i="0" u="none" strike="noStrike" dirty="0">
                        <a:solidFill>
                          <a:srgbClr val="FFFFFF"/>
                        </a:solidFill>
                        <a:effectLst/>
                        <a:latin typeface="Times New Roman" pitchFamily="18" charset="0"/>
                        <a:cs typeface="Times New Roman" pitchFamily="18" charset="0"/>
                      </a:endParaRPr>
                    </a:p>
                  </a:txBody>
                  <a:tcPr marL="4175" marR="4175" marT="4175" marB="0" anchor="ctr"/>
                </a:tc>
                <a:tc>
                  <a:txBody>
                    <a:bodyPr/>
                    <a:lstStyle/>
                    <a:p>
                      <a:pPr algn="ctr" fontAlgn="ctr"/>
                      <a:r>
                        <a:rPr lang="tr-TR" sz="1000" u="none" strike="noStrike" dirty="0">
                          <a:effectLst/>
                          <a:latin typeface="Times New Roman" pitchFamily="18" charset="0"/>
                          <a:cs typeface="Times New Roman" pitchFamily="18" charset="0"/>
                        </a:rPr>
                        <a:t>Eylem İfadesi</a:t>
                      </a:r>
                      <a:endParaRPr lang="tr-TR" sz="1000" b="1" i="0" u="none" strike="noStrike" dirty="0">
                        <a:solidFill>
                          <a:srgbClr val="FFFFFF"/>
                        </a:solidFill>
                        <a:effectLst/>
                        <a:latin typeface="Times New Roman" pitchFamily="18" charset="0"/>
                        <a:cs typeface="Times New Roman" pitchFamily="18" charset="0"/>
                      </a:endParaRPr>
                    </a:p>
                  </a:txBody>
                  <a:tcPr marL="4175" marR="4175" marT="4175" marB="0" anchor="ctr"/>
                </a:tc>
                <a:tc>
                  <a:txBody>
                    <a:bodyPr/>
                    <a:lstStyle/>
                    <a:p>
                      <a:pPr algn="ctr" fontAlgn="ctr"/>
                      <a:r>
                        <a:rPr lang="tr-TR" sz="1000" u="none" strike="noStrike">
                          <a:effectLst/>
                          <a:latin typeface="Times New Roman" pitchFamily="18" charset="0"/>
                          <a:cs typeface="Times New Roman" pitchFamily="18" charset="0"/>
                        </a:rPr>
                        <a:t>Eylem Sorumlusu</a:t>
                      </a:r>
                      <a:endParaRPr lang="tr-TR" sz="1000" b="1" i="0" u="none" strike="noStrike">
                        <a:solidFill>
                          <a:srgbClr val="FFFFFF"/>
                        </a:solidFill>
                        <a:effectLst/>
                        <a:latin typeface="Times New Roman" pitchFamily="18" charset="0"/>
                        <a:cs typeface="Times New Roman" pitchFamily="18" charset="0"/>
                      </a:endParaRPr>
                    </a:p>
                  </a:txBody>
                  <a:tcPr marL="4175" marR="4175" marT="4175" marB="0" anchor="ctr"/>
                </a:tc>
                <a:tc>
                  <a:txBody>
                    <a:bodyPr/>
                    <a:lstStyle/>
                    <a:p>
                      <a:pPr algn="ctr" fontAlgn="ctr"/>
                      <a:r>
                        <a:rPr lang="tr-TR" sz="1000" u="none" strike="noStrike">
                          <a:effectLst/>
                          <a:latin typeface="Times New Roman" pitchFamily="18" charset="0"/>
                          <a:cs typeface="Times New Roman" pitchFamily="18" charset="0"/>
                        </a:rPr>
                        <a:t>Eylem Tarihi</a:t>
                      </a:r>
                      <a:endParaRPr lang="tr-TR" sz="1000" b="1" i="0" u="none" strike="noStrike">
                        <a:solidFill>
                          <a:srgbClr val="FFFFFF"/>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00"/>
                  </a:ext>
                </a:extLst>
              </a:tr>
              <a:tr h="218593">
                <a:tc>
                  <a:txBody>
                    <a:bodyPr/>
                    <a:lstStyle/>
                    <a:p>
                      <a:pPr algn="l" fontAlgn="ctr"/>
                      <a:r>
                        <a:rPr lang="tr-TR" sz="1000" u="none" strike="noStrike" dirty="0">
                          <a:effectLst/>
                          <a:latin typeface="Times New Roman" pitchFamily="18" charset="0"/>
                          <a:cs typeface="Times New Roman" pitchFamily="18" charset="0"/>
                        </a:rPr>
                        <a:t>Eylem 2.1.1</a:t>
                      </a:r>
                      <a:endParaRPr lang="tr-TR" sz="1000" b="1"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Akademik başarının ölçülmesinde kullanılan ölçütler ve değerlendirme biçimleri çeşitlendirilecektir.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smtClean="0">
                          <a:effectLst/>
                          <a:latin typeface="Times New Roman" pitchFamily="18" charset="0"/>
                          <a:cs typeface="Times New Roman" pitchFamily="18" charset="0"/>
                        </a:rPr>
                        <a:t>Rehber</a:t>
                      </a:r>
                      <a:r>
                        <a:rPr lang="tr-TR" sz="1000" u="none" strike="noStrike" baseline="0" dirty="0" smtClean="0">
                          <a:effectLst/>
                          <a:latin typeface="Times New Roman" pitchFamily="18" charset="0"/>
                          <a:cs typeface="Times New Roman" pitchFamily="18" charset="0"/>
                        </a:rPr>
                        <a:t> </a:t>
                      </a:r>
                      <a:r>
                        <a:rPr lang="tr-TR" sz="1000" u="none" strike="noStrike" dirty="0" smtClean="0">
                          <a:effectLst/>
                          <a:latin typeface="Times New Roman" pitchFamily="18" charset="0"/>
                          <a:cs typeface="Times New Roman" pitchFamily="18" charset="0"/>
                        </a:rPr>
                        <a:t>Öğretmen</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Eylül Ayı</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01"/>
                  </a:ext>
                </a:extLst>
              </a:tr>
              <a:tr h="230082">
                <a:tc>
                  <a:txBody>
                    <a:bodyPr/>
                    <a:lstStyle/>
                    <a:p>
                      <a:pPr algn="l" fontAlgn="ctr"/>
                      <a:r>
                        <a:rPr lang="tr-TR" sz="1000" u="none" strike="noStrike">
                          <a:effectLst/>
                          <a:latin typeface="Times New Roman" pitchFamily="18" charset="0"/>
                          <a:cs typeface="Times New Roman" pitchFamily="18" charset="0"/>
                        </a:rPr>
                        <a:t>Eylem 2.1.3</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Bakanlığımız tarafından Süreç ve sonuç odaklı kurulacak olan bütünleşik ölçme değerlendirme sistemine okulumuz </a:t>
                      </a:r>
                      <a:r>
                        <a:rPr lang="tr-TR" sz="1000" u="none" strike="noStrike" dirty="0" err="1">
                          <a:effectLst/>
                          <a:latin typeface="Times New Roman" pitchFamily="18" charset="0"/>
                          <a:cs typeface="Times New Roman" pitchFamily="18" charset="0"/>
                        </a:rPr>
                        <a:t>entegresyonu</a:t>
                      </a:r>
                      <a:r>
                        <a:rPr lang="tr-TR" sz="1000" u="none" strike="noStrike" dirty="0">
                          <a:effectLst/>
                          <a:latin typeface="Times New Roman" pitchFamily="18" charset="0"/>
                          <a:cs typeface="Times New Roman" pitchFamily="18" charset="0"/>
                        </a:rPr>
                        <a:t> sağlanacaktır.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chemeClr val="dk1"/>
                          </a:solidFill>
                          <a:effectLst/>
                          <a:latin typeface="Times New Roman" pitchFamily="18" charset="0"/>
                          <a:cs typeface="Times New Roman" pitchFamily="18" charset="0"/>
                        </a:rPr>
                        <a:t>Okul Müdürü</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Eylül Ayı</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02"/>
                  </a:ext>
                </a:extLst>
              </a:tr>
              <a:tr h="218593">
                <a:tc>
                  <a:txBody>
                    <a:bodyPr/>
                    <a:lstStyle/>
                    <a:p>
                      <a:pPr algn="l" fontAlgn="ctr"/>
                      <a:r>
                        <a:rPr lang="tr-TR" sz="1000" u="none" strike="noStrike">
                          <a:effectLst/>
                          <a:latin typeface="Times New Roman" pitchFamily="18" charset="0"/>
                          <a:cs typeface="Times New Roman" pitchFamily="18" charset="0"/>
                        </a:rPr>
                        <a:t>Eylem 2.1.4</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Okul düzeyinde Öğrenci Başarı İzleme Araştırması yapılacaktır.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u="none" strike="noStrike" dirty="0" smtClean="0">
                          <a:effectLst/>
                          <a:latin typeface="Times New Roman" pitchFamily="18" charset="0"/>
                          <a:cs typeface="Times New Roman" pitchFamily="18" charset="0"/>
                        </a:rPr>
                        <a:t>Rehber Öğretmen</a:t>
                      </a:r>
                      <a:endParaRPr lang="tr-TR" sz="1000" b="0" i="0" u="none" strike="noStrike" dirty="0" smtClean="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Haziran Ayı</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03"/>
                  </a:ext>
                </a:extLst>
              </a:tr>
              <a:tr h="218593">
                <a:tc>
                  <a:txBody>
                    <a:bodyPr/>
                    <a:lstStyle/>
                    <a:p>
                      <a:pPr algn="l" fontAlgn="ctr"/>
                      <a:r>
                        <a:rPr lang="tr-TR" sz="1000" u="none" strike="noStrike">
                          <a:effectLst/>
                          <a:latin typeface="Times New Roman" pitchFamily="18" charset="0"/>
                          <a:cs typeface="Times New Roman" pitchFamily="18" charset="0"/>
                        </a:rPr>
                        <a:t>Eylem 2.1.5</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Velilerimize  özel eğitimler verilmesine yönelik tedbirler alınacaktır.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chemeClr val="dk1"/>
                          </a:solidFill>
                          <a:effectLst/>
                          <a:latin typeface="Times New Roman" pitchFamily="18" charset="0"/>
                          <a:cs typeface="Times New Roman" pitchFamily="18" charset="0"/>
                        </a:rPr>
                        <a:t>Okul</a:t>
                      </a:r>
                      <a:r>
                        <a:rPr lang="tr-TR" sz="1000" b="0" i="0" u="none" strike="noStrike" baseline="0" dirty="0" smtClean="0">
                          <a:solidFill>
                            <a:schemeClr val="dk1"/>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Ekin Ayı</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04"/>
                  </a:ext>
                </a:extLst>
              </a:tr>
              <a:tr h="258780">
                <a:tc>
                  <a:txBody>
                    <a:bodyPr/>
                    <a:lstStyle/>
                    <a:p>
                      <a:pPr algn="l" fontAlgn="ctr"/>
                      <a:r>
                        <a:rPr lang="tr-TR" sz="1000" u="none" strike="noStrike">
                          <a:effectLst/>
                          <a:latin typeface="Times New Roman" pitchFamily="18" charset="0"/>
                          <a:cs typeface="Times New Roman" pitchFamily="18" charset="0"/>
                        </a:rPr>
                        <a:t>Eylem 2.1.6</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Destek eğitimleri, destekleme ve yetiştirme kursları, öğrenme güçlüğü çeken öğrencilere yönelik faaliyetler gerçekleştirilecektir.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chemeClr val="dk1"/>
                          </a:solidFill>
                          <a:effectLst/>
                          <a:latin typeface="Times New Roman" pitchFamily="18" charset="0"/>
                          <a:cs typeface="Times New Roman" pitchFamily="18" charset="0"/>
                        </a:rPr>
                        <a:t>Müdür</a:t>
                      </a:r>
                      <a:r>
                        <a:rPr lang="tr-TR" sz="1000" b="0" i="0" u="none" strike="noStrike" baseline="0" dirty="0" smtClean="0">
                          <a:solidFill>
                            <a:schemeClr val="dk1"/>
                          </a:solidFill>
                          <a:effectLst/>
                          <a:latin typeface="Times New Roman" pitchFamily="18" charset="0"/>
                          <a:cs typeface="Times New Roman" pitchFamily="18" charset="0"/>
                        </a:rPr>
                        <a:t> Yardımcısı</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Ekim ve Şubat</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05"/>
                  </a:ext>
                </a:extLst>
              </a:tr>
              <a:tr h="218593">
                <a:tc>
                  <a:txBody>
                    <a:bodyPr/>
                    <a:lstStyle/>
                    <a:p>
                      <a:pPr algn="l" fontAlgn="ctr"/>
                      <a:r>
                        <a:rPr lang="tr-TR" sz="1000" u="none" strike="noStrike">
                          <a:effectLst/>
                          <a:latin typeface="Times New Roman" pitchFamily="18" charset="0"/>
                          <a:cs typeface="Times New Roman" pitchFamily="18" charset="0"/>
                        </a:rPr>
                        <a:t>Eylem 2.1.7</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Sınavlara yönelik ortak sınav, tarama testleri, rehberlik faaliyetleri gibi etkinlikler yürütülecektir.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u="none" strike="noStrike" dirty="0" smtClean="0">
                          <a:effectLst/>
                          <a:latin typeface="Times New Roman" pitchFamily="18" charset="0"/>
                          <a:cs typeface="Times New Roman" pitchFamily="18" charset="0"/>
                        </a:rPr>
                        <a:t>Rehber</a:t>
                      </a:r>
                      <a:r>
                        <a:rPr lang="tr-TR" sz="1000" u="none" strike="noStrike" baseline="0" dirty="0" smtClean="0">
                          <a:effectLst/>
                          <a:latin typeface="Times New Roman" pitchFamily="18" charset="0"/>
                          <a:cs typeface="Times New Roman" pitchFamily="18" charset="0"/>
                        </a:rPr>
                        <a:t> </a:t>
                      </a:r>
                      <a:r>
                        <a:rPr lang="tr-TR" sz="1000" u="none" strike="noStrike" dirty="0" smtClean="0">
                          <a:effectLst/>
                          <a:latin typeface="Times New Roman" pitchFamily="18" charset="0"/>
                          <a:cs typeface="Times New Roman" pitchFamily="18" charset="0"/>
                        </a:rPr>
                        <a:t>Öğretmen</a:t>
                      </a:r>
                      <a:endParaRPr lang="tr-TR" sz="1000" b="0" i="0" u="none" strike="noStrike" dirty="0" smtClean="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Mayıs ve Haziran</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06"/>
                  </a:ext>
                </a:extLst>
              </a:tr>
              <a:tr h="258780">
                <a:tc>
                  <a:txBody>
                    <a:bodyPr/>
                    <a:lstStyle/>
                    <a:p>
                      <a:pPr algn="l" fontAlgn="ctr"/>
                      <a:r>
                        <a:rPr lang="tr-TR" sz="1000" u="none" strike="noStrike">
                          <a:effectLst/>
                          <a:latin typeface="Times New Roman" pitchFamily="18" charset="0"/>
                          <a:cs typeface="Times New Roman" pitchFamily="18" charset="0"/>
                        </a:rPr>
                        <a:t>Eylem 2.1.8</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Bütün eğitim kademelerindeki öğrencilerimizin bilimsel, kültürel, sanatsal, sportif ve toplum hizmeti alanlarında etkinliklere katılım oranı artırılacaktır.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smtClean="0">
                          <a:effectLst/>
                          <a:latin typeface="Times New Roman" pitchFamily="18" charset="0"/>
                          <a:cs typeface="Times New Roman" pitchFamily="18" charset="0"/>
                        </a:rPr>
                        <a:t>Müdür Yardımcısı</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07"/>
                  </a:ext>
                </a:extLst>
              </a:tr>
              <a:tr h="230082">
                <a:tc>
                  <a:txBody>
                    <a:bodyPr/>
                    <a:lstStyle/>
                    <a:p>
                      <a:pPr algn="l" fontAlgn="ctr"/>
                      <a:r>
                        <a:rPr lang="tr-TR" sz="1000" u="none" strike="noStrike">
                          <a:effectLst/>
                          <a:latin typeface="Times New Roman" pitchFamily="18" charset="0"/>
                          <a:cs typeface="Times New Roman" pitchFamily="18" charset="0"/>
                        </a:rPr>
                        <a:t>Eylem 2.1.9</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Öğrencilerimizin olay ve olguları bilimsel bakış açısıyla değerlendirebilmelerini sağlamak amacıyla bilim sınıfları oluşturma, bilim fuarları düzenleme gibi faaliyetler gerçekleştirilecektir.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chemeClr val="dk1"/>
                          </a:solidFill>
                          <a:effectLst/>
                          <a:latin typeface="Times New Roman" pitchFamily="18" charset="0"/>
                          <a:cs typeface="Times New Roman" pitchFamily="18" charset="0"/>
                        </a:rPr>
                        <a:t>Fen Bilimleri</a:t>
                      </a:r>
                      <a:r>
                        <a:rPr lang="tr-TR" sz="1000" b="0" i="0" u="none" strike="noStrike" baseline="0" dirty="0" smtClean="0">
                          <a:solidFill>
                            <a:schemeClr val="dk1"/>
                          </a:solidFill>
                          <a:effectLst/>
                          <a:latin typeface="Times New Roman" pitchFamily="18" charset="0"/>
                          <a:cs typeface="Times New Roman" pitchFamily="18" charset="0"/>
                        </a:rPr>
                        <a:t> </a:t>
                      </a:r>
                      <a:r>
                        <a:rPr lang="tr-TR" sz="1000" b="0" i="0" u="none" strike="noStrike" dirty="0" smtClean="0">
                          <a:solidFill>
                            <a:schemeClr val="dk1"/>
                          </a:solidFill>
                          <a:effectLst/>
                          <a:latin typeface="Times New Roman" pitchFamily="18" charset="0"/>
                          <a:cs typeface="Times New Roman" pitchFamily="18" charset="0"/>
                        </a:rPr>
                        <a:t>Öğretmeni</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08"/>
                  </a:ext>
                </a:extLst>
              </a:tr>
              <a:tr h="230082">
                <a:tc>
                  <a:txBody>
                    <a:bodyPr/>
                    <a:lstStyle/>
                    <a:p>
                      <a:pPr algn="l" fontAlgn="ctr"/>
                      <a:r>
                        <a:rPr lang="tr-TR" sz="1000" u="none" strike="noStrike">
                          <a:effectLst/>
                          <a:latin typeface="Times New Roman" pitchFamily="18" charset="0"/>
                          <a:cs typeface="Times New Roman" pitchFamily="18" charset="0"/>
                        </a:rPr>
                        <a:t>Eylem 2.1.10</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Öğrencilerimizin yetenek haritaları çıkarılacak ve yeteneklerine uygun alanlarda bilimsel, kültürel, sanatsal, sportif ve toplum hizmeti alanlarında etkinliklere katılım sağlamaları teşvik edilecektir.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Rehber</a:t>
                      </a:r>
                      <a:r>
                        <a:rPr lang="tr-TR" sz="1000" b="0" i="0" u="none" strike="noStrike" baseline="0" dirty="0" smtClean="0">
                          <a:solidFill>
                            <a:srgbClr val="000000"/>
                          </a:solidFill>
                          <a:effectLst/>
                          <a:latin typeface="Times New Roman" pitchFamily="18" charset="0"/>
                          <a:cs typeface="Times New Roman" pitchFamily="18" charset="0"/>
                        </a:rPr>
                        <a:t> Öğretmen</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09"/>
                  </a:ext>
                </a:extLst>
              </a:tr>
              <a:tr h="230082">
                <a:tc>
                  <a:txBody>
                    <a:bodyPr/>
                    <a:lstStyle/>
                    <a:p>
                      <a:pPr algn="l" fontAlgn="ctr"/>
                      <a:r>
                        <a:rPr lang="tr-TR" sz="1000" u="none" strike="noStrike">
                          <a:effectLst/>
                          <a:latin typeface="Times New Roman" pitchFamily="18" charset="0"/>
                          <a:cs typeface="Times New Roman" pitchFamily="18" charset="0"/>
                        </a:rPr>
                        <a:t>Eylem 2.1.11</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Yüksek Öğretime Geçiş Sınavında; Sıralamada üst dilimde yer alan öğrencilerin eğitim fakültelerini tercih etmesini sağlamak için bilgilendirme çalışmaları yapılacaktır.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 </a:t>
                      </a:r>
                      <a:r>
                        <a:rPr lang="tr-TR" sz="1000" u="none" strike="noStrike" dirty="0" smtClean="0">
                          <a:effectLst/>
                          <a:latin typeface="Times New Roman" pitchFamily="18" charset="0"/>
                          <a:cs typeface="Times New Roman" pitchFamily="18" charset="0"/>
                        </a:rPr>
                        <a:t>Müdür Yardımcısı</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 </a:t>
                      </a:r>
                      <a:r>
                        <a:rPr lang="tr-TR" sz="1000" u="none" strike="noStrike" dirty="0" smtClean="0">
                          <a:effectLst/>
                          <a:latin typeface="Times New Roman" pitchFamily="18" charset="0"/>
                          <a:cs typeface="Times New Roman" pitchFamily="18" charset="0"/>
                        </a:rPr>
                        <a:t>Yıl Boyu</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10"/>
                  </a:ext>
                </a:extLst>
              </a:tr>
              <a:tr h="342915">
                <a:tc>
                  <a:txBody>
                    <a:bodyPr/>
                    <a:lstStyle/>
                    <a:p>
                      <a:pPr algn="l" fontAlgn="ctr"/>
                      <a:r>
                        <a:rPr lang="tr-TR" sz="1000" u="none" strike="noStrike">
                          <a:effectLst/>
                          <a:latin typeface="Times New Roman" pitchFamily="18" charset="0"/>
                          <a:cs typeface="Times New Roman" pitchFamily="18" charset="0"/>
                        </a:rPr>
                        <a:t>Eylem 2.1.12</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Çocukların kendi bölgelerinin üretim, kültür, sanat kapasitesini ve coğrafi özelliklerini keşfetmesine, bitki ve hayvan türlerini, yöresel yemeklerini, oyun ve folklorunu tanımasına imkân sağlayan ders içi ve ders dışı etkinlikler düzenlenecektir.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Sosyal</a:t>
                      </a:r>
                      <a:r>
                        <a:rPr lang="tr-TR" sz="1000" b="0" i="0" u="none" strike="noStrike" baseline="0" dirty="0" smtClean="0">
                          <a:solidFill>
                            <a:srgbClr val="000000"/>
                          </a:solidFill>
                          <a:effectLst/>
                          <a:latin typeface="Times New Roman" pitchFamily="18" charset="0"/>
                          <a:cs typeface="Times New Roman" pitchFamily="18" charset="0"/>
                        </a:rPr>
                        <a:t> Bilgiler Öğretmeni</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Yıl Boyu</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11"/>
                  </a:ext>
                </a:extLst>
              </a:tr>
              <a:tr h="230082">
                <a:tc>
                  <a:txBody>
                    <a:bodyPr/>
                    <a:lstStyle/>
                    <a:p>
                      <a:pPr algn="l" fontAlgn="ctr"/>
                      <a:r>
                        <a:rPr lang="tr-TR" sz="1000" u="none" strike="noStrike">
                          <a:effectLst/>
                          <a:latin typeface="Times New Roman" pitchFamily="18" charset="0"/>
                          <a:cs typeface="Times New Roman" pitchFamily="18" charset="0"/>
                        </a:rPr>
                        <a:t>Eylem 2.1.13</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Okul ve mahalle spor kulüpleri kurularak yetenekli olan çocukların ilgili spor kulüplerinde ders saatleri dışında yoğunlaştırılmış antrenmanlara katılımları sağlanacaktır.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Beden</a:t>
                      </a:r>
                      <a:r>
                        <a:rPr lang="tr-TR" sz="1000" b="0" i="0" u="none" strike="noStrike" baseline="0" dirty="0" smtClean="0">
                          <a:solidFill>
                            <a:srgbClr val="000000"/>
                          </a:solidFill>
                          <a:effectLst/>
                          <a:latin typeface="Times New Roman" pitchFamily="18" charset="0"/>
                          <a:cs typeface="Times New Roman" pitchFamily="18" charset="0"/>
                        </a:rPr>
                        <a:t> Eğitimi Öğretmeni</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12"/>
                  </a:ext>
                </a:extLst>
              </a:tr>
              <a:tr h="230082">
                <a:tc>
                  <a:txBody>
                    <a:bodyPr/>
                    <a:lstStyle/>
                    <a:p>
                      <a:pPr algn="l" fontAlgn="ctr"/>
                      <a:r>
                        <a:rPr lang="tr-TR" sz="1000" u="none" strike="noStrike">
                          <a:effectLst/>
                          <a:latin typeface="Times New Roman" pitchFamily="18" charset="0"/>
                          <a:cs typeface="Times New Roman" pitchFamily="18" charset="0"/>
                        </a:rPr>
                        <a:t>Eylem 2.1.14</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Okul ve eğitim ortamı, öğrenciler için daha çekici bir mekân haline getirilerek, öğrencilerin kişisel, sosyal, sportif ve kültürel ihtiyaçlarına cevap verecek çalışmalar yapılacaktır.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smtClean="0">
                          <a:effectLst/>
                          <a:latin typeface="Times New Roman" pitchFamily="18" charset="0"/>
                          <a:cs typeface="Times New Roman" pitchFamily="18" charset="0"/>
                        </a:rPr>
                        <a:t>Beden Eğitimi Öğretmeni</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13"/>
                  </a:ext>
                </a:extLst>
              </a:tr>
              <a:tr h="230082">
                <a:tc>
                  <a:txBody>
                    <a:bodyPr/>
                    <a:lstStyle/>
                    <a:p>
                      <a:pPr algn="l" fontAlgn="ctr"/>
                      <a:r>
                        <a:rPr lang="tr-TR" sz="1000" u="none" strike="noStrike">
                          <a:effectLst/>
                          <a:latin typeface="Times New Roman" pitchFamily="18" charset="0"/>
                          <a:cs typeface="Times New Roman" pitchFamily="18" charset="0"/>
                        </a:rPr>
                        <a:t>Eylem 2.1.15</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İmkân ve koşulları bakımından desteklenmesi gereken okullara yönelik destekleme ve yetiştirme kursları yaygınlaştırılacaktır.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14"/>
                  </a:ext>
                </a:extLst>
              </a:tr>
              <a:tr h="218593">
                <a:tc>
                  <a:txBody>
                    <a:bodyPr/>
                    <a:lstStyle/>
                    <a:p>
                      <a:pPr algn="l" fontAlgn="ctr"/>
                      <a:r>
                        <a:rPr lang="tr-TR" sz="1000" u="none" strike="noStrike">
                          <a:effectLst/>
                          <a:latin typeface="Times New Roman" pitchFamily="18" charset="0"/>
                          <a:cs typeface="Times New Roman" pitchFamily="18" charset="0"/>
                        </a:rPr>
                        <a:t>Eylem 2.1.16</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Öğrenme güçlüğü yaşayan öğrencilerin tespit edilmesine yönelik çalışmalar yapılacaktır.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Rehber</a:t>
                      </a:r>
                      <a:r>
                        <a:rPr lang="tr-TR" sz="1000" b="0" i="0" u="none" strike="noStrike" baseline="0" dirty="0" smtClean="0">
                          <a:solidFill>
                            <a:srgbClr val="000000"/>
                          </a:solidFill>
                          <a:effectLst/>
                          <a:latin typeface="Times New Roman" pitchFamily="18" charset="0"/>
                          <a:cs typeface="Times New Roman" pitchFamily="18" charset="0"/>
                        </a:rPr>
                        <a:t> Öğretmen</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15"/>
                  </a:ext>
                </a:extLst>
              </a:tr>
              <a:tr h="230082">
                <a:tc>
                  <a:txBody>
                    <a:bodyPr/>
                    <a:lstStyle/>
                    <a:p>
                      <a:pPr algn="l" fontAlgn="ctr"/>
                      <a:r>
                        <a:rPr lang="tr-TR" sz="1000" u="none" strike="noStrike">
                          <a:effectLst/>
                          <a:latin typeface="Times New Roman" pitchFamily="18" charset="0"/>
                          <a:cs typeface="Times New Roman" pitchFamily="18" charset="0"/>
                        </a:rPr>
                        <a:t>Eylem 2.1.17</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Okulumuzdaki topluma hizmet uygulamalarının RAM’lar, özel eğitim okulları, STK’lar ve üniversiteler ile ilişkilendirilmesi sağlanacaktır.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Rehber</a:t>
                      </a:r>
                      <a:r>
                        <a:rPr lang="tr-TR" sz="1000" b="0" i="0" u="none" strike="noStrike" baseline="0" dirty="0" smtClean="0">
                          <a:solidFill>
                            <a:srgbClr val="000000"/>
                          </a:solidFill>
                          <a:effectLst/>
                          <a:latin typeface="Times New Roman" pitchFamily="18" charset="0"/>
                          <a:cs typeface="Times New Roman" pitchFamily="18" charset="0"/>
                        </a:rPr>
                        <a:t> Öğretmen</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16"/>
                  </a:ext>
                </a:extLst>
              </a:tr>
              <a:tr h="218593">
                <a:tc>
                  <a:txBody>
                    <a:bodyPr/>
                    <a:lstStyle/>
                    <a:p>
                      <a:pPr algn="l" fontAlgn="ctr"/>
                      <a:r>
                        <a:rPr lang="tr-TR" sz="1000" u="none" strike="noStrike">
                          <a:effectLst/>
                          <a:latin typeface="Times New Roman" pitchFamily="18" charset="0"/>
                          <a:cs typeface="Times New Roman" pitchFamily="18" charset="0"/>
                        </a:rPr>
                        <a:t>Eylem 2.1.18</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Riskli ve öncelikli alanlar tespit edilerek bütün süreçlerinin hizmet kalitesi artırılacaktır.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17"/>
                  </a:ext>
                </a:extLst>
              </a:tr>
              <a:tr h="230082">
                <a:tc>
                  <a:txBody>
                    <a:bodyPr/>
                    <a:lstStyle/>
                    <a:p>
                      <a:pPr algn="l" fontAlgn="ctr"/>
                      <a:r>
                        <a:rPr lang="tr-TR" sz="1000" u="none" strike="noStrike">
                          <a:effectLst/>
                          <a:latin typeface="Times New Roman" pitchFamily="18" charset="0"/>
                          <a:cs typeface="Times New Roman" pitchFamily="18" charset="0"/>
                        </a:rPr>
                        <a:t>Eylem 2.1.19</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Özel eğitim ihtiyacı olan bireylerin  tanısına uygun eğitime erişmelerini ve devam etmelerini sağlayacak imkânlar geliştirilecektir.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18"/>
                  </a:ext>
                </a:extLst>
              </a:tr>
              <a:tr h="218593">
                <a:tc>
                  <a:txBody>
                    <a:bodyPr/>
                    <a:lstStyle/>
                    <a:p>
                      <a:pPr algn="l" fontAlgn="ctr"/>
                      <a:r>
                        <a:rPr lang="tr-TR" sz="1000" u="none" strike="noStrike">
                          <a:effectLst/>
                          <a:latin typeface="Times New Roman" pitchFamily="18" charset="0"/>
                          <a:cs typeface="Times New Roman" pitchFamily="18" charset="0"/>
                        </a:rPr>
                        <a:t>Eylem 2.1.20</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21. yüzyıl becerileri arasında yer alan okuryazarlıklara ilişkin farkındalık ve beceri eğitimleri düzenlenecektir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Türkçe</a:t>
                      </a:r>
                      <a:r>
                        <a:rPr lang="tr-TR" sz="1000" b="0" i="0" u="none" strike="noStrike" baseline="0" dirty="0" smtClean="0">
                          <a:solidFill>
                            <a:srgbClr val="000000"/>
                          </a:solidFill>
                          <a:effectLst/>
                          <a:latin typeface="Times New Roman" pitchFamily="18" charset="0"/>
                          <a:cs typeface="Times New Roman" pitchFamily="18" charset="0"/>
                        </a:rPr>
                        <a:t> Öğretmeni</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19"/>
                  </a:ext>
                </a:extLst>
              </a:tr>
              <a:tr h="258780">
                <a:tc>
                  <a:txBody>
                    <a:bodyPr/>
                    <a:lstStyle/>
                    <a:p>
                      <a:pPr algn="l" fontAlgn="ctr"/>
                      <a:r>
                        <a:rPr lang="tr-TR" sz="1000" u="none" strike="noStrike">
                          <a:effectLst/>
                          <a:latin typeface="Times New Roman" pitchFamily="18" charset="0"/>
                          <a:cs typeface="Times New Roman" pitchFamily="18" charset="0"/>
                        </a:rPr>
                        <a:t>Eylem 2.1.21</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Okulumuzun fiziki ortamları özel eğitime ihtiyaç duyan bireylerin gereksinimlerine uygun biçimde düzenlenecek ve destek eğitim odasının etkinliği artırılacaktır.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Müdür</a:t>
                      </a:r>
                      <a:r>
                        <a:rPr lang="tr-TR" sz="1000" b="0" i="0" u="none" strike="noStrike" baseline="0" dirty="0" smtClean="0">
                          <a:solidFill>
                            <a:srgbClr val="000000"/>
                          </a:solidFill>
                          <a:effectLst/>
                          <a:latin typeface="Times New Roman" pitchFamily="18" charset="0"/>
                          <a:cs typeface="Times New Roman" pitchFamily="18" charset="0"/>
                        </a:rPr>
                        <a:t> Yardımcısı</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20"/>
                  </a:ext>
                </a:extLst>
              </a:tr>
              <a:tr h="258780">
                <a:tc>
                  <a:txBody>
                    <a:bodyPr/>
                    <a:lstStyle/>
                    <a:p>
                      <a:pPr algn="l" fontAlgn="ctr"/>
                      <a:r>
                        <a:rPr lang="tr-TR" sz="1000" u="none" strike="noStrike">
                          <a:effectLst/>
                          <a:latin typeface="Times New Roman" pitchFamily="18" charset="0"/>
                          <a:cs typeface="Times New Roman" pitchFamily="18" charset="0"/>
                        </a:rPr>
                        <a:t>Eylem 2.1.22</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Okulumuzda bilimsel, kültürel, sanatsal, sportif ve toplum hizmeti alanlarında etkinliklere katılım oranı artırılacaktır.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smtClean="0">
                          <a:effectLst/>
                          <a:latin typeface="Times New Roman" pitchFamily="18" charset="0"/>
                          <a:cs typeface="Times New Roman" pitchFamily="18" charset="0"/>
                        </a:rPr>
                        <a:t>Müdür Yardımcısı</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21"/>
                  </a:ext>
                </a:extLst>
              </a:tr>
              <a:tr h="230082">
                <a:tc>
                  <a:txBody>
                    <a:bodyPr/>
                    <a:lstStyle/>
                    <a:p>
                      <a:pPr algn="l" fontAlgn="ctr"/>
                      <a:r>
                        <a:rPr lang="tr-TR" sz="1000" u="none" strike="noStrike">
                          <a:effectLst/>
                          <a:latin typeface="Times New Roman" pitchFamily="18" charset="0"/>
                          <a:cs typeface="Times New Roman" pitchFamily="18" charset="0"/>
                        </a:rPr>
                        <a:t>Eylem 2.1.23</a:t>
                      </a:r>
                      <a:endParaRPr lang="tr-TR" sz="1000" b="1" i="0" u="none" strike="noStrike">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Hedefledikleri başarıyı gösteremediği belirlenen öğrencilerin akademik ve sosyal gelişimleri için okulumuzda destek programları uygulanacaktır.</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tc>
                  <a:txBody>
                    <a:bodyPr/>
                    <a:lstStyle/>
                    <a:p>
                      <a:pPr algn="l" fontAlgn="ctr"/>
                      <a:r>
                        <a:rPr lang="tr-TR" sz="1000" u="none" strike="noStrike" dirty="0">
                          <a:effectLst/>
                          <a:latin typeface="Times New Roman" pitchFamily="18" charset="0"/>
                          <a:cs typeface="Times New Roman" pitchFamily="18" charset="0"/>
                        </a:rPr>
                        <a:t>Yıl Boyu</a:t>
                      </a:r>
                      <a:endParaRPr lang="tr-TR" sz="1000" b="0" i="0" u="none" strike="noStrike" dirty="0">
                        <a:solidFill>
                          <a:srgbClr val="000000"/>
                        </a:solidFill>
                        <a:effectLst/>
                        <a:latin typeface="Times New Roman" pitchFamily="18" charset="0"/>
                        <a:cs typeface="Times New Roman" pitchFamily="18" charset="0"/>
                      </a:endParaRPr>
                    </a:p>
                  </a:txBody>
                  <a:tcPr marL="4175" marR="4175" marT="4175" marB="0" anchor="ct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val="1536602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xmlns="" id="{F326C606-22E8-4B4D-A4E5-4393D8C2641F}"/>
              </a:ext>
            </a:extLst>
          </p:cNvPr>
          <p:cNvGraphicFramePr>
            <a:graphicFrameLocks noGrp="1"/>
          </p:cNvGraphicFramePr>
          <p:nvPr>
            <p:extLst>
              <p:ext uri="{D42A27DB-BD31-4B8C-83A1-F6EECF244321}">
                <p14:modId xmlns:p14="http://schemas.microsoft.com/office/powerpoint/2010/main" val="217734347"/>
              </p:ext>
            </p:extLst>
          </p:nvPr>
        </p:nvGraphicFramePr>
        <p:xfrm>
          <a:off x="484233" y="69865"/>
          <a:ext cx="6772909" cy="1485928"/>
        </p:xfrm>
        <a:graphic>
          <a:graphicData uri="http://schemas.openxmlformats.org/drawingml/2006/table">
            <a:tbl>
              <a:tblPr firstRow="1" bandRow="1">
                <a:tableStyleId>{073A0DAA-6AF3-43AB-8588-CEC1D06C72B9}</a:tableStyleId>
              </a:tblPr>
              <a:tblGrid>
                <a:gridCol w="6772909">
                  <a:extLst>
                    <a:ext uri="{9D8B030D-6E8A-4147-A177-3AD203B41FA5}">
                      <a16:colId xmlns:a16="http://schemas.microsoft.com/office/drawing/2014/main" xmlns="" val="20000"/>
                    </a:ext>
                  </a:extLst>
                </a:gridCol>
              </a:tblGrid>
              <a:tr h="624402">
                <a:tc>
                  <a:txBody>
                    <a:bodyPr/>
                    <a:lstStyle/>
                    <a:p>
                      <a:pPr algn="just"/>
                      <a:r>
                        <a:rPr lang="tr-TR" sz="1200" dirty="0">
                          <a:solidFill>
                            <a:schemeClr val="bg1"/>
                          </a:solidFill>
                        </a:rPr>
                        <a:t>STRATEJİK AMAÇ 2.</a:t>
                      </a:r>
                    </a:p>
                    <a:p>
                      <a:pPr algn="just"/>
                      <a:r>
                        <a:rPr lang="tr-TR" sz="1200" b="0" dirty="0">
                          <a:solidFill>
                            <a:schemeClr val="bg1"/>
                          </a:solidFill>
                          <a:latin typeface="Times New Roman" pitchFamily="18" charset="0"/>
                          <a:cs typeface="Times New Roman" pitchFamily="18" charset="0"/>
                        </a:rPr>
                        <a:t>Bütün bireylere ulusal ve uluslararası ölçütlerde bilgi, beceri, tutum ve davranışın kazandırılması ile girişimci, yenilikçi, yaratıcı, dil becerileri yüksek, iletişime ve öğrenmeye açık, öz güven ve sorumluluk sahibi sağlıklı ve mutlu bireylerin yetişmesine imkân sağlamak.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366487">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2.2.</a:t>
                      </a:r>
                    </a:p>
                    <a:p>
                      <a:pPr algn="just">
                        <a:lnSpc>
                          <a:spcPts val="1540"/>
                        </a:lnSpc>
                      </a:pPr>
                      <a:r>
                        <a:rPr lang="tr-TR" sz="1100" dirty="0">
                          <a:solidFill>
                            <a:schemeClr val="tx1"/>
                          </a:solidFill>
                          <a:latin typeface="Times New Roman" pitchFamily="18" charset="0"/>
                          <a:cs typeface="Times New Roman" pitchFamily="18" charset="0"/>
                        </a:rPr>
                        <a:t>Hayat boyu öğrenme yaklaşımı çerçevesinde, işgücü piyasasının talep ettiği beceriler ile uyumlu bireyler yetiştirerek istihdam edilebilirliklerini artırmak.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6" name="Metin kutusu 5">
            <a:extLst>
              <a:ext uri="{FF2B5EF4-FFF2-40B4-BE49-F238E27FC236}">
                <a16:creationId xmlns:a16="http://schemas.microsoft.com/office/drawing/2014/main" xmlns="" id="{171F17A8-16B2-4169-9AA3-2E647DC55C57}"/>
              </a:ext>
            </a:extLst>
          </p:cNvPr>
          <p:cNvSpPr txBox="1"/>
          <p:nvPr/>
        </p:nvSpPr>
        <p:spPr>
          <a:xfrm>
            <a:off x="-9766" y="9092106"/>
            <a:ext cx="462229" cy="307777"/>
          </a:xfrm>
          <a:prstGeom prst="rect">
            <a:avLst/>
          </a:prstGeom>
          <a:noFill/>
        </p:spPr>
        <p:txBody>
          <a:bodyPr wrap="square" rtlCol="0">
            <a:spAutoFit/>
          </a:bodyPr>
          <a:lstStyle/>
          <a:p>
            <a:r>
              <a:rPr lang="tr-TR" sz="1400" b="1" dirty="0"/>
              <a:t>25</a:t>
            </a:r>
          </a:p>
        </p:txBody>
      </p:sp>
      <p:graphicFrame>
        <p:nvGraphicFramePr>
          <p:cNvPr id="7" name="6 Tablo"/>
          <p:cNvGraphicFramePr>
            <a:graphicFrameLocks noGrp="1"/>
          </p:cNvGraphicFramePr>
          <p:nvPr>
            <p:extLst>
              <p:ext uri="{D42A27DB-BD31-4B8C-83A1-F6EECF244321}">
                <p14:modId xmlns:p14="http://schemas.microsoft.com/office/powerpoint/2010/main" val="3076458919"/>
              </p:ext>
            </p:extLst>
          </p:nvPr>
        </p:nvGraphicFramePr>
        <p:xfrm>
          <a:off x="484233" y="1669203"/>
          <a:ext cx="6781800" cy="2554020"/>
        </p:xfrm>
        <a:graphic>
          <a:graphicData uri="http://schemas.openxmlformats.org/drawingml/2006/table">
            <a:tbl>
              <a:tblPr/>
              <a:tblGrid>
                <a:gridCol w="500730">
                  <a:extLst>
                    <a:ext uri="{9D8B030D-6E8A-4147-A177-3AD203B41FA5}">
                      <a16:colId xmlns:a16="http://schemas.microsoft.com/office/drawing/2014/main" xmlns="" val="20000"/>
                    </a:ext>
                  </a:extLst>
                </a:gridCol>
                <a:gridCol w="3214021">
                  <a:extLst>
                    <a:ext uri="{9D8B030D-6E8A-4147-A177-3AD203B41FA5}">
                      <a16:colId xmlns:a16="http://schemas.microsoft.com/office/drawing/2014/main" xmlns="" val="20001"/>
                    </a:ext>
                  </a:extLst>
                </a:gridCol>
                <a:gridCol w="958719">
                  <a:extLst>
                    <a:ext uri="{9D8B030D-6E8A-4147-A177-3AD203B41FA5}">
                      <a16:colId xmlns:a16="http://schemas.microsoft.com/office/drawing/2014/main" xmlns="" val="20002"/>
                    </a:ext>
                  </a:extLst>
                </a:gridCol>
                <a:gridCol w="421666">
                  <a:extLst>
                    <a:ext uri="{9D8B030D-6E8A-4147-A177-3AD203B41FA5}">
                      <a16:colId xmlns:a16="http://schemas.microsoft.com/office/drawing/2014/main" xmlns="" val="20003"/>
                    </a:ext>
                  </a:extLst>
                </a:gridCol>
                <a:gridCol w="421666">
                  <a:extLst>
                    <a:ext uri="{9D8B030D-6E8A-4147-A177-3AD203B41FA5}">
                      <a16:colId xmlns:a16="http://schemas.microsoft.com/office/drawing/2014/main" xmlns="" val="20004"/>
                    </a:ext>
                  </a:extLst>
                </a:gridCol>
                <a:gridCol w="421666">
                  <a:extLst>
                    <a:ext uri="{9D8B030D-6E8A-4147-A177-3AD203B41FA5}">
                      <a16:colId xmlns:a16="http://schemas.microsoft.com/office/drawing/2014/main" xmlns="" val="20005"/>
                    </a:ext>
                  </a:extLst>
                </a:gridCol>
                <a:gridCol w="421666">
                  <a:extLst>
                    <a:ext uri="{9D8B030D-6E8A-4147-A177-3AD203B41FA5}">
                      <a16:colId xmlns:a16="http://schemas.microsoft.com/office/drawing/2014/main" xmlns="" val="20006"/>
                    </a:ext>
                  </a:extLst>
                </a:gridCol>
                <a:gridCol w="421666">
                  <a:extLst>
                    <a:ext uri="{9D8B030D-6E8A-4147-A177-3AD203B41FA5}">
                      <a16:colId xmlns:a16="http://schemas.microsoft.com/office/drawing/2014/main" xmlns="" val="20007"/>
                    </a:ext>
                  </a:extLst>
                </a:gridCol>
              </a:tblGrid>
              <a:tr h="497169">
                <a:tc>
                  <a:txBody>
                    <a:bodyPr/>
                    <a:lstStyle/>
                    <a:p>
                      <a:pPr algn="l" fontAlgn="ctr"/>
                      <a:r>
                        <a:rPr lang="tr-TR" sz="1100" b="1" i="0" u="none" strike="noStrike" dirty="0">
                          <a:solidFill>
                            <a:srgbClr val="FFFFFF"/>
                          </a:solidFill>
                          <a:latin typeface="Times New Roman" pitchFamily="18" charset="0"/>
                          <a:cs typeface="Times New Roman" pitchFamily="18" charset="0"/>
                        </a:rPr>
                        <a:t>HEDEF 2.2  </a:t>
                      </a:r>
                    </a:p>
                  </a:txBody>
                  <a:tcPr marL="4897" marR="4897" marT="4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7">
                  <a:txBody>
                    <a:bodyPr/>
                    <a:lstStyle/>
                    <a:p>
                      <a:pPr algn="l" fontAlgn="ctr"/>
                      <a:r>
                        <a:rPr lang="tr-TR" sz="1100" b="1" i="0" u="none" strike="noStrike" dirty="0">
                          <a:solidFill>
                            <a:srgbClr val="FFFFFF"/>
                          </a:solidFill>
                          <a:latin typeface="Times New Roman" pitchFamily="18" charset="0"/>
                          <a:cs typeface="Times New Roman" pitchFamily="18" charset="0"/>
                        </a:rPr>
                        <a:t>Hayat boyu öğrenme yaklaşımı çerçevesinde, işgücü piyasasının talep ettiği beceriler ile uyumlu bireyler yetiştirerek istihdam edilebilirliklerini artırmak.</a:t>
                      </a:r>
                    </a:p>
                  </a:txBody>
                  <a:tcPr marL="4897" marR="4897" marT="4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280894">
                <a:tc gridSpan="2">
                  <a:txBody>
                    <a:bodyPr/>
                    <a:lstStyle/>
                    <a:p>
                      <a:pPr algn="ctr" fontAlgn="ctr"/>
                      <a:r>
                        <a:rPr lang="tr-TR" sz="1100" b="1" i="0" u="none" strike="noStrike">
                          <a:solidFill>
                            <a:srgbClr val="000000"/>
                          </a:solidFill>
                          <a:latin typeface="Times New Roman" pitchFamily="18" charset="0"/>
                          <a:cs typeface="Times New Roman" pitchFamily="18" charset="0"/>
                        </a:rPr>
                        <a:t>PERFORMANS GÖSTERGELERİ</a:t>
                      </a:r>
                    </a:p>
                  </a:txBody>
                  <a:tcPr marL="4897" marR="4897" marT="4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hMerge="1">
                  <a:txBody>
                    <a:bodyPr/>
                    <a:lstStyle/>
                    <a:p>
                      <a:endParaRPr lang="tr-TR"/>
                    </a:p>
                  </a:txBody>
                  <a:tcPr/>
                </a:tc>
                <a:tc>
                  <a:txBody>
                    <a:bodyPr/>
                    <a:lstStyle/>
                    <a:p>
                      <a:pPr algn="ctr" fontAlgn="ctr"/>
                      <a:r>
                        <a:rPr lang="tr-TR" sz="1100" b="1" i="0" u="none" strike="noStrike">
                          <a:solidFill>
                            <a:srgbClr val="000000"/>
                          </a:solidFill>
                          <a:latin typeface="Times New Roman" pitchFamily="18" charset="0"/>
                          <a:cs typeface="Times New Roman" pitchFamily="18" charset="0"/>
                        </a:rPr>
                        <a:t>Başlangıç Değeri</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2019</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2021</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2022</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2023</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extLst>
                  <a:ext uri="{0D108BD9-81ED-4DB2-BD59-A6C34878D82A}">
                    <a16:rowId xmlns:a16="http://schemas.microsoft.com/office/drawing/2014/main" xmlns="" val="10001"/>
                  </a:ext>
                </a:extLst>
              </a:tr>
              <a:tr h="685800">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1.1.1</a:t>
                      </a:r>
                      <a:endParaRPr lang="tr-TR" sz="1100" b="1" i="0" u="none" strike="noStrike" dirty="0">
                        <a:solidFill>
                          <a:srgbClr val="000000"/>
                        </a:solidFill>
                        <a:latin typeface="Times New Roman" pitchFamily="18" charset="0"/>
                        <a:cs typeface="Times New Roman" pitchFamily="18" charset="0"/>
                      </a:endParaRP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a:solidFill>
                            <a:srgbClr val="000000"/>
                          </a:solidFill>
                          <a:latin typeface="Times New Roman" pitchFamily="18" charset="0"/>
                          <a:cs typeface="Times New Roman" pitchFamily="18" charset="0"/>
                        </a:rPr>
                        <a:t>Toplumsal sorumluluk ve gönüllülük programlarına katılan öğrenci oranı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100,00</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100,00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100,00</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85800">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1.1.2</a:t>
                      </a:r>
                      <a:endParaRPr lang="tr-TR" sz="1100" b="1" i="0" u="none" strike="noStrike" dirty="0">
                        <a:solidFill>
                          <a:srgbClr val="000000"/>
                        </a:solidFill>
                        <a:latin typeface="Times New Roman" pitchFamily="18" charset="0"/>
                        <a:cs typeface="Times New Roman" pitchFamily="18" charset="0"/>
                      </a:endParaRP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99"/>
                    </a:solidFill>
                  </a:tcPr>
                </a:tc>
                <a:tc rowSpan="2">
                  <a:txBody>
                    <a:bodyPr/>
                    <a:lstStyle/>
                    <a:p>
                      <a:pPr algn="l" fontAlgn="ctr"/>
                      <a:r>
                        <a:rPr lang="tr-TR" sz="1100" b="0" i="0" u="none" strike="noStrike" dirty="0">
                          <a:solidFill>
                            <a:srgbClr val="000000"/>
                          </a:solidFill>
                          <a:latin typeface="Times New Roman" pitchFamily="18" charset="0"/>
                          <a:cs typeface="Times New Roman" pitchFamily="18" charset="0"/>
                        </a:rPr>
                        <a:t>Başka  kurumlarınca düzenlenen bilimsel etkinliklere katılan öğrenci oranı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99"/>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1,32</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99"/>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2,00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3,00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4,00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5,00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6,00</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3246192259"/>
              </p:ext>
            </p:extLst>
          </p:nvPr>
        </p:nvGraphicFramePr>
        <p:xfrm>
          <a:off x="550332" y="4394198"/>
          <a:ext cx="6815667" cy="5487847"/>
        </p:xfrm>
        <a:graphic>
          <a:graphicData uri="http://schemas.openxmlformats.org/drawingml/2006/table">
            <a:tbl>
              <a:tblPr>
                <a:tableStyleId>{5C22544A-7EE6-4342-B048-85BDC9FD1C3A}</a:tableStyleId>
              </a:tblPr>
              <a:tblGrid>
                <a:gridCol w="731557">
                  <a:extLst>
                    <a:ext uri="{9D8B030D-6E8A-4147-A177-3AD203B41FA5}">
                      <a16:colId xmlns:a16="http://schemas.microsoft.com/office/drawing/2014/main" xmlns="" val="20000"/>
                    </a:ext>
                  </a:extLst>
                </a:gridCol>
                <a:gridCol w="4450302">
                  <a:extLst>
                    <a:ext uri="{9D8B030D-6E8A-4147-A177-3AD203B41FA5}">
                      <a16:colId xmlns:a16="http://schemas.microsoft.com/office/drawing/2014/main" xmlns="" val="20001"/>
                    </a:ext>
                  </a:extLst>
                </a:gridCol>
                <a:gridCol w="816904">
                  <a:extLst>
                    <a:ext uri="{9D8B030D-6E8A-4147-A177-3AD203B41FA5}">
                      <a16:colId xmlns:a16="http://schemas.microsoft.com/office/drawing/2014/main" xmlns="" val="20002"/>
                    </a:ext>
                  </a:extLst>
                </a:gridCol>
                <a:gridCol w="816904">
                  <a:extLst>
                    <a:ext uri="{9D8B030D-6E8A-4147-A177-3AD203B41FA5}">
                      <a16:colId xmlns:a16="http://schemas.microsoft.com/office/drawing/2014/main" xmlns="" val="20003"/>
                    </a:ext>
                  </a:extLst>
                </a:gridCol>
              </a:tblGrid>
              <a:tr h="270935">
                <a:tc>
                  <a:txBody>
                    <a:bodyPr/>
                    <a:lstStyle/>
                    <a:p>
                      <a:pPr algn="ctr" fontAlgn="ctr"/>
                      <a:r>
                        <a:rPr lang="tr-TR" sz="1000" u="none" strike="noStrike" dirty="0">
                          <a:effectLst/>
                          <a:latin typeface="Times New Roman" pitchFamily="18" charset="0"/>
                          <a:cs typeface="Times New Roman" pitchFamily="18" charset="0"/>
                        </a:rPr>
                        <a:t>No</a:t>
                      </a:r>
                      <a:endParaRPr lang="tr-TR" sz="1000" b="1" i="0" u="none" strike="noStrike" dirty="0">
                        <a:solidFill>
                          <a:srgbClr val="FFFFFF"/>
                        </a:solidFill>
                        <a:effectLst/>
                        <a:latin typeface="Times New Roman" pitchFamily="18" charset="0"/>
                        <a:cs typeface="Times New Roman" pitchFamily="18" charset="0"/>
                      </a:endParaRPr>
                    </a:p>
                  </a:txBody>
                  <a:tcPr marL="4185" marR="4185" marT="4185" marB="0" anchor="ctr"/>
                </a:tc>
                <a:tc>
                  <a:txBody>
                    <a:bodyPr/>
                    <a:lstStyle/>
                    <a:p>
                      <a:pPr algn="ctr" fontAlgn="ctr"/>
                      <a:r>
                        <a:rPr lang="tr-TR" sz="1000" u="none" strike="noStrike" dirty="0">
                          <a:effectLst/>
                          <a:latin typeface="Times New Roman" pitchFamily="18" charset="0"/>
                          <a:cs typeface="Times New Roman" pitchFamily="18" charset="0"/>
                        </a:rPr>
                        <a:t>Eylem İfadesi</a:t>
                      </a:r>
                      <a:endParaRPr lang="tr-TR" sz="1000" b="1" i="0" u="none" strike="noStrike" dirty="0">
                        <a:solidFill>
                          <a:srgbClr val="FFFFFF"/>
                        </a:solidFill>
                        <a:effectLst/>
                        <a:latin typeface="Times New Roman" pitchFamily="18" charset="0"/>
                        <a:cs typeface="Times New Roman" pitchFamily="18" charset="0"/>
                      </a:endParaRPr>
                    </a:p>
                  </a:txBody>
                  <a:tcPr marL="4185" marR="4185" marT="4185" marB="0" anchor="ctr"/>
                </a:tc>
                <a:tc>
                  <a:txBody>
                    <a:bodyPr/>
                    <a:lstStyle/>
                    <a:p>
                      <a:pPr algn="ctr" fontAlgn="ctr"/>
                      <a:r>
                        <a:rPr lang="tr-TR" sz="1000" u="none" strike="noStrike">
                          <a:effectLst/>
                          <a:latin typeface="Times New Roman" pitchFamily="18" charset="0"/>
                          <a:cs typeface="Times New Roman" pitchFamily="18" charset="0"/>
                        </a:rPr>
                        <a:t>Eylem Sorumlusu</a:t>
                      </a:r>
                      <a:endParaRPr lang="tr-TR" sz="1000" b="1" i="0" u="none" strike="noStrike">
                        <a:solidFill>
                          <a:srgbClr val="FFFFFF"/>
                        </a:solidFill>
                        <a:effectLst/>
                        <a:latin typeface="Times New Roman" pitchFamily="18" charset="0"/>
                        <a:cs typeface="Times New Roman" pitchFamily="18" charset="0"/>
                      </a:endParaRPr>
                    </a:p>
                  </a:txBody>
                  <a:tcPr marL="4185" marR="4185" marT="4185" marB="0" anchor="ctr"/>
                </a:tc>
                <a:tc>
                  <a:txBody>
                    <a:bodyPr/>
                    <a:lstStyle/>
                    <a:p>
                      <a:pPr algn="ctr" fontAlgn="ctr"/>
                      <a:r>
                        <a:rPr lang="tr-TR" sz="1000" u="none" strike="noStrike">
                          <a:effectLst/>
                          <a:latin typeface="Times New Roman" pitchFamily="18" charset="0"/>
                          <a:cs typeface="Times New Roman" pitchFamily="18" charset="0"/>
                        </a:rPr>
                        <a:t>Eylem Tarihi</a:t>
                      </a:r>
                      <a:endParaRPr lang="tr-TR" sz="1000" b="1" i="0" u="none" strike="noStrike">
                        <a:solidFill>
                          <a:srgbClr val="FFFFFF"/>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0"/>
                  </a:ext>
                </a:extLst>
              </a:tr>
              <a:tr h="571880">
                <a:tc>
                  <a:txBody>
                    <a:bodyPr/>
                    <a:lstStyle/>
                    <a:p>
                      <a:pPr algn="l" fontAlgn="ctr"/>
                      <a:r>
                        <a:rPr lang="tr-TR" sz="1000" u="none" strike="noStrike" dirty="0">
                          <a:effectLst/>
                          <a:latin typeface="Times New Roman" pitchFamily="18" charset="0"/>
                          <a:cs typeface="Times New Roman" pitchFamily="18" charset="0"/>
                        </a:rPr>
                        <a:t>Eylem 2.2.1</a:t>
                      </a:r>
                      <a:endParaRPr lang="tr-TR" sz="1000" b="1"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Bakanlığımız tarafından düzenlenecek olan çeşitli yarışma, organizasyon ve benzeri etkinliklere ilimiz okullarının katılımı teşvik edilerek öğrencilerimizin sosyal ve kültürel açıdan gelişimleri sağlanacaktır.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1"/>
                  </a:ext>
                </a:extLst>
              </a:tr>
              <a:tr h="603822">
                <a:tc>
                  <a:txBody>
                    <a:bodyPr/>
                    <a:lstStyle/>
                    <a:p>
                      <a:pPr algn="l" fontAlgn="ctr"/>
                      <a:r>
                        <a:rPr lang="tr-TR" sz="1000" u="none" strike="noStrike" dirty="0">
                          <a:effectLst/>
                          <a:latin typeface="Times New Roman" pitchFamily="18" charset="0"/>
                          <a:cs typeface="Times New Roman" pitchFamily="18" charset="0"/>
                        </a:rPr>
                        <a:t>Eylem 2.2.2</a:t>
                      </a:r>
                      <a:endParaRPr lang="tr-TR" sz="1000" b="1"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İlimiz tarafından düzenlenecek olan çeşitli yarışma, organizasyon ve benzeri etkinliklere okullarımızın katılımı teşvik edilerek öğrencilerimizin sosyal ve kültürel açıdan gelişimleri sağlanacaktır.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smtClean="0">
                          <a:effectLst/>
                          <a:latin typeface="Times New Roman" pitchFamily="18" charset="0"/>
                          <a:cs typeface="Times New Roman" pitchFamily="18" charset="0"/>
                        </a:rPr>
                        <a:t>Müdür Yardımcısı</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2"/>
                  </a:ext>
                </a:extLst>
              </a:tr>
              <a:tr h="571880">
                <a:tc>
                  <a:txBody>
                    <a:bodyPr/>
                    <a:lstStyle/>
                    <a:p>
                      <a:pPr algn="l" fontAlgn="ctr"/>
                      <a:r>
                        <a:rPr lang="tr-TR" sz="1000" u="none" strike="noStrike" dirty="0">
                          <a:effectLst/>
                          <a:latin typeface="Times New Roman" pitchFamily="18" charset="0"/>
                          <a:cs typeface="Times New Roman" pitchFamily="18" charset="0"/>
                        </a:rPr>
                        <a:t>Eylem 2.2.3</a:t>
                      </a:r>
                      <a:endParaRPr lang="tr-TR" sz="1000" b="1"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Öğretmenlerin yabancı dil becerilerinin geliştirilmesi için üniversitelerle iş birliği yapılarak teşvik edici uygulamalar geliştirilecektir.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3"/>
                  </a:ext>
                </a:extLst>
              </a:tr>
              <a:tr h="571880">
                <a:tc>
                  <a:txBody>
                    <a:bodyPr/>
                    <a:lstStyle/>
                    <a:p>
                      <a:pPr algn="l" fontAlgn="ctr"/>
                      <a:r>
                        <a:rPr lang="tr-TR" sz="1000" u="none" strike="noStrike" dirty="0">
                          <a:effectLst/>
                          <a:latin typeface="Times New Roman" pitchFamily="18" charset="0"/>
                          <a:cs typeface="Times New Roman" pitchFamily="18" charset="0"/>
                        </a:rPr>
                        <a:t>Eylem 2.2.4</a:t>
                      </a:r>
                      <a:endParaRPr lang="tr-TR" sz="1000" b="1"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Bilim merkezleri ve müzeleri, sanat merkezleri, teknoparklar ve üniversitelerle iş birlikleri artırılacaktır.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4"/>
                  </a:ext>
                </a:extLst>
              </a:tr>
              <a:tr h="571880">
                <a:tc>
                  <a:txBody>
                    <a:bodyPr/>
                    <a:lstStyle/>
                    <a:p>
                      <a:pPr algn="l" fontAlgn="ctr"/>
                      <a:r>
                        <a:rPr lang="tr-TR" sz="1000" u="none" strike="noStrike" dirty="0">
                          <a:effectLst/>
                          <a:latin typeface="Times New Roman" pitchFamily="18" charset="0"/>
                          <a:cs typeface="Times New Roman" pitchFamily="18" charset="0"/>
                        </a:rPr>
                        <a:t>Eylem 2.2.5</a:t>
                      </a:r>
                      <a:endParaRPr lang="tr-TR" sz="1000" b="1"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Kariyer rehberliği sistemiyle öğrencilerin kendini tanıması   (mizaç, yetenek, ilgi, değerler ve aile) ve kariyer profili geliştirmesi sağlanacaktır.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smtClean="0">
                          <a:effectLst/>
                          <a:latin typeface="Times New Roman" pitchFamily="18" charset="0"/>
                          <a:cs typeface="Times New Roman" pitchFamily="18" charset="0"/>
                        </a:rPr>
                        <a:t>Rehber Öğretmen</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5"/>
                  </a:ext>
                </a:extLst>
              </a:tr>
              <a:tr h="571880">
                <a:tc>
                  <a:txBody>
                    <a:bodyPr/>
                    <a:lstStyle/>
                    <a:p>
                      <a:pPr algn="l" fontAlgn="ctr"/>
                      <a:r>
                        <a:rPr lang="tr-TR" sz="1000" u="none" strike="noStrike" dirty="0">
                          <a:effectLst/>
                          <a:latin typeface="Times New Roman" pitchFamily="18" charset="0"/>
                          <a:cs typeface="Times New Roman" pitchFamily="18" charset="0"/>
                        </a:rPr>
                        <a:t>Eylem 2.2.6</a:t>
                      </a:r>
                      <a:endParaRPr lang="tr-TR" sz="1000" b="1"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Kariyer gelişim dosyasının öğrenci e-</a:t>
                      </a:r>
                      <a:r>
                        <a:rPr lang="tr-TR" sz="1000" u="none" strike="noStrike" dirty="0" err="1">
                          <a:effectLst/>
                          <a:latin typeface="Times New Roman" pitchFamily="18" charset="0"/>
                          <a:cs typeface="Times New Roman" pitchFamily="18" charset="0"/>
                        </a:rPr>
                        <a:t>portfolyosuyla</a:t>
                      </a:r>
                      <a:r>
                        <a:rPr lang="tr-TR" sz="1000" u="none" strike="noStrike" dirty="0">
                          <a:effectLst/>
                          <a:latin typeface="Times New Roman" pitchFamily="18" charset="0"/>
                          <a:cs typeface="Times New Roman" pitchFamily="18" charset="0"/>
                        </a:rPr>
                        <a:t> ilişkilendirilmesi sağlanacaktır.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smtClean="0">
                          <a:effectLst/>
                          <a:latin typeface="Times New Roman" pitchFamily="18" charset="0"/>
                          <a:cs typeface="Times New Roman" pitchFamily="18" charset="0"/>
                        </a:rPr>
                        <a:t>Rehber Öğretmen</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6"/>
                  </a:ext>
                </a:extLst>
              </a:tr>
              <a:tr h="571880">
                <a:tc>
                  <a:txBody>
                    <a:bodyPr/>
                    <a:lstStyle/>
                    <a:p>
                      <a:pPr algn="l" fontAlgn="ctr"/>
                      <a:r>
                        <a:rPr lang="tr-TR" sz="1000" u="none" strike="noStrike" dirty="0">
                          <a:effectLst/>
                          <a:latin typeface="Times New Roman" pitchFamily="18" charset="0"/>
                          <a:cs typeface="Times New Roman" pitchFamily="18" charset="0"/>
                        </a:rPr>
                        <a:t>Eylem 2.2.7</a:t>
                      </a:r>
                      <a:endParaRPr lang="tr-TR" sz="1000" b="1"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Rehberlik hizmetleri sonucunda ortaya konulan veriler yardımıyla </a:t>
                      </a:r>
                      <a:r>
                        <a:rPr lang="tr-TR" sz="1000" u="none" strike="noStrike" dirty="0" err="1">
                          <a:effectLst/>
                          <a:latin typeface="Times New Roman" pitchFamily="18" charset="0"/>
                          <a:cs typeface="Times New Roman" pitchFamily="18" charset="0"/>
                        </a:rPr>
                        <a:t>herbir</a:t>
                      </a:r>
                      <a:r>
                        <a:rPr lang="tr-TR" sz="1000" u="none" strike="noStrike" dirty="0">
                          <a:effectLst/>
                          <a:latin typeface="Times New Roman" pitchFamily="18" charset="0"/>
                          <a:cs typeface="Times New Roman" pitchFamily="18" charset="0"/>
                        </a:rPr>
                        <a:t> öğrencinin bilimsel yöntemlere uygun biçimde kariyer yönlendirilmesinin yapılması sağlanacaktır.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smtClean="0">
                          <a:effectLst/>
                          <a:latin typeface="Times New Roman" pitchFamily="18" charset="0"/>
                          <a:cs typeface="Times New Roman" pitchFamily="18" charset="0"/>
                        </a:rPr>
                        <a:t>Rehber Öğretmen</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7"/>
                  </a:ext>
                </a:extLst>
              </a:tr>
              <a:tr h="571880">
                <a:tc>
                  <a:txBody>
                    <a:bodyPr/>
                    <a:lstStyle/>
                    <a:p>
                      <a:pPr algn="l" fontAlgn="ctr"/>
                      <a:r>
                        <a:rPr lang="tr-TR" sz="1000" u="none" strike="noStrike" dirty="0">
                          <a:effectLst/>
                          <a:latin typeface="Times New Roman" pitchFamily="18" charset="0"/>
                          <a:cs typeface="Times New Roman" pitchFamily="18" charset="0"/>
                        </a:rPr>
                        <a:t>Eylem 2.2.8</a:t>
                      </a:r>
                      <a:endParaRPr lang="tr-TR" sz="1000" b="1"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Geçici koruma altında bulunan Suriyeli çocukların Türk eğitim sistemine dâhil edilme sürecine ve talep eden öğrencilerin mesleki ve teknik eğitime yönlendirilmesine yönelik çalışmaları yapılacaktır.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smtClean="0">
                          <a:effectLst/>
                          <a:latin typeface="Times New Roman" pitchFamily="18" charset="0"/>
                          <a:cs typeface="Times New Roman" pitchFamily="18" charset="0"/>
                        </a:rPr>
                        <a:t>Rehber Öğretmen</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 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8"/>
                  </a:ext>
                </a:extLst>
              </a:tr>
              <a:tr h="571880">
                <a:tc>
                  <a:txBody>
                    <a:bodyPr/>
                    <a:lstStyle/>
                    <a:p>
                      <a:pPr algn="l" fontAlgn="ctr"/>
                      <a:r>
                        <a:rPr lang="tr-TR" sz="1000" u="none" strike="noStrike" dirty="0">
                          <a:effectLst/>
                          <a:latin typeface="Times New Roman" pitchFamily="18" charset="0"/>
                          <a:cs typeface="Times New Roman" pitchFamily="18" charset="0"/>
                        </a:rPr>
                        <a:t>Eylem 2.2.9</a:t>
                      </a:r>
                      <a:endParaRPr lang="tr-TR" sz="1000" b="1"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Çevre bilincinin artırılması çerçevesinde yapılan etkinliklere katılan öğrenciler ödüllendirilerek katılım oranımız artırılacaktır.</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smtClean="0">
                          <a:effectLst/>
                          <a:latin typeface="Times New Roman" pitchFamily="18" charset="0"/>
                          <a:cs typeface="Times New Roman" pitchFamily="18" charset="0"/>
                        </a:rPr>
                        <a:t>Okul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Yıl boyu</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009873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xmlns="" id="{E3997233-D70B-41D9-A7E9-D3E6938A6B0E}"/>
              </a:ext>
            </a:extLst>
          </p:cNvPr>
          <p:cNvGraphicFramePr>
            <a:graphicFrameLocks noGrp="1"/>
          </p:cNvGraphicFramePr>
          <p:nvPr>
            <p:extLst>
              <p:ext uri="{D42A27DB-BD31-4B8C-83A1-F6EECF244321}">
                <p14:modId xmlns:p14="http://schemas.microsoft.com/office/powerpoint/2010/main" val="2557667581"/>
              </p:ext>
            </p:extLst>
          </p:nvPr>
        </p:nvGraphicFramePr>
        <p:xfrm>
          <a:off x="455205" y="72825"/>
          <a:ext cx="6889024" cy="1499901"/>
        </p:xfrm>
        <a:graphic>
          <a:graphicData uri="http://schemas.openxmlformats.org/drawingml/2006/table">
            <a:tbl>
              <a:tblPr firstRow="1" bandRow="1">
                <a:tableStyleId>{073A0DAA-6AF3-43AB-8588-CEC1D06C72B9}</a:tableStyleId>
              </a:tblPr>
              <a:tblGrid>
                <a:gridCol w="6889024">
                  <a:extLst>
                    <a:ext uri="{9D8B030D-6E8A-4147-A177-3AD203B41FA5}">
                      <a16:colId xmlns:a16="http://schemas.microsoft.com/office/drawing/2014/main" xmlns="" val="20000"/>
                    </a:ext>
                  </a:extLst>
                </a:gridCol>
              </a:tblGrid>
              <a:tr h="836947">
                <a:tc>
                  <a:txBody>
                    <a:bodyPr/>
                    <a:lstStyle/>
                    <a:p>
                      <a:pPr algn="just"/>
                      <a:r>
                        <a:rPr lang="tr-TR" sz="1200" dirty="0">
                          <a:solidFill>
                            <a:schemeClr val="bg1"/>
                          </a:solidFill>
                        </a:rPr>
                        <a:t>STRATEJİK AMAÇ 2.</a:t>
                      </a:r>
                    </a:p>
                    <a:p>
                      <a:pPr algn="just"/>
                      <a:r>
                        <a:rPr lang="tr-TR" sz="1200" b="0" dirty="0">
                          <a:solidFill>
                            <a:schemeClr val="bg1"/>
                          </a:solidFill>
                          <a:latin typeface="Times New Roman" pitchFamily="18" charset="0"/>
                          <a:cs typeface="Times New Roman" pitchFamily="18" charset="0"/>
                        </a:rPr>
                        <a:t>Bütün bireylere ulusal ve uluslararası ölçütlerde bilgi, beceri, tutum ve davranışın kazandırılması ile girişimci, yenilikçi, yaratıcı, dil becerileri yüksek, iletişime ve öğrenmeye açık, öz güven ve sorumluluk sahibi sağlıklı ve mutlu bireylerin yetişmesine imkân sağlamak.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383962">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2.3.</a:t>
                      </a:r>
                    </a:p>
                    <a:p>
                      <a:pPr algn="just">
                        <a:lnSpc>
                          <a:spcPts val="1540"/>
                        </a:lnSpc>
                      </a:pPr>
                      <a:r>
                        <a:rPr lang="tr-TR" sz="1100" dirty="0">
                          <a:solidFill>
                            <a:schemeClr val="tx1"/>
                          </a:solidFill>
                          <a:latin typeface="Times New Roman" pitchFamily="18" charset="0"/>
                          <a:cs typeface="Times New Roman" pitchFamily="18" charset="0"/>
                        </a:rPr>
                        <a:t>Eğitimde yenilikçi yaklaşımlar kullanılarak bireylerin yabancı dil yeterliliğini ve uluslararası öğrenci/öğretmen hareketliliğini artırmak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6" name="Metin kutusu 5">
            <a:extLst>
              <a:ext uri="{FF2B5EF4-FFF2-40B4-BE49-F238E27FC236}">
                <a16:creationId xmlns:a16="http://schemas.microsoft.com/office/drawing/2014/main" xmlns="" id="{A543B24D-42C7-4243-9B00-A824121D1260}"/>
              </a:ext>
            </a:extLst>
          </p:cNvPr>
          <p:cNvSpPr txBox="1"/>
          <p:nvPr/>
        </p:nvSpPr>
        <p:spPr>
          <a:xfrm>
            <a:off x="-9766" y="9092106"/>
            <a:ext cx="462229" cy="307777"/>
          </a:xfrm>
          <a:prstGeom prst="rect">
            <a:avLst/>
          </a:prstGeom>
          <a:noFill/>
        </p:spPr>
        <p:txBody>
          <a:bodyPr wrap="square" rtlCol="0">
            <a:spAutoFit/>
          </a:bodyPr>
          <a:lstStyle/>
          <a:p>
            <a:r>
              <a:rPr lang="tr-TR" sz="1400" b="1" dirty="0"/>
              <a:t>26</a:t>
            </a:r>
          </a:p>
        </p:txBody>
      </p:sp>
      <p:graphicFrame>
        <p:nvGraphicFramePr>
          <p:cNvPr id="8" name="7 Tablo"/>
          <p:cNvGraphicFramePr>
            <a:graphicFrameLocks noGrp="1"/>
          </p:cNvGraphicFramePr>
          <p:nvPr>
            <p:extLst>
              <p:ext uri="{D42A27DB-BD31-4B8C-83A1-F6EECF244321}">
                <p14:modId xmlns:p14="http://schemas.microsoft.com/office/powerpoint/2010/main" val="1423930836"/>
              </p:ext>
            </p:extLst>
          </p:nvPr>
        </p:nvGraphicFramePr>
        <p:xfrm>
          <a:off x="615954" y="1598769"/>
          <a:ext cx="6744152" cy="4260165"/>
        </p:xfrm>
        <a:graphic>
          <a:graphicData uri="http://schemas.openxmlformats.org/drawingml/2006/table">
            <a:tbl>
              <a:tblPr/>
              <a:tblGrid>
                <a:gridCol w="489848">
                  <a:extLst>
                    <a:ext uri="{9D8B030D-6E8A-4147-A177-3AD203B41FA5}">
                      <a16:colId xmlns:a16="http://schemas.microsoft.com/office/drawing/2014/main" xmlns="" val="20000"/>
                    </a:ext>
                  </a:extLst>
                </a:gridCol>
                <a:gridCol w="3472672">
                  <a:extLst>
                    <a:ext uri="{9D8B030D-6E8A-4147-A177-3AD203B41FA5}">
                      <a16:colId xmlns:a16="http://schemas.microsoft.com/office/drawing/2014/main" xmlns="" val="20001"/>
                    </a:ext>
                  </a:extLst>
                </a:gridCol>
                <a:gridCol w="682287">
                  <a:extLst>
                    <a:ext uri="{9D8B030D-6E8A-4147-A177-3AD203B41FA5}">
                      <a16:colId xmlns:a16="http://schemas.microsoft.com/office/drawing/2014/main" xmlns="" val="20002"/>
                    </a:ext>
                  </a:extLst>
                </a:gridCol>
                <a:gridCol w="419869">
                  <a:extLst>
                    <a:ext uri="{9D8B030D-6E8A-4147-A177-3AD203B41FA5}">
                      <a16:colId xmlns:a16="http://schemas.microsoft.com/office/drawing/2014/main" xmlns="" val="20003"/>
                    </a:ext>
                  </a:extLst>
                </a:gridCol>
                <a:gridCol w="419869">
                  <a:extLst>
                    <a:ext uri="{9D8B030D-6E8A-4147-A177-3AD203B41FA5}">
                      <a16:colId xmlns:a16="http://schemas.microsoft.com/office/drawing/2014/main" xmlns="" val="20004"/>
                    </a:ext>
                  </a:extLst>
                </a:gridCol>
                <a:gridCol w="419869">
                  <a:extLst>
                    <a:ext uri="{9D8B030D-6E8A-4147-A177-3AD203B41FA5}">
                      <a16:colId xmlns:a16="http://schemas.microsoft.com/office/drawing/2014/main" xmlns="" val="20005"/>
                    </a:ext>
                  </a:extLst>
                </a:gridCol>
                <a:gridCol w="419869">
                  <a:extLst>
                    <a:ext uri="{9D8B030D-6E8A-4147-A177-3AD203B41FA5}">
                      <a16:colId xmlns:a16="http://schemas.microsoft.com/office/drawing/2014/main" xmlns="" val="20006"/>
                    </a:ext>
                  </a:extLst>
                </a:gridCol>
                <a:gridCol w="419869">
                  <a:extLst>
                    <a:ext uri="{9D8B030D-6E8A-4147-A177-3AD203B41FA5}">
                      <a16:colId xmlns:a16="http://schemas.microsoft.com/office/drawing/2014/main" xmlns="" val="20007"/>
                    </a:ext>
                  </a:extLst>
                </a:gridCol>
              </a:tblGrid>
              <a:tr h="393432">
                <a:tc>
                  <a:txBody>
                    <a:bodyPr/>
                    <a:lstStyle/>
                    <a:p>
                      <a:pPr algn="l" fontAlgn="ctr"/>
                      <a:r>
                        <a:rPr lang="tr-TR" sz="1100" b="1" i="0" u="none" strike="noStrike" dirty="0">
                          <a:solidFill>
                            <a:srgbClr val="FFFFFF"/>
                          </a:solidFill>
                          <a:latin typeface="Times New Roman" pitchFamily="18" charset="0"/>
                          <a:cs typeface="Times New Roman" pitchFamily="18" charset="0"/>
                        </a:rPr>
                        <a:t>HEDEF 2.3  </a:t>
                      </a:r>
                    </a:p>
                  </a:txBody>
                  <a:tcPr marL="4904" marR="4904"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7">
                  <a:txBody>
                    <a:bodyPr/>
                    <a:lstStyle/>
                    <a:p>
                      <a:pPr algn="l" fontAlgn="ctr"/>
                      <a:r>
                        <a:rPr lang="tr-TR" sz="1100" b="1" i="0" u="none" strike="noStrike" dirty="0">
                          <a:solidFill>
                            <a:srgbClr val="FFFFFF"/>
                          </a:solidFill>
                          <a:latin typeface="Times New Roman" pitchFamily="18" charset="0"/>
                          <a:cs typeface="Times New Roman" pitchFamily="18" charset="0"/>
                        </a:rPr>
                        <a:t>Eğitimde yenilikçi yaklaşımlar kullanılarak bireylerin yabancı dil yeterliliğini ve uluslararası öğrenci/öğretmen hareketliliğini artırmak</a:t>
                      </a:r>
                    </a:p>
                  </a:txBody>
                  <a:tcPr marL="4904" marR="4904"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203200">
                <a:tc gridSpan="2">
                  <a:txBody>
                    <a:bodyPr/>
                    <a:lstStyle/>
                    <a:p>
                      <a:pPr algn="ctr" fontAlgn="ctr"/>
                      <a:r>
                        <a:rPr lang="tr-TR" sz="1100" b="1" i="0" u="none" strike="noStrike" dirty="0">
                          <a:solidFill>
                            <a:srgbClr val="000000"/>
                          </a:solidFill>
                          <a:latin typeface="Times New Roman" pitchFamily="18" charset="0"/>
                          <a:cs typeface="Times New Roman" pitchFamily="18" charset="0"/>
                        </a:rPr>
                        <a:t>PERFORMANS GÖSTERGELERİ</a:t>
                      </a:r>
                    </a:p>
                  </a:txBody>
                  <a:tcPr marL="4904" marR="4904"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hMerge="1">
                  <a:txBody>
                    <a:bodyPr/>
                    <a:lstStyle/>
                    <a:p>
                      <a:endParaRPr lang="tr-TR"/>
                    </a:p>
                  </a:txBody>
                  <a:tcPr/>
                </a:tc>
                <a:tc>
                  <a:txBody>
                    <a:bodyPr/>
                    <a:lstStyle/>
                    <a:p>
                      <a:pPr algn="ctr" fontAlgn="ctr"/>
                      <a:r>
                        <a:rPr lang="tr-TR" sz="1100" b="1" i="0" u="none" strike="noStrike">
                          <a:solidFill>
                            <a:srgbClr val="000000"/>
                          </a:solidFill>
                          <a:latin typeface="Times New Roman" pitchFamily="18" charset="0"/>
                          <a:cs typeface="Times New Roman" pitchFamily="18" charset="0"/>
                        </a:rPr>
                        <a:t>Başlangıç Değeri</a:t>
                      </a: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2019</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2021</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2022</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2023</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extLst>
                  <a:ext uri="{0D108BD9-81ED-4DB2-BD59-A6C34878D82A}">
                    <a16:rowId xmlns:a16="http://schemas.microsoft.com/office/drawing/2014/main" xmlns="" val="10001"/>
                  </a:ext>
                </a:extLst>
              </a:tr>
              <a:tr h="464729">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1.1.1</a:t>
                      </a:r>
                      <a:endParaRPr lang="tr-TR" sz="1100" b="1" i="0" u="none" strike="noStrike" dirty="0">
                        <a:solidFill>
                          <a:srgbClr val="000000"/>
                        </a:solidFill>
                        <a:latin typeface="Times New Roman" pitchFamily="18" charset="0"/>
                        <a:cs typeface="Times New Roman" pitchFamily="18" charset="0"/>
                      </a:endParaRP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a:solidFill>
                            <a:srgbClr val="000000"/>
                          </a:solidFill>
                          <a:latin typeface="Times New Roman" pitchFamily="18" charset="0"/>
                          <a:cs typeface="Times New Roman" pitchFamily="18" charset="0"/>
                        </a:rPr>
                        <a:t>Yabancı dil sınavında (YDS) en az C seviyesi veya eşdeğeri bir belgeye sahip olan öğretmen oranı (%)</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4,00</a:t>
                      </a: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5,00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6,00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7,00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8,00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9,00</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4729">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1.1.2</a:t>
                      </a:r>
                      <a:endParaRPr lang="tr-TR" sz="1100" b="1" i="0" u="none" strike="noStrike" dirty="0">
                        <a:solidFill>
                          <a:srgbClr val="000000"/>
                        </a:solidFill>
                        <a:latin typeface="Times New Roman" pitchFamily="18" charset="0"/>
                        <a:cs typeface="Times New Roman" pitchFamily="18" charset="0"/>
                      </a:endParaRP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l" fontAlgn="ctr"/>
                      <a:r>
                        <a:rPr lang="tr-TR" sz="1100" b="0" i="0" u="none" strike="noStrike">
                          <a:solidFill>
                            <a:srgbClr val="000000"/>
                          </a:solidFill>
                          <a:latin typeface="Times New Roman" pitchFamily="18" charset="0"/>
                          <a:cs typeface="Times New Roman" pitchFamily="18" charset="0"/>
                        </a:rPr>
                        <a:t>Ulusal  proje ve yarışmalara  katılan öğrenci oranı (%)</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13,23</a:t>
                      </a: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15,00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17,00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20,00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23,00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25,00</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4729">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1.1.3</a:t>
                      </a:r>
                      <a:endParaRPr lang="tr-TR" sz="1100" b="1" i="0" u="none" strike="noStrike" dirty="0">
                        <a:solidFill>
                          <a:srgbClr val="000000"/>
                        </a:solidFill>
                        <a:latin typeface="Times New Roman" pitchFamily="18" charset="0"/>
                        <a:cs typeface="Times New Roman" pitchFamily="18" charset="0"/>
                      </a:endParaRP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a:solidFill>
                            <a:srgbClr val="000000"/>
                          </a:solidFill>
                          <a:latin typeface="Times New Roman" pitchFamily="18" charset="0"/>
                          <a:cs typeface="Times New Roman" pitchFamily="18" charset="0"/>
                        </a:rPr>
                        <a:t>Ulusal  proje ve yarışmalara  katılan öğretmen oranı (%)</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20,00</a:t>
                      </a: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23,00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25,00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28,00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31,00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34,00</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64729">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1.1.4</a:t>
                      </a:r>
                      <a:endParaRPr lang="tr-TR" sz="1100" b="1" i="0" u="none" strike="noStrike" dirty="0">
                        <a:solidFill>
                          <a:srgbClr val="000000"/>
                        </a:solidFill>
                        <a:latin typeface="Times New Roman" pitchFamily="18" charset="0"/>
                        <a:cs typeface="Times New Roman" pitchFamily="18" charset="0"/>
                      </a:endParaRP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l" fontAlgn="ctr"/>
                      <a:r>
                        <a:rPr lang="tr-TR" sz="1100" b="0" i="0" u="none" strike="noStrike">
                          <a:solidFill>
                            <a:srgbClr val="000000"/>
                          </a:solidFill>
                          <a:latin typeface="Times New Roman" pitchFamily="18" charset="0"/>
                          <a:cs typeface="Times New Roman" pitchFamily="18" charset="0"/>
                        </a:rPr>
                        <a:t>Uluslararası  proje ve yarışmalara  katılan öğrenci oranı (%)</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0,00</a:t>
                      </a: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3,00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5,00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7,00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9,00</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64729">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1.1.5</a:t>
                      </a:r>
                      <a:endParaRPr lang="tr-TR" sz="1100" b="1" i="0" u="none" strike="noStrike" dirty="0">
                        <a:solidFill>
                          <a:srgbClr val="000000"/>
                        </a:solidFill>
                        <a:latin typeface="Times New Roman" pitchFamily="18" charset="0"/>
                        <a:cs typeface="Times New Roman" pitchFamily="18" charset="0"/>
                      </a:endParaRP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a:solidFill>
                            <a:srgbClr val="000000"/>
                          </a:solidFill>
                          <a:latin typeface="Times New Roman" pitchFamily="18" charset="0"/>
                          <a:cs typeface="Times New Roman" pitchFamily="18" charset="0"/>
                        </a:rPr>
                        <a:t>Uluslararası  proje ve yarışmalara  katılan öğretmen oranı (%)</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0,00</a:t>
                      </a: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2,00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3,00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dirty="0">
                          <a:solidFill>
                            <a:srgbClr val="000000"/>
                          </a:solidFill>
                          <a:latin typeface="Times New Roman" pitchFamily="18" charset="0"/>
                          <a:cs typeface="Times New Roman" pitchFamily="18" charset="0"/>
                        </a:rPr>
                        <a:t>4,00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5,00</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47984">
                <a:tc>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1.1.6</a:t>
                      </a:r>
                      <a:endParaRPr lang="tr-TR" sz="1100" b="1" i="0" u="none" strike="noStrike" dirty="0">
                        <a:solidFill>
                          <a:srgbClr val="000000"/>
                        </a:solidFill>
                        <a:latin typeface="Times New Roman" pitchFamily="18" charset="0"/>
                        <a:cs typeface="Times New Roman" pitchFamily="18" charset="0"/>
                      </a:endParaRP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99"/>
                    </a:solidFill>
                  </a:tcPr>
                </a:tc>
                <a:tc>
                  <a:txBody>
                    <a:bodyPr/>
                    <a:lstStyle/>
                    <a:p>
                      <a:pPr algn="l" fontAlgn="ctr"/>
                      <a:r>
                        <a:rPr lang="tr-TR" sz="1100" b="0" i="0" u="none" strike="noStrike">
                          <a:solidFill>
                            <a:srgbClr val="000000"/>
                          </a:solidFill>
                          <a:latin typeface="Times New Roman" pitchFamily="18" charset="0"/>
                          <a:cs typeface="Times New Roman" pitchFamily="18" charset="0"/>
                        </a:rPr>
                        <a:t>Kurumda yürütülen proje sayısı</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99"/>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5,00</a:t>
                      </a:r>
                    </a:p>
                  </a:txBody>
                  <a:tcPr marL="4904" marR="4904"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99"/>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7,00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15,00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17,00</a:t>
                      </a:r>
                    </a:p>
                  </a:txBody>
                  <a:tcPr marL="4904" marR="4904" marT="4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100" b="0" i="0" u="none" strike="noStrike" dirty="0">
                          <a:solidFill>
                            <a:srgbClr val="000000"/>
                          </a:solidFill>
                          <a:latin typeface="Times New Roman" pitchFamily="18" charset="0"/>
                          <a:cs typeface="Times New Roman" pitchFamily="18" charset="0"/>
                        </a:rPr>
                        <a:t>20,00</a:t>
                      </a:r>
                    </a:p>
                  </a:txBody>
                  <a:tcPr marL="4904" marR="4904" marT="4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961694240"/>
              </p:ext>
            </p:extLst>
          </p:nvPr>
        </p:nvGraphicFramePr>
        <p:xfrm>
          <a:off x="615954" y="5996863"/>
          <a:ext cx="6805612" cy="4332473"/>
        </p:xfrm>
        <a:graphic>
          <a:graphicData uri="http://schemas.openxmlformats.org/drawingml/2006/table">
            <a:tbl>
              <a:tblPr>
                <a:tableStyleId>{5C22544A-7EE6-4342-B048-85BDC9FD1C3A}</a:tableStyleId>
              </a:tblPr>
              <a:tblGrid>
                <a:gridCol w="708663">
                  <a:extLst>
                    <a:ext uri="{9D8B030D-6E8A-4147-A177-3AD203B41FA5}">
                      <a16:colId xmlns:a16="http://schemas.microsoft.com/office/drawing/2014/main" xmlns="" val="20000"/>
                    </a:ext>
                  </a:extLst>
                </a:gridCol>
                <a:gridCol w="4459693">
                  <a:extLst>
                    <a:ext uri="{9D8B030D-6E8A-4147-A177-3AD203B41FA5}">
                      <a16:colId xmlns:a16="http://schemas.microsoft.com/office/drawing/2014/main" xmlns="" val="20001"/>
                    </a:ext>
                  </a:extLst>
                </a:gridCol>
                <a:gridCol w="818628">
                  <a:extLst>
                    <a:ext uri="{9D8B030D-6E8A-4147-A177-3AD203B41FA5}">
                      <a16:colId xmlns:a16="http://schemas.microsoft.com/office/drawing/2014/main" xmlns="" val="20002"/>
                    </a:ext>
                  </a:extLst>
                </a:gridCol>
                <a:gridCol w="818628">
                  <a:extLst>
                    <a:ext uri="{9D8B030D-6E8A-4147-A177-3AD203B41FA5}">
                      <a16:colId xmlns:a16="http://schemas.microsoft.com/office/drawing/2014/main" xmlns="" val="20003"/>
                    </a:ext>
                  </a:extLst>
                </a:gridCol>
              </a:tblGrid>
              <a:tr h="456376">
                <a:tc>
                  <a:txBody>
                    <a:bodyPr/>
                    <a:lstStyle/>
                    <a:p>
                      <a:pPr algn="ctr" fontAlgn="ctr"/>
                      <a:r>
                        <a:rPr lang="tr-TR" sz="1000" u="none" strike="noStrike" dirty="0">
                          <a:effectLst/>
                          <a:latin typeface="Times New Roman" pitchFamily="18" charset="0"/>
                          <a:cs typeface="Times New Roman" pitchFamily="18" charset="0"/>
                        </a:rPr>
                        <a:t>No</a:t>
                      </a:r>
                      <a:endParaRPr lang="tr-TR" sz="1000" b="1" i="0" u="none" strike="noStrike" dirty="0">
                        <a:solidFill>
                          <a:srgbClr val="FFFFFF"/>
                        </a:solidFill>
                        <a:effectLst/>
                        <a:latin typeface="Times New Roman" pitchFamily="18" charset="0"/>
                        <a:cs typeface="Times New Roman" pitchFamily="18" charset="0"/>
                      </a:endParaRPr>
                    </a:p>
                  </a:txBody>
                  <a:tcPr marL="4196" marR="4196" marT="4196" marB="0" anchor="ctr"/>
                </a:tc>
                <a:tc>
                  <a:txBody>
                    <a:bodyPr/>
                    <a:lstStyle/>
                    <a:p>
                      <a:pPr algn="ctr" fontAlgn="ctr"/>
                      <a:r>
                        <a:rPr lang="tr-TR" sz="1000" u="none" strike="noStrike">
                          <a:effectLst/>
                          <a:latin typeface="Times New Roman" pitchFamily="18" charset="0"/>
                          <a:cs typeface="Times New Roman" pitchFamily="18" charset="0"/>
                        </a:rPr>
                        <a:t>Eylem İfadesi</a:t>
                      </a:r>
                      <a:endParaRPr lang="tr-TR" sz="1000" b="1" i="0" u="none" strike="noStrike">
                        <a:solidFill>
                          <a:srgbClr val="FFFFFF"/>
                        </a:solidFill>
                        <a:effectLst/>
                        <a:latin typeface="Times New Roman" pitchFamily="18" charset="0"/>
                        <a:cs typeface="Times New Roman" pitchFamily="18" charset="0"/>
                      </a:endParaRPr>
                    </a:p>
                  </a:txBody>
                  <a:tcPr marL="4196" marR="4196" marT="4196" marB="0" anchor="ctr"/>
                </a:tc>
                <a:tc>
                  <a:txBody>
                    <a:bodyPr/>
                    <a:lstStyle/>
                    <a:p>
                      <a:pPr algn="ctr" fontAlgn="ctr"/>
                      <a:r>
                        <a:rPr lang="tr-TR" sz="1000" u="none" strike="noStrike">
                          <a:effectLst/>
                          <a:latin typeface="Times New Roman" pitchFamily="18" charset="0"/>
                          <a:cs typeface="Times New Roman" pitchFamily="18" charset="0"/>
                        </a:rPr>
                        <a:t>Eylem Sorumlusu</a:t>
                      </a:r>
                      <a:endParaRPr lang="tr-TR" sz="1000" b="1" i="0" u="none" strike="noStrike">
                        <a:solidFill>
                          <a:srgbClr val="FFFFFF"/>
                        </a:solidFill>
                        <a:effectLst/>
                        <a:latin typeface="Times New Roman" pitchFamily="18" charset="0"/>
                        <a:cs typeface="Times New Roman" pitchFamily="18" charset="0"/>
                      </a:endParaRPr>
                    </a:p>
                  </a:txBody>
                  <a:tcPr marL="4196" marR="4196" marT="4196" marB="0" anchor="ctr"/>
                </a:tc>
                <a:tc>
                  <a:txBody>
                    <a:bodyPr/>
                    <a:lstStyle/>
                    <a:p>
                      <a:pPr algn="ctr" fontAlgn="ctr"/>
                      <a:r>
                        <a:rPr lang="tr-TR" sz="1000" u="none" strike="noStrike">
                          <a:effectLst/>
                          <a:latin typeface="Times New Roman" pitchFamily="18" charset="0"/>
                          <a:cs typeface="Times New Roman" pitchFamily="18" charset="0"/>
                        </a:rPr>
                        <a:t>Eylem Tarihi</a:t>
                      </a:r>
                      <a:endParaRPr lang="tr-TR" sz="1000" b="1" i="0" u="none" strike="noStrike">
                        <a:solidFill>
                          <a:srgbClr val="FFFFFF"/>
                        </a:solidFill>
                        <a:effectLst/>
                        <a:latin typeface="Times New Roman" pitchFamily="18" charset="0"/>
                        <a:cs typeface="Times New Roman" pitchFamily="18" charset="0"/>
                      </a:endParaRPr>
                    </a:p>
                  </a:txBody>
                  <a:tcPr marL="4196" marR="4196" marT="4196" marB="0" anchor="ctr"/>
                </a:tc>
                <a:extLst>
                  <a:ext uri="{0D108BD9-81ED-4DB2-BD59-A6C34878D82A}">
                    <a16:rowId xmlns:a16="http://schemas.microsoft.com/office/drawing/2014/main" xmlns="" val="10000"/>
                  </a:ext>
                </a:extLst>
              </a:tr>
              <a:tr h="456376">
                <a:tc>
                  <a:txBody>
                    <a:bodyPr/>
                    <a:lstStyle/>
                    <a:p>
                      <a:pPr algn="l" fontAlgn="ctr"/>
                      <a:r>
                        <a:rPr lang="tr-TR" sz="1000" u="none" strike="noStrike">
                          <a:effectLst/>
                          <a:latin typeface="Times New Roman" pitchFamily="18" charset="0"/>
                          <a:cs typeface="Times New Roman" pitchFamily="18" charset="0"/>
                        </a:rPr>
                        <a:t>Eylem 2.3.1</a:t>
                      </a:r>
                      <a:endParaRPr lang="tr-TR" sz="1000" b="1"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Öğretmenler kişisel ve mesleki gelişimde sürekliliği sağlama konusunda bilimsel etkinliklere ve lisansüstü programlara katılmaları için teşvik edilecektir.</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dirty="0" smtClean="0">
                          <a:effectLst/>
                          <a:latin typeface="Times New Roman" pitchFamily="18" charset="0"/>
                          <a:cs typeface="Times New Roman" pitchFamily="18" charset="0"/>
                        </a:rPr>
                        <a:t>Okul Müdürü</a:t>
                      </a:r>
                      <a:endParaRPr lang="tr-TR" sz="1000" b="0" i="0" u="none" strike="noStrike" dirty="0">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extLst>
                  <a:ext uri="{0D108BD9-81ED-4DB2-BD59-A6C34878D82A}">
                    <a16:rowId xmlns:a16="http://schemas.microsoft.com/office/drawing/2014/main" xmlns="" val="10001"/>
                  </a:ext>
                </a:extLst>
              </a:tr>
              <a:tr h="456376">
                <a:tc>
                  <a:txBody>
                    <a:bodyPr/>
                    <a:lstStyle/>
                    <a:p>
                      <a:pPr algn="l" fontAlgn="ctr"/>
                      <a:r>
                        <a:rPr lang="tr-TR" sz="1000" u="none" strike="noStrike">
                          <a:effectLst/>
                          <a:latin typeface="Times New Roman" pitchFamily="18" charset="0"/>
                          <a:cs typeface="Times New Roman" pitchFamily="18" charset="0"/>
                        </a:rPr>
                        <a:t>Eylem 2.3.2</a:t>
                      </a:r>
                      <a:endParaRPr lang="tr-TR" sz="1000" b="1"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Öğrencilerin sosyal girişimcilik ile tanışarak toplumsal problemlere çözüm arama motivasyonu kazanması desteklenecektir.</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dirty="0" smtClean="0">
                          <a:effectLst/>
                          <a:latin typeface="Times New Roman" pitchFamily="18" charset="0"/>
                          <a:cs typeface="Times New Roman" pitchFamily="18" charset="0"/>
                        </a:rPr>
                        <a:t>Rehber</a:t>
                      </a:r>
                      <a:r>
                        <a:rPr lang="tr-TR" sz="1000" u="none" strike="noStrike" baseline="0" dirty="0" smtClean="0">
                          <a:effectLst/>
                          <a:latin typeface="Times New Roman" pitchFamily="18" charset="0"/>
                          <a:cs typeface="Times New Roman" pitchFamily="18" charset="0"/>
                        </a:rPr>
                        <a:t> Öğretmen</a:t>
                      </a:r>
                      <a:endParaRPr lang="tr-TR" sz="1000" b="0" i="0" u="none" strike="noStrike" dirty="0">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extLst>
                  <a:ext uri="{0D108BD9-81ED-4DB2-BD59-A6C34878D82A}">
                    <a16:rowId xmlns:a16="http://schemas.microsoft.com/office/drawing/2014/main" xmlns="" val="10002"/>
                  </a:ext>
                </a:extLst>
              </a:tr>
              <a:tr h="456376">
                <a:tc>
                  <a:txBody>
                    <a:bodyPr/>
                    <a:lstStyle/>
                    <a:p>
                      <a:pPr algn="l" fontAlgn="ctr"/>
                      <a:r>
                        <a:rPr lang="tr-TR" sz="1000" u="none" strike="noStrike">
                          <a:effectLst/>
                          <a:latin typeface="Times New Roman" pitchFamily="18" charset="0"/>
                          <a:cs typeface="Times New Roman" pitchFamily="18" charset="0"/>
                        </a:rPr>
                        <a:t>Eylem 2.3.3</a:t>
                      </a:r>
                      <a:endParaRPr lang="tr-TR" sz="1000" b="1"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Azalan ders çeşitliliğine bağlı olarak proje ve uygulama çalışmalarıyla öğrencilere ilgi ve yetenek alanlarında derinleşme fırsatı sağlanacak tedbirler alınacaktır.</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dirty="0" smtClean="0">
                          <a:effectLst/>
                          <a:latin typeface="Times New Roman" pitchFamily="18" charset="0"/>
                          <a:cs typeface="Times New Roman" pitchFamily="18" charset="0"/>
                        </a:rPr>
                        <a:t>Okul Müdürü</a:t>
                      </a:r>
                      <a:endParaRPr lang="tr-TR" sz="1000" b="0" i="0" u="none" strike="noStrike" dirty="0">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extLst>
                  <a:ext uri="{0D108BD9-81ED-4DB2-BD59-A6C34878D82A}">
                    <a16:rowId xmlns:a16="http://schemas.microsoft.com/office/drawing/2014/main" xmlns="" val="10003"/>
                  </a:ext>
                </a:extLst>
              </a:tr>
              <a:tr h="456376">
                <a:tc>
                  <a:txBody>
                    <a:bodyPr/>
                    <a:lstStyle/>
                    <a:p>
                      <a:pPr algn="l" fontAlgn="ctr"/>
                      <a:r>
                        <a:rPr lang="tr-TR" sz="1000" u="none" strike="noStrike">
                          <a:effectLst/>
                          <a:latin typeface="Times New Roman" pitchFamily="18" charset="0"/>
                          <a:cs typeface="Times New Roman" pitchFamily="18" charset="0"/>
                        </a:rPr>
                        <a:t>Eylem 2.3.4</a:t>
                      </a:r>
                      <a:endParaRPr lang="tr-TR" sz="1000" b="1"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Öğrencilerin ulusal ve uluslararası projelere katılımı özendirilecek ve bu bilginin öğrenci e-portfolyosunda yer alması sağlanacaktır.</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dirty="0" smtClean="0">
                          <a:effectLst/>
                          <a:latin typeface="Times New Roman" pitchFamily="18" charset="0"/>
                          <a:cs typeface="Times New Roman" pitchFamily="18" charset="0"/>
                        </a:rPr>
                        <a:t>Rehber</a:t>
                      </a:r>
                      <a:r>
                        <a:rPr lang="tr-TR" sz="1000" u="none" strike="noStrike" baseline="0" dirty="0" smtClean="0">
                          <a:effectLst/>
                          <a:latin typeface="Times New Roman" pitchFamily="18" charset="0"/>
                          <a:cs typeface="Times New Roman" pitchFamily="18" charset="0"/>
                        </a:rPr>
                        <a:t> Öğretmen</a:t>
                      </a:r>
                      <a:endParaRPr lang="tr-TR" sz="1000" b="0" i="0" u="none" strike="noStrike" dirty="0">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extLst>
                  <a:ext uri="{0D108BD9-81ED-4DB2-BD59-A6C34878D82A}">
                    <a16:rowId xmlns:a16="http://schemas.microsoft.com/office/drawing/2014/main" xmlns="" val="10004"/>
                  </a:ext>
                </a:extLst>
              </a:tr>
              <a:tr h="456376">
                <a:tc>
                  <a:txBody>
                    <a:bodyPr/>
                    <a:lstStyle/>
                    <a:p>
                      <a:pPr algn="l" fontAlgn="ctr"/>
                      <a:r>
                        <a:rPr lang="tr-TR" sz="1000" u="none" strike="noStrike">
                          <a:effectLst/>
                          <a:latin typeface="Times New Roman" pitchFamily="18" charset="0"/>
                          <a:cs typeface="Times New Roman" pitchFamily="18" charset="0"/>
                        </a:rPr>
                        <a:t>Eylem 2.3.5</a:t>
                      </a:r>
                      <a:endParaRPr lang="tr-TR" sz="1000" b="1"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Öğrencilerin okul ortamında veya uzaktan öğretimle ulusal ve uluslararası sertifikasyona dayalı yetkinlikler kazanması sağlanacaktır.</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dirty="0" smtClean="0">
                          <a:effectLst/>
                          <a:latin typeface="Times New Roman" pitchFamily="18" charset="0"/>
                          <a:cs typeface="Times New Roman" pitchFamily="18" charset="0"/>
                        </a:rPr>
                        <a:t>Bilgisayar Öğretmeni</a:t>
                      </a:r>
                      <a:endParaRPr lang="tr-TR" sz="1000" b="0" i="0" u="none" strike="noStrike" dirty="0">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extLst>
                  <a:ext uri="{0D108BD9-81ED-4DB2-BD59-A6C34878D82A}">
                    <a16:rowId xmlns:a16="http://schemas.microsoft.com/office/drawing/2014/main" xmlns="" val="10005"/>
                  </a:ext>
                </a:extLst>
              </a:tr>
              <a:tr h="456376">
                <a:tc>
                  <a:txBody>
                    <a:bodyPr/>
                    <a:lstStyle/>
                    <a:p>
                      <a:pPr algn="l" fontAlgn="ctr"/>
                      <a:r>
                        <a:rPr lang="tr-TR" sz="1000" u="none" strike="noStrike">
                          <a:effectLst/>
                          <a:latin typeface="Times New Roman" pitchFamily="18" charset="0"/>
                          <a:cs typeface="Times New Roman" pitchFamily="18" charset="0"/>
                        </a:rPr>
                        <a:t>Eylem 2.3.6</a:t>
                      </a:r>
                      <a:endParaRPr lang="tr-TR" sz="1000" b="1"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Yabancı dil öğretmenlerinin mesleki becerilerinin geliştirilmesine yönelik mesleki gelişim programları düzenlenecektir.</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dirty="0" smtClean="0">
                          <a:effectLst/>
                          <a:latin typeface="Times New Roman" pitchFamily="18" charset="0"/>
                          <a:cs typeface="Times New Roman" pitchFamily="18" charset="0"/>
                        </a:rPr>
                        <a:t>Okul Müdürü</a:t>
                      </a:r>
                      <a:endParaRPr lang="tr-TR" sz="1000" b="0" i="0" u="none" strike="noStrike" dirty="0">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extLst>
                  <a:ext uri="{0D108BD9-81ED-4DB2-BD59-A6C34878D82A}">
                    <a16:rowId xmlns:a16="http://schemas.microsoft.com/office/drawing/2014/main" xmlns="" val="10006"/>
                  </a:ext>
                </a:extLst>
              </a:tr>
              <a:tr h="681465">
                <a:tc>
                  <a:txBody>
                    <a:bodyPr/>
                    <a:lstStyle/>
                    <a:p>
                      <a:pPr algn="l" fontAlgn="ctr"/>
                      <a:r>
                        <a:rPr lang="tr-TR" sz="1000" u="none" strike="noStrike">
                          <a:effectLst/>
                          <a:latin typeface="Times New Roman" pitchFamily="18" charset="0"/>
                          <a:cs typeface="Times New Roman" pitchFamily="18" charset="0"/>
                        </a:rPr>
                        <a:t>Eylem 2.3.7</a:t>
                      </a:r>
                      <a:endParaRPr lang="tr-TR" sz="1000" b="1"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Öğrenci ve öğretmenlerimizin işbaşında eğitim almaları ve yabancı dil becerilerini geliştirmelerine imkân sunan yurt dışı hareketlilik programlarına katılımları desteklenecektir.</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dirty="0" smtClean="0">
                          <a:effectLst/>
                          <a:latin typeface="Times New Roman" pitchFamily="18" charset="0"/>
                          <a:cs typeface="Times New Roman" pitchFamily="18" charset="0"/>
                        </a:rPr>
                        <a:t>Okul Müdürü</a:t>
                      </a:r>
                      <a:endParaRPr lang="tr-TR" sz="1000" b="0" i="0" u="none" strike="noStrike" dirty="0">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extLst>
                  <a:ext uri="{0D108BD9-81ED-4DB2-BD59-A6C34878D82A}">
                    <a16:rowId xmlns:a16="http://schemas.microsoft.com/office/drawing/2014/main" xmlns="" val="10007"/>
                  </a:ext>
                </a:extLst>
              </a:tr>
              <a:tr h="456376">
                <a:tc>
                  <a:txBody>
                    <a:bodyPr/>
                    <a:lstStyle/>
                    <a:p>
                      <a:pPr algn="l" fontAlgn="ctr"/>
                      <a:r>
                        <a:rPr lang="tr-TR" sz="1000" u="none" strike="noStrike">
                          <a:effectLst/>
                          <a:latin typeface="Times New Roman" pitchFamily="18" charset="0"/>
                          <a:cs typeface="Times New Roman" pitchFamily="18" charset="0"/>
                        </a:rPr>
                        <a:t>Eylem 2.3.8</a:t>
                      </a:r>
                      <a:endParaRPr lang="tr-TR" sz="1000" b="1"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a:effectLst/>
                          <a:latin typeface="Times New Roman" pitchFamily="18" charset="0"/>
                          <a:cs typeface="Times New Roman" pitchFamily="18" charset="0"/>
                        </a:rPr>
                        <a:t>Öğretmenlerin yabancı dil becerilerinin ve mesleki yeterliliklerinin geliştirilmesi sağlanacaktır.</a:t>
                      </a:r>
                      <a:endParaRPr lang="tr-TR" sz="1000" b="0" i="0" u="none" strike="noStrike">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96" marR="4196" marT="4196" marB="0" anchor="ctr"/>
                </a:tc>
                <a:tc>
                  <a:txBody>
                    <a:bodyPr/>
                    <a:lstStyle/>
                    <a:p>
                      <a:pPr algn="l" fontAlgn="ctr"/>
                      <a:r>
                        <a:rPr lang="tr-TR" sz="1000" u="none" strike="noStrike" dirty="0" err="1">
                          <a:effectLst/>
                          <a:latin typeface="Times New Roman" pitchFamily="18" charset="0"/>
                          <a:cs typeface="Times New Roman" pitchFamily="18" charset="0"/>
                        </a:rPr>
                        <a:t>Yılboyu</a:t>
                      </a:r>
                      <a:endParaRPr lang="tr-TR" sz="1000" b="0" i="0" u="none" strike="noStrike" dirty="0">
                        <a:solidFill>
                          <a:srgbClr val="000000"/>
                        </a:solidFill>
                        <a:effectLst/>
                        <a:latin typeface="Times New Roman" pitchFamily="18" charset="0"/>
                        <a:cs typeface="Times New Roman" pitchFamily="18" charset="0"/>
                      </a:endParaRPr>
                    </a:p>
                  </a:txBody>
                  <a:tcPr marL="4196" marR="4196" marT="4196" marB="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388093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xmlns="" id="{77C19734-EC2C-4AF4-9CFE-DC3780466575}"/>
              </a:ext>
            </a:extLst>
          </p:cNvPr>
          <p:cNvGraphicFramePr>
            <a:graphicFrameLocks noGrp="1"/>
          </p:cNvGraphicFramePr>
          <p:nvPr>
            <p:extLst>
              <p:ext uri="{D42A27DB-BD31-4B8C-83A1-F6EECF244321}">
                <p14:modId xmlns:p14="http://schemas.microsoft.com/office/powerpoint/2010/main" val="2810409536"/>
              </p:ext>
            </p:extLst>
          </p:nvPr>
        </p:nvGraphicFramePr>
        <p:xfrm>
          <a:off x="469341" y="245655"/>
          <a:ext cx="6686202" cy="1191259"/>
        </p:xfrm>
        <a:graphic>
          <a:graphicData uri="http://schemas.openxmlformats.org/drawingml/2006/table">
            <a:tbl>
              <a:tblPr firstRow="1" bandRow="1">
                <a:tableStyleId>{073A0DAA-6AF3-43AB-8588-CEC1D06C72B9}</a:tableStyleId>
              </a:tblPr>
              <a:tblGrid>
                <a:gridCol w="6686202">
                  <a:extLst>
                    <a:ext uri="{9D8B030D-6E8A-4147-A177-3AD203B41FA5}">
                      <a16:colId xmlns:a16="http://schemas.microsoft.com/office/drawing/2014/main" xmlns="" val="20000"/>
                    </a:ext>
                  </a:extLst>
                </a:gridCol>
              </a:tblGrid>
              <a:tr h="643750">
                <a:tc>
                  <a:txBody>
                    <a:bodyPr/>
                    <a:lstStyle/>
                    <a:p>
                      <a:pPr algn="just"/>
                      <a:r>
                        <a:rPr lang="tr-TR" sz="1200" dirty="0">
                          <a:solidFill>
                            <a:schemeClr val="bg1"/>
                          </a:solidFill>
                        </a:rPr>
                        <a:t>STRATEJİK AMAÇ 3.</a:t>
                      </a:r>
                    </a:p>
                    <a:p>
                      <a:pPr algn="just"/>
                      <a:r>
                        <a:rPr lang="tr-TR" sz="1200" b="0" dirty="0">
                          <a:solidFill>
                            <a:schemeClr val="bg1"/>
                          </a:solidFill>
                          <a:latin typeface="Times New Roman" pitchFamily="18" charset="0"/>
                          <a:cs typeface="Times New Roman" pitchFamily="18" charset="0"/>
                        </a:rPr>
                        <a:t>Beşeri, fiziki, mali ve teknolojik yapı ile yönetim ve organizasyon yapısını iyileştirerek eğitime erişimi ve eğitimde kaliteyi artıracak etkin ve verimli işleyen bir kurumsal yapıyı tesis etmek.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547509">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3.1.</a:t>
                      </a:r>
                    </a:p>
                    <a:p>
                      <a:pPr algn="just">
                        <a:lnSpc>
                          <a:spcPts val="1540"/>
                        </a:lnSpc>
                      </a:pPr>
                      <a:r>
                        <a:rPr lang="tr-TR" sz="1100" dirty="0">
                          <a:solidFill>
                            <a:schemeClr val="tx1"/>
                          </a:solidFill>
                          <a:latin typeface="Times New Roman" pitchFamily="18" charset="0"/>
                          <a:cs typeface="Times New Roman" pitchFamily="18" charset="0"/>
                        </a:rPr>
                        <a:t>Müdürlüğümüz hizmetlerinin etkin sunumunu sağlamak üzere insan kaynaklarının yapısını ve niteliğini geliştirmek.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6" name="Metin kutusu 5">
            <a:extLst>
              <a:ext uri="{FF2B5EF4-FFF2-40B4-BE49-F238E27FC236}">
                <a16:creationId xmlns:a16="http://schemas.microsoft.com/office/drawing/2014/main" xmlns="" id="{78F637C4-73D0-473E-9115-906A56273242}"/>
              </a:ext>
            </a:extLst>
          </p:cNvPr>
          <p:cNvSpPr txBox="1"/>
          <p:nvPr/>
        </p:nvSpPr>
        <p:spPr>
          <a:xfrm>
            <a:off x="-9766" y="9092106"/>
            <a:ext cx="462229" cy="307777"/>
          </a:xfrm>
          <a:prstGeom prst="rect">
            <a:avLst/>
          </a:prstGeom>
          <a:noFill/>
        </p:spPr>
        <p:txBody>
          <a:bodyPr wrap="square" rtlCol="0">
            <a:spAutoFit/>
          </a:bodyPr>
          <a:lstStyle/>
          <a:p>
            <a:r>
              <a:rPr lang="tr-TR" sz="1400" b="1" dirty="0"/>
              <a:t>27</a:t>
            </a:r>
          </a:p>
        </p:txBody>
      </p:sp>
      <p:graphicFrame>
        <p:nvGraphicFramePr>
          <p:cNvPr id="7" name="6 Tablo"/>
          <p:cNvGraphicFramePr>
            <a:graphicFrameLocks noGrp="1"/>
          </p:cNvGraphicFramePr>
          <p:nvPr>
            <p:extLst>
              <p:ext uri="{D42A27DB-BD31-4B8C-83A1-F6EECF244321}">
                <p14:modId xmlns:p14="http://schemas.microsoft.com/office/powerpoint/2010/main" val="492201635"/>
              </p:ext>
            </p:extLst>
          </p:nvPr>
        </p:nvGraphicFramePr>
        <p:xfrm>
          <a:off x="619123" y="1628777"/>
          <a:ext cx="6734176" cy="3790879"/>
        </p:xfrm>
        <a:graphic>
          <a:graphicData uri="http://schemas.openxmlformats.org/drawingml/2006/table">
            <a:tbl>
              <a:tblPr/>
              <a:tblGrid>
                <a:gridCol w="497214">
                  <a:extLst>
                    <a:ext uri="{9D8B030D-6E8A-4147-A177-3AD203B41FA5}">
                      <a16:colId xmlns:a16="http://schemas.microsoft.com/office/drawing/2014/main" xmlns="" val="20000"/>
                    </a:ext>
                  </a:extLst>
                </a:gridCol>
                <a:gridCol w="3463040">
                  <a:extLst>
                    <a:ext uri="{9D8B030D-6E8A-4147-A177-3AD203B41FA5}">
                      <a16:colId xmlns:a16="http://schemas.microsoft.com/office/drawing/2014/main" xmlns="" val="20001"/>
                    </a:ext>
                  </a:extLst>
                </a:gridCol>
                <a:gridCol w="680397">
                  <a:extLst>
                    <a:ext uri="{9D8B030D-6E8A-4147-A177-3AD203B41FA5}">
                      <a16:colId xmlns:a16="http://schemas.microsoft.com/office/drawing/2014/main" xmlns="" val="20002"/>
                    </a:ext>
                  </a:extLst>
                </a:gridCol>
                <a:gridCol w="418705">
                  <a:extLst>
                    <a:ext uri="{9D8B030D-6E8A-4147-A177-3AD203B41FA5}">
                      <a16:colId xmlns:a16="http://schemas.microsoft.com/office/drawing/2014/main" xmlns="" val="20003"/>
                    </a:ext>
                  </a:extLst>
                </a:gridCol>
                <a:gridCol w="418705">
                  <a:extLst>
                    <a:ext uri="{9D8B030D-6E8A-4147-A177-3AD203B41FA5}">
                      <a16:colId xmlns:a16="http://schemas.microsoft.com/office/drawing/2014/main" xmlns="" val="20004"/>
                    </a:ext>
                  </a:extLst>
                </a:gridCol>
                <a:gridCol w="418705">
                  <a:extLst>
                    <a:ext uri="{9D8B030D-6E8A-4147-A177-3AD203B41FA5}">
                      <a16:colId xmlns:a16="http://schemas.microsoft.com/office/drawing/2014/main" xmlns="" val="20005"/>
                    </a:ext>
                  </a:extLst>
                </a:gridCol>
                <a:gridCol w="418705">
                  <a:extLst>
                    <a:ext uri="{9D8B030D-6E8A-4147-A177-3AD203B41FA5}">
                      <a16:colId xmlns:a16="http://schemas.microsoft.com/office/drawing/2014/main" xmlns="" val="20006"/>
                    </a:ext>
                  </a:extLst>
                </a:gridCol>
                <a:gridCol w="418705">
                  <a:extLst>
                    <a:ext uri="{9D8B030D-6E8A-4147-A177-3AD203B41FA5}">
                      <a16:colId xmlns:a16="http://schemas.microsoft.com/office/drawing/2014/main" xmlns="" val="20007"/>
                    </a:ext>
                  </a:extLst>
                </a:gridCol>
              </a:tblGrid>
              <a:tr h="589490">
                <a:tc>
                  <a:txBody>
                    <a:bodyPr/>
                    <a:lstStyle/>
                    <a:p>
                      <a:pPr algn="l" fontAlgn="ctr"/>
                      <a:r>
                        <a:rPr lang="tr-TR" sz="1100" b="1" i="0" u="none" strike="noStrike" dirty="0">
                          <a:solidFill>
                            <a:srgbClr val="FFFFFF"/>
                          </a:solidFill>
                          <a:latin typeface="Times New Roman"/>
                        </a:rPr>
                        <a:t>HEDEF 3.1  </a:t>
                      </a:r>
                    </a:p>
                  </a:txBody>
                  <a:tcPr marL="4897" marR="4897" marT="4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7">
                  <a:txBody>
                    <a:bodyPr/>
                    <a:lstStyle/>
                    <a:p>
                      <a:pPr algn="l" fontAlgn="ctr"/>
                      <a:r>
                        <a:rPr lang="tr-TR" sz="1100" b="1" i="0" u="none" strike="noStrike" dirty="0" smtClean="0">
                          <a:solidFill>
                            <a:srgbClr val="FFFFFF"/>
                          </a:solidFill>
                          <a:latin typeface="Times New Roman"/>
                        </a:rPr>
                        <a:t> Müdürlüğümüz </a:t>
                      </a:r>
                      <a:r>
                        <a:rPr lang="tr-TR" sz="1100" b="1" i="0" u="none" strike="noStrike" dirty="0">
                          <a:solidFill>
                            <a:srgbClr val="FFFFFF"/>
                          </a:solidFill>
                          <a:latin typeface="Times New Roman"/>
                        </a:rPr>
                        <a:t>hizmetlerinin etkin sunumunu sağlamak üzere insan kaynaklarının yapısını ve niteliğini geliştirmek.</a:t>
                      </a:r>
                    </a:p>
                  </a:txBody>
                  <a:tcPr marL="4897" marR="4897" marT="4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0">
                <a:tc gridSpan="2">
                  <a:txBody>
                    <a:bodyPr/>
                    <a:lstStyle/>
                    <a:p>
                      <a:pPr algn="ctr" fontAlgn="ctr"/>
                      <a:r>
                        <a:rPr lang="tr-TR" sz="1100" b="1" i="0" u="none" strike="noStrike">
                          <a:solidFill>
                            <a:srgbClr val="000000"/>
                          </a:solidFill>
                          <a:latin typeface="Times New Roman" pitchFamily="18" charset="0"/>
                          <a:cs typeface="Times New Roman" pitchFamily="18" charset="0"/>
                        </a:rPr>
                        <a:t>PERFORMANS GÖSTERGELERİ</a:t>
                      </a:r>
                    </a:p>
                  </a:txBody>
                  <a:tcPr marL="4897" marR="4897" marT="4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hMerge="1">
                  <a:txBody>
                    <a:bodyPr/>
                    <a:lstStyle/>
                    <a:p>
                      <a:endParaRPr lang="tr-TR"/>
                    </a:p>
                  </a:txBody>
                  <a:tcPr/>
                </a:tc>
                <a:tc>
                  <a:txBody>
                    <a:bodyPr/>
                    <a:lstStyle/>
                    <a:p>
                      <a:pPr algn="ctr" fontAlgn="ctr"/>
                      <a:r>
                        <a:rPr lang="tr-TR" sz="1100" b="1" i="0" u="none" strike="noStrike">
                          <a:solidFill>
                            <a:srgbClr val="000000"/>
                          </a:solidFill>
                          <a:latin typeface="Times New Roman" pitchFamily="18" charset="0"/>
                          <a:cs typeface="Times New Roman" pitchFamily="18" charset="0"/>
                        </a:rPr>
                        <a:t>Başlangıç Değeri</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2019</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2021</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2022</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2023</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extLst>
                  <a:ext uri="{0D108BD9-81ED-4DB2-BD59-A6C34878D82A}">
                    <a16:rowId xmlns:a16="http://schemas.microsoft.com/office/drawing/2014/main" xmlns="" val="10001"/>
                  </a:ext>
                </a:extLst>
              </a:tr>
              <a:tr h="500856">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1.1.1</a:t>
                      </a:r>
                      <a:r>
                        <a:rPr lang="tr-TR" sz="1100" b="0" i="0" u="none" strike="noStrike" dirty="0" smtClean="0">
                          <a:solidFill>
                            <a:srgbClr val="000000"/>
                          </a:solidFill>
                          <a:latin typeface="Times New Roman" pitchFamily="18" charset="0"/>
                          <a:cs typeface="Times New Roman" pitchFamily="18" charset="0"/>
                        </a:rPr>
                        <a:t> </a:t>
                      </a:r>
                      <a:endParaRPr lang="tr-TR" sz="1100" b="1" i="0" u="none" strike="noStrike" dirty="0">
                        <a:solidFill>
                          <a:srgbClr val="000000"/>
                        </a:solidFill>
                        <a:latin typeface="Times New Roman" pitchFamily="18" charset="0"/>
                        <a:cs typeface="Times New Roman" pitchFamily="18" charset="0"/>
                      </a:endParaRP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a:solidFill>
                            <a:srgbClr val="000000"/>
                          </a:solidFill>
                          <a:latin typeface="Times New Roman" pitchFamily="18" charset="0"/>
                          <a:cs typeface="Times New Roman" pitchFamily="18" charset="0"/>
                        </a:rPr>
                        <a:t>Alanında lisansüstü eğitim alan öğretmen oranı(%)</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4,00</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5,00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6,00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7,00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8,00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9,00</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00856">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1.1.2</a:t>
                      </a:r>
                      <a:endParaRPr lang="tr-TR" sz="1100" b="1" i="0" u="none" strike="noStrike" dirty="0">
                        <a:solidFill>
                          <a:srgbClr val="000000"/>
                        </a:solidFill>
                        <a:latin typeface="Times New Roman" pitchFamily="18" charset="0"/>
                        <a:cs typeface="Times New Roman" pitchFamily="18" charset="0"/>
                      </a:endParaRP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l" fontAlgn="ctr"/>
                      <a:r>
                        <a:rPr lang="tr-TR" sz="1100" b="0" i="0" u="none" strike="noStrike">
                          <a:solidFill>
                            <a:srgbClr val="000000"/>
                          </a:solidFill>
                          <a:latin typeface="Times New Roman" pitchFamily="18" charset="0"/>
                          <a:cs typeface="Times New Roman" pitchFamily="18" charset="0"/>
                        </a:rPr>
                        <a:t>Bir yılda hizmet içi eğitime katılan öğretmenlerin oranı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rowSpan="2">
                  <a:txBody>
                    <a:bodyPr/>
                    <a:lstStyle/>
                    <a:p>
                      <a:pPr algn="ctr" fontAlgn="ctr"/>
                      <a:r>
                        <a:rPr lang="tr-TR" sz="1100" b="1" i="0" u="none" strike="noStrike">
                          <a:solidFill>
                            <a:srgbClr val="000000"/>
                          </a:solidFill>
                          <a:latin typeface="Times New Roman" pitchFamily="18" charset="0"/>
                          <a:cs typeface="Times New Roman" pitchFamily="18" charset="0"/>
                        </a:rPr>
                        <a:t>32,00</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35,00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38,00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41,00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45,00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50,00</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00856">
                <a:tc rowSpan="2">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1.1.3</a:t>
                      </a:r>
                      <a:endParaRPr lang="tr-TR" sz="1100" b="1" i="0" u="none" strike="noStrike" dirty="0">
                        <a:solidFill>
                          <a:srgbClr val="000000"/>
                        </a:solidFill>
                        <a:latin typeface="Times New Roman" pitchFamily="18" charset="0"/>
                        <a:cs typeface="Times New Roman" pitchFamily="18" charset="0"/>
                      </a:endParaRP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l" fontAlgn="ctr"/>
                      <a:r>
                        <a:rPr lang="tr-TR" sz="1100" b="0" i="0" u="none" strike="noStrike">
                          <a:solidFill>
                            <a:srgbClr val="000000"/>
                          </a:solidFill>
                          <a:latin typeface="Times New Roman" pitchFamily="18" charset="0"/>
                          <a:cs typeface="Times New Roman" pitchFamily="18" charset="0"/>
                        </a:rPr>
                        <a:t>Kaynaştırma/bütünleştirmeve Özel eğitime ihtiyaç duyan öğrencilere yönelik eğitim alan öğretmen oranı</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ctr"/>
                      <a:r>
                        <a:rPr lang="tr-TR" sz="1100" b="1" i="0" u="none" strike="noStrike" dirty="0">
                          <a:solidFill>
                            <a:srgbClr val="000000"/>
                          </a:solidFill>
                          <a:latin typeface="Times New Roman" pitchFamily="18" charset="0"/>
                          <a:cs typeface="Times New Roman" pitchFamily="18" charset="0"/>
                        </a:rPr>
                        <a:t>24,00</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28,00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30,00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32,00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35,00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40,00</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100" b="0" i="0" u="none" strike="noStrike" dirty="0">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9449">
                <a:tc>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1.1.4</a:t>
                      </a:r>
                      <a:endParaRPr lang="tr-TR" sz="1100" b="1" i="0" u="none" strike="noStrike" dirty="0">
                        <a:solidFill>
                          <a:srgbClr val="000000"/>
                        </a:solidFill>
                        <a:latin typeface="Times New Roman" pitchFamily="18" charset="0"/>
                        <a:cs typeface="Times New Roman" pitchFamily="18" charset="0"/>
                      </a:endParaRP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l" fontAlgn="ctr"/>
                      <a:r>
                        <a:rPr lang="tr-TR" sz="1100" b="0" i="0" u="none" strike="noStrike">
                          <a:solidFill>
                            <a:srgbClr val="000000"/>
                          </a:solidFill>
                          <a:latin typeface="Times New Roman" pitchFamily="18" charset="0"/>
                          <a:cs typeface="Times New Roman" pitchFamily="18" charset="0"/>
                        </a:rPr>
                        <a:t>Ders ve proje etkinliklerine katılan öğretim üyesi sayısı</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0,00</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2,00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3,00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dirty="0">
                          <a:solidFill>
                            <a:srgbClr val="000000"/>
                          </a:solidFill>
                          <a:latin typeface="Times New Roman" pitchFamily="18" charset="0"/>
                          <a:cs typeface="Times New Roman" pitchFamily="18" charset="0"/>
                        </a:rPr>
                        <a:t>4,00</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5,00</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00856">
                <a:tc>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1.1.5</a:t>
                      </a:r>
                      <a:endParaRPr lang="tr-TR" sz="1100" b="1" i="0" u="none" strike="noStrike" dirty="0">
                        <a:solidFill>
                          <a:srgbClr val="000000"/>
                        </a:solidFill>
                        <a:latin typeface="Times New Roman" pitchFamily="18" charset="0"/>
                        <a:cs typeface="Times New Roman" pitchFamily="18" charset="0"/>
                      </a:endParaRP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100" b="0" i="0" u="none" strike="noStrike">
                          <a:solidFill>
                            <a:srgbClr val="000000"/>
                          </a:solidFill>
                          <a:latin typeface="Times New Roman" pitchFamily="18" charset="0"/>
                          <a:cs typeface="Times New Roman" pitchFamily="18" charset="0"/>
                        </a:rPr>
                        <a:t>Üniversiteler ile işbirliği içerisinde yürütülen proje sayısı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100" b="1" i="0" u="none" strike="noStrike" dirty="0">
                          <a:solidFill>
                            <a:srgbClr val="000000"/>
                          </a:solidFill>
                          <a:latin typeface="Times New Roman" pitchFamily="18" charset="0"/>
                          <a:cs typeface="Times New Roman" pitchFamily="18" charset="0"/>
                        </a:rPr>
                        <a:t>0,00</a:t>
                      </a:r>
                    </a:p>
                  </a:txBody>
                  <a:tcPr marL="4897" marR="4897" marT="48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100" b="0" i="0" u="none" strike="noStrike" dirty="0">
                          <a:solidFill>
                            <a:srgbClr val="000000"/>
                          </a:solidFill>
                          <a:latin typeface="Times New Roman" pitchFamily="18" charset="0"/>
                          <a:cs typeface="Times New Roman" pitchFamily="18" charset="0"/>
                        </a:rPr>
                        <a:t> </a:t>
                      </a:r>
                      <a:r>
                        <a:rPr lang="tr-TR" sz="1100" b="0" i="0" u="none" strike="noStrike" dirty="0" smtClean="0">
                          <a:solidFill>
                            <a:srgbClr val="000000"/>
                          </a:solidFill>
                          <a:latin typeface="Times New Roman" pitchFamily="18" charset="0"/>
                          <a:cs typeface="Times New Roman" pitchFamily="18" charset="0"/>
                        </a:rPr>
                        <a:t>1</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1</a:t>
                      </a:r>
                      <a:r>
                        <a:rPr lang="tr-TR" sz="1100" b="0" i="0" u="none" strike="noStrike" dirty="0">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a:solidFill>
                            <a:srgbClr val="000000"/>
                          </a:solidFill>
                          <a:latin typeface="Times New Roman" pitchFamily="18" charset="0"/>
                          <a:cs typeface="Times New Roman" pitchFamily="18" charset="0"/>
                        </a:rPr>
                        <a:t> </a:t>
                      </a:r>
                      <a:r>
                        <a:rPr lang="tr-TR" sz="1100" b="0" i="0" u="none" strike="noStrike" dirty="0" smtClean="0">
                          <a:solidFill>
                            <a:srgbClr val="000000"/>
                          </a:solidFill>
                          <a:latin typeface="Times New Roman" pitchFamily="18" charset="0"/>
                          <a:cs typeface="Times New Roman" pitchFamily="18" charset="0"/>
                        </a:rPr>
                        <a:t>1</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1</a:t>
                      </a:r>
                      <a:endParaRPr lang="tr-TR" sz="1100" b="0" i="0" u="none" strike="noStrike" dirty="0">
                        <a:solidFill>
                          <a:srgbClr val="000000"/>
                        </a:solidFill>
                        <a:latin typeface="Times New Roman" pitchFamily="18" charset="0"/>
                        <a:cs typeface="Times New Roman" pitchFamily="18" charset="0"/>
                      </a:endParaRP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smtClean="0">
                          <a:solidFill>
                            <a:srgbClr val="000000"/>
                          </a:solidFill>
                          <a:latin typeface="Times New Roman" pitchFamily="18" charset="0"/>
                          <a:cs typeface="Times New Roman" pitchFamily="18" charset="0"/>
                        </a:rPr>
                        <a:t>1</a:t>
                      </a:r>
                      <a:r>
                        <a:rPr lang="tr-TR" sz="1100" b="0" i="0" u="none" strike="noStrike" dirty="0">
                          <a:solidFill>
                            <a:srgbClr val="000000"/>
                          </a:solidFill>
                          <a:latin typeface="Times New Roman" pitchFamily="18" charset="0"/>
                          <a:cs typeface="Times New Roman" pitchFamily="18" charset="0"/>
                        </a:rPr>
                        <a:t> </a:t>
                      </a:r>
                    </a:p>
                  </a:txBody>
                  <a:tcPr marL="4897" marR="4897" marT="48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1120741248"/>
              </p:ext>
            </p:extLst>
          </p:nvPr>
        </p:nvGraphicFramePr>
        <p:xfrm>
          <a:off x="619123" y="5621341"/>
          <a:ext cx="6805611" cy="4699527"/>
        </p:xfrm>
        <a:graphic>
          <a:graphicData uri="http://schemas.openxmlformats.org/drawingml/2006/table">
            <a:tbl>
              <a:tblPr>
                <a:tableStyleId>{5C22544A-7EE6-4342-B048-85BDC9FD1C3A}</a:tableStyleId>
              </a:tblPr>
              <a:tblGrid>
                <a:gridCol w="730477">
                  <a:extLst>
                    <a:ext uri="{9D8B030D-6E8A-4147-A177-3AD203B41FA5}">
                      <a16:colId xmlns:a16="http://schemas.microsoft.com/office/drawing/2014/main" xmlns="" val="20000"/>
                    </a:ext>
                  </a:extLst>
                </a:gridCol>
                <a:gridCol w="4443736">
                  <a:extLst>
                    <a:ext uri="{9D8B030D-6E8A-4147-A177-3AD203B41FA5}">
                      <a16:colId xmlns:a16="http://schemas.microsoft.com/office/drawing/2014/main" xmlns="" val="20001"/>
                    </a:ext>
                  </a:extLst>
                </a:gridCol>
                <a:gridCol w="815699">
                  <a:extLst>
                    <a:ext uri="{9D8B030D-6E8A-4147-A177-3AD203B41FA5}">
                      <a16:colId xmlns:a16="http://schemas.microsoft.com/office/drawing/2014/main" xmlns="" val="20002"/>
                    </a:ext>
                  </a:extLst>
                </a:gridCol>
                <a:gridCol w="815699">
                  <a:extLst>
                    <a:ext uri="{9D8B030D-6E8A-4147-A177-3AD203B41FA5}">
                      <a16:colId xmlns:a16="http://schemas.microsoft.com/office/drawing/2014/main" xmlns="" val="20003"/>
                    </a:ext>
                  </a:extLst>
                </a:gridCol>
              </a:tblGrid>
              <a:tr h="362257">
                <a:tc>
                  <a:txBody>
                    <a:bodyPr/>
                    <a:lstStyle/>
                    <a:p>
                      <a:pPr algn="ctr" fontAlgn="ctr"/>
                      <a:r>
                        <a:rPr lang="tr-TR" sz="1000" u="none" strike="noStrike" dirty="0">
                          <a:effectLst/>
                          <a:latin typeface="Times New Roman" pitchFamily="18" charset="0"/>
                          <a:cs typeface="Times New Roman" pitchFamily="18" charset="0"/>
                        </a:rPr>
                        <a:t>No</a:t>
                      </a:r>
                      <a:endParaRPr lang="tr-TR" sz="1000" b="1" i="0" u="none" strike="noStrike" dirty="0">
                        <a:solidFill>
                          <a:srgbClr val="FFFFFF"/>
                        </a:solidFill>
                        <a:effectLst/>
                        <a:latin typeface="Times New Roman" pitchFamily="18" charset="0"/>
                        <a:cs typeface="Times New Roman" pitchFamily="18" charset="0"/>
                      </a:endParaRPr>
                    </a:p>
                  </a:txBody>
                  <a:tcPr marL="4185" marR="4185" marT="4185" marB="0" anchor="ctr"/>
                </a:tc>
                <a:tc>
                  <a:txBody>
                    <a:bodyPr/>
                    <a:lstStyle/>
                    <a:p>
                      <a:pPr algn="ctr" fontAlgn="ctr"/>
                      <a:r>
                        <a:rPr lang="tr-TR" sz="1000" u="none" strike="noStrike">
                          <a:effectLst/>
                          <a:latin typeface="Times New Roman" pitchFamily="18" charset="0"/>
                          <a:cs typeface="Times New Roman" pitchFamily="18" charset="0"/>
                        </a:rPr>
                        <a:t>Eylem İfadesi</a:t>
                      </a:r>
                      <a:endParaRPr lang="tr-TR" sz="1000" b="1" i="0" u="none" strike="noStrike">
                        <a:solidFill>
                          <a:srgbClr val="FFFFFF"/>
                        </a:solidFill>
                        <a:effectLst/>
                        <a:latin typeface="Times New Roman" pitchFamily="18" charset="0"/>
                        <a:cs typeface="Times New Roman" pitchFamily="18" charset="0"/>
                      </a:endParaRPr>
                    </a:p>
                  </a:txBody>
                  <a:tcPr marL="4185" marR="4185" marT="4185" marB="0" anchor="ctr"/>
                </a:tc>
                <a:tc>
                  <a:txBody>
                    <a:bodyPr/>
                    <a:lstStyle/>
                    <a:p>
                      <a:pPr algn="ctr" fontAlgn="ctr"/>
                      <a:r>
                        <a:rPr lang="tr-TR" sz="1000" u="none" strike="noStrike">
                          <a:effectLst/>
                          <a:latin typeface="Times New Roman" pitchFamily="18" charset="0"/>
                          <a:cs typeface="Times New Roman" pitchFamily="18" charset="0"/>
                        </a:rPr>
                        <a:t>Eylem Sorumlusu</a:t>
                      </a:r>
                      <a:endParaRPr lang="tr-TR" sz="1000" b="1" i="0" u="none" strike="noStrike">
                        <a:solidFill>
                          <a:srgbClr val="FFFFFF"/>
                        </a:solidFill>
                        <a:effectLst/>
                        <a:latin typeface="Times New Roman" pitchFamily="18" charset="0"/>
                        <a:cs typeface="Times New Roman" pitchFamily="18" charset="0"/>
                      </a:endParaRPr>
                    </a:p>
                  </a:txBody>
                  <a:tcPr marL="4185" marR="4185" marT="4185" marB="0" anchor="ctr"/>
                </a:tc>
                <a:tc>
                  <a:txBody>
                    <a:bodyPr/>
                    <a:lstStyle/>
                    <a:p>
                      <a:pPr algn="ctr" fontAlgn="ctr"/>
                      <a:r>
                        <a:rPr lang="tr-TR" sz="1000" u="none" strike="noStrike">
                          <a:effectLst/>
                          <a:latin typeface="Times New Roman" pitchFamily="18" charset="0"/>
                          <a:cs typeface="Times New Roman" pitchFamily="18" charset="0"/>
                        </a:rPr>
                        <a:t>Eylem Tarihi</a:t>
                      </a:r>
                      <a:endParaRPr lang="tr-TR" sz="1000" b="1" i="0" u="none" strike="noStrike">
                        <a:solidFill>
                          <a:srgbClr val="FFFFFF"/>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0"/>
                  </a:ext>
                </a:extLst>
              </a:tr>
              <a:tr h="362257">
                <a:tc>
                  <a:txBody>
                    <a:bodyPr/>
                    <a:lstStyle/>
                    <a:p>
                      <a:pPr algn="l" fontAlgn="ctr"/>
                      <a:r>
                        <a:rPr lang="tr-TR" sz="1000" u="none" strike="noStrike" dirty="0">
                          <a:effectLst/>
                          <a:latin typeface="Times New Roman" pitchFamily="18" charset="0"/>
                          <a:cs typeface="Times New Roman" pitchFamily="18" charset="0"/>
                        </a:rPr>
                        <a:t>Eylem 3.1.1</a:t>
                      </a:r>
                      <a:endParaRPr lang="tr-TR" sz="1000" b="1"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Öğretmenlerin alan metodolojisine hâkim olmalarının yanı sıra, dijital kaynakları kullanmalarına yönelik imkânlar sağlanacaktır.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1"/>
                  </a:ext>
                </a:extLst>
              </a:tr>
              <a:tr h="362257">
                <a:tc>
                  <a:txBody>
                    <a:bodyPr/>
                    <a:lstStyle/>
                    <a:p>
                      <a:pPr algn="l" fontAlgn="ctr"/>
                      <a:r>
                        <a:rPr lang="tr-TR" sz="1000" u="none" strike="noStrike">
                          <a:effectLst/>
                          <a:latin typeface="Times New Roman" pitchFamily="18" charset="0"/>
                          <a:cs typeface="Times New Roman" pitchFamily="18" charset="0"/>
                        </a:rPr>
                        <a:t>Eylem 3.1.2</a:t>
                      </a:r>
                      <a:endParaRPr lang="tr-TR" sz="1000" b="1" i="0" u="none" strike="noStrike">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Öğretmenlerin mesleki gelişimlerini sürekli desteklemek üzere üniversitelerle ve STK’larla yüz yüze, örgün ve/veya uzaktan eğitim iş birlikleri hayata geçirilecektir.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2"/>
                  </a:ext>
                </a:extLst>
              </a:tr>
              <a:tr h="362257">
                <a:tc>
                  <a:txBody>
                    <a:bodyPr/>
                    <a:lstStyle/>
                    <a:p>
                      <a:pPr algn="l" fontAlgn="ctr"/>
                      <a:r>
                        <a:rPr lang="tr-TR" sz="1000" u="none" strike="noStrike">
                          <a:effectLst/>
                          <a:latin typeface="Times New Roman" pitchFamily="18" charset="0"/>
                          <a:cs typeface="Times New Roman" pitchFamily="18" charset="0"/>
                        </a:rPr>
                        <a:t>Eylem 3.1.3</a:t>
                      </a:r>
                      <a:endParaRPr lang="tr-TR" sz="1000" b="1" i="0" u="none" strike="noStrike">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Öğretmenlerin sürekli mesleki gelişimleri destekleyecek fiziksel ve dijital materyallerle desteklenecektir.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3"/>
                  </a:ext>
                </a:extLst>
              </a:tr>
              <a:tr h="362257">
                <a:tc>
                  <a:txBody>
                    <a:bodyPr/>
                    <a:lstStyle/>
                    <a:p>
                      <a:pPr algn="l" fontAlgn="ctr"/>
                      <a:r>
                        <a:rPr lang="tr-TR" sz="1000" u="none" strike="noStrike">
                          <a:effectLst/>
                          <a:latin typeface="Times New Roman" pitchFamily="18" charset="0"/>
                          <a:cs typeface="Times New Roman" pitchFamily="18" charset="0"/>
                        </a:rPr>
                        <a:t>Eylem 3.1.4</a:t>
                      </a:r>
                      <a:endParaRPr lang="tr-TR" sz="1000" b="1" i="0" u="none" strike="noStrike">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Kurumsal projeler aracılığıyla öğrencilerin iş ve üniversite çevreleriyle birlikte çalışmalarına yönelik tedbirler alınacaktır.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4"/>
                  </a:ext>
                </a:extLst>
              </a:tr>
              <a:tr h="362257">
                <a:tc>
                  <a:txBody>
                    <a:bodyPr/>
                    <a:lstStyle/>
                    <a:p>
                      <a:pPr algn="l" fontAlgn="ctr"/>
                      <a:r>
                        <a:rPr lang="tr-TR" sz="1000" u="none" strike="noStrike">
                          <a:effectLst/>
                          <a:latin typeface="Times New Roman" pitchFamily="18" charset="0"/>
                          <a:cs typeface="Times New Roman" pitchFamily="18" charset="0"/>
                        </a:rPr>
                        <a:t>Eylem 3.1.5</a:t>
                      </a:r>
                      <a:endParaRPr lang="tr-TR" sz="1000" b="1" i="0" u="none" strike="noStrike">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Rehberlik öğretmenlerinin mesleki gelişimleri ulusal ve uluslararası düzeyde lisansüstü eğitim, sertifika ve benzeri eğitimlere  yönlendirilecektir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5"/>
                  </a:ext>
                </a:extLst>
              </a:tr>
              <a:tr h="362257">
                <a:tc>
                  <a:txBody>
                    <a:bodyPr/>
                    <a:lstStyle/>
                    <a:p>
                      <a:pPr algn="l" fontAlgn="ctr"/>
                      <a:r>
                        <a:rPr lang="tr-TR" sz="1000" u="none" strike="noStrike">
                          <a:effectLst/>
                          <a:latin typeface="Times New Roman" pitchFamily="18" charset="0"/>
                          <a:cs typeface="Times New Roman" pitchFamily="18" charset="0"/>
                        </a:rPr>
                        <a:t>Eylem 3.1.6</a:t>
                      </a:r>
                      <a:endParaRPr lang="tr-TR" sz="1000" b="1" i="0" u="none" strike="noStrike">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Sınıf ve branş öğretmenlerinin rehberlik hizmetlerine ilişkin becerilerinin artması için sertifikasyona dayalı eğitimlere yönlendirilecektir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6"/>
                  </a:ext>
                </a:extLst>
              </a:tr>
              <a:tr h="540932">
                <a:tc>
                  <a:txBody>
                    <a:bodyPr/>
                    <a:lstStyle/>
                    <a:p>
                      <a:pPr algn="l" fontAlgn="ctr"/>
                      <a:r>
                        <a:rPr lang="tr-TR" sz="1000" u="none" strike="noStrike">
                          <a:effectLst/>
                          <a:latin typeface="Times New Roman" pitchFamily="18" charset="0"/>
                          <a:cs typeface="Times New Roman" pitchFamily="18" charset="0"/>
                        </a:rPr>
                        <a:t>Eylem 3.1.7</a:t>
                      </a:r>
                      <a:endParaRPr lang="tr-TR" sz="1000" b="1" i="0" u="none" strike="noStrike">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Kaynaştırma/bütünleştirme uygulamaları yoluyla eğitimin niteliğini artırmak için sınıf ve branş öğretmenlerine sınıf içindeki uygulamalara destek amaçlı özel eğitim konularında hizmet içi eğitimlere yönlendirilecektir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smtClean="0">
                          <a:effectLst/>
                          <a:latin typeface="Times New Roman" pitchFamily="18" charset="0"/>
                          <a:cs typeface="Times New Roman" pitchFamily="18" charset="0"/>
                        </a:rPr>
                        <a:t>Rehber Öğretmen</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7"/>
                  </a:ext>
                </a:extLst>
              </a:tr>
              <a:tr h="362257">
                <a:tc>
                  <a:txBody>
                    <a:bodyPr/>
                    <a:lstStyle/>
                    <a:p>
                      <a:pPr algn="l" fontAlgn="ctr"/>
                      <a:r>
                        <a:rPr lang="tr-TR" sz="1000" u="none" strike="noStrike">
                          <a:effectLst/>
                          <a:latin typeface="Times New Roman" pitchFamily="18" charset="0"/>
                          <a:cs typeface="Times New Roman" pitchFamily="18" charset="0"/>
                        </a:rPr>
                        <a:t>Eylem 3.1.8</a:t>
                      </a:r>
                      <a:endParaRPr lang="tr-TR" sz="1000" b="1" i="0" u="none" strike="noStrike">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Özel yetenekli öğrenciler resmi, özel ve sivil toplum kuruluşlarıyla buluşturulacaktır.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smtClean="0">
                          <a:effectLst/>
                          <a:latin typeface="Times New Roman" pitchFamily="18" charset="0"/>
                          <a:cs typeface="Times New Roman" pitchFamily="18" charset="0"/>
                        </a:rPr>
                        <a:t>Rehber Öğretmen</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8"/>
                  </a:ext>
                </a:extLst>
              </a:tr>
              <a:tr h="719607">
                <a:tc>
                  <a:txBody>
                    <a:bodyPr/>
                    <a:lstStyle/>
                    <a:p>
                      <a:pPr algn="l" fontAlgn="ctr"/>
                      <a:r>
                        <a:rPr lang="tr-TR" sz="1000" u="none" strike="noStrike">
                          <a:effectLst/>
                          <a:latin typeface="Times New Roman" pitchFamily="18" charset="0"/>
                          <a:cs typeface="Times New Roman" pitchFamily="18" charset="0"/>
                        </a:rPr>
                        <a:t>Eylem 3.1.9</a:t>
                      </a:r>
                      <a:endParaRPr lang="tr-TR" sz="1000" b="1" i="0" u="none" strike="noStrike">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Özellikle sorun alanları olarak tespit edilen konularda (liderlik ve sınıf yönetimi, yetkinlik, öğretme usulü, ölçme ve değerlendirme, materyal hazırlama, iletişim kurma, teknolojiyi etkin ve verimli kullanma, yabancı dil, mesleki etik) öğretmenlerin belirli periyotlarda eğitim yapmaları sağlanacaktır.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a:effectLst/>
                          <a:latin typeface="Times New Roman" pitchFamily="18" charset="0"/>
                          <a:cs typeface="Times New Roman" pitchFamily="18" charset="0"/>
                        </a:rPr>
                        <a:t>Yılboyu</a:t>
                      </a:r>
                      <a:endParaRPr lang="tr-TR" sz="1000" b="0" i="0" u="none" strike="noStrike">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09"/>
                  </a:ext>
                </a:extLst>
              </a:tr>
              <a:tr h="540932">
                <a:tc>
                  <a:txBody>
                    <a:bodyPr/>
                    <a:lstStyle/>
                    <a:p>
                      <a:pPr algn="l" fontAlgn="ctr"/>
                      <a:r>
                        <a:rPr lang="tr-TR" sz="1000" u="none" strike="noStrike">
                          <a:effectLst/>
                          <a:latin typeface="Times New Roman" pitchFamily="18" charset="0"/>
                          <a:cs typeface="Times New Roman" pitchFamily="18" charset="0"/>
                        </a:rPr>
                        <a:t>Eylem 3.1.10</a:t>
                      </a:r>
                      <a:endParaRPr lang="tr-TR" sz="1000" b="1" i="0" u="none" strike="noStrike">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a:effectLst/>
                          <a:latin typeface="Times New Roman" pitchFamily="18" charset="0"/>
                          <a:cs typeface="Times New Roman" pitchFamily="18" charset="0"/>
                        </a:rPr>
                        <a:t>Öğretmen ve okul yöneticilerimizin genel ve özel alanlarına yönelik becerilerini geliştirmek için lisansüstü düzeyde mesleki gelişim programlarına katılımı desteklenecektir.</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tc>
                  <a:txBody>
                    <a:bodyPr/>
                    <a:lstStyle/>
                    <a:p>
                      <a:pPr algn="l" fontAlgn="ctr"/>
                      <a:r>
                        <a:rPr lang="tr-TR" sz="1000" u="none" strike="noStrike" dirty="0" err="1">
                          <a:effectLst/>
                          <a:latin typeface="Times New Roman" pitchFamily="18" charset="0"/>
                          <a:cs typeface="Times New Roman" pitchFamily="18" charset="0"/>
                        </a:rPr>
                        <a:t>Yılboyu</a:t>
                      </a:r>
                      <a:endParaRPr lang="tr-TR" sz="1000" b="0" i="0" u="none" strike="noStrike" dirty="0">
                        <a:solidFill>
                          <a:srgbClr val="000000"/>
                        </a:solidFill>
                        <a:effectLst/>
                        <a:latin typeface="Times New Roman" pitchFamily="18" charset="0"/>
                        <a:cs typeface="Times New Roman" pitchFamily="18" charset="0"/>
                      </a:endParaRPr>
                    </a:p>
                  </a:txBody>
                  <a:tcPr marL="4185" marR="4185" marT="4185"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237660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xmlns="" id="{E250376E-E079-4B03-8B59-92A32E6B1DA1}"/>
              </a:ext>
            </a:extLst>
          </p:cNvPr>
          <p:cNvGraphicFramePr>
            <a:graphicFrameLocks noGrp="1"/>
          </p:cNvGraphicFramePr>
          <p:nvPr>
            <p:extLst>
              <p:ext uri="{D42A27DB-BD31-4B8C-83A1-F6EECF244321}">
                <p14:modId xmlns:p14="http://schemas.microsoft.com/office/powerpoint/2010/main" val="830410806"/>
              </p:ext>
            </p:extLst>
          </p:nvPr>
        </p:nvGraphicFramePr>
        <p:xfrm>
          <a:off x="440314" y="255223"/>
          <a:ext cx="6845859" cy="1303048"/>
        </p:xfrm>
        <a:graphic>
          <a:graphicData uri="http://schemas.openxmlformats.org/drawingml/2006/table">
            <a:tbl>
              <a:tblPr firstRow="1" bandRow="1">
                <a:tableStyleId>{073A0DAA-6AF3-43AB-8588-CEC1D06C72B9}</a:tableStyleId>
              </a:tblPr>
              <a:tblGrid>
                <a:gridCol w="6845859">
                  <a:extLst>
                    <a:ext uri="{9D8B030D-6E8A-4147-A177-3AD203B41FA5}">
                      <a16:colId xmlns:a16="http://schemas.microsoft.com/office/drawing/2014/main" xmlns="" val="20000"/>
                    </a:ext>
                  </a:extLst>
                </a:gridCol>
              </a:tblGrid>
              <a:tr h="583676">
                <a:tc>
                  <a:txBody>
                    <a:bodyPr/>
                    <a:lstStyle/>
                    <a:p>
                      <a:pPr algn="just"/>
                      <a:r>
                        <a:rPr lang="tr-TR" sz="1200" dirty="0">
                          <a:solidFill>
                            <a:schemeClr val="bg1"/>
                          </a:solidFill>
                        </a:rPr>
                        <a:t>STRATEJİK AMAÇ 3.</a:t>
                      </a:r>
                    </a:p>
                    <a:p>
                      <a:pPr algn="just"/>
                      <a:r>
                        <a:rPr lang="tr-TR" sz="1200" b="0" dirty="0">
                          <a:solidFill>
                            <a:schemeClr val="bg1"/>
                          </a:solidFill>
                          <a:latin typeface="Times New Roman" pitchFamily="18" charset="0"/>
                          <a:cs typeface="Times New Roman" pitchFamily="18" charset="0"/>
                        </a:rPr>
                        <a:t>Beşeri, fiziki, mali ve teknolojik yapı ile yönetim ve organizasyon yapısını iyileştirerek eğitime erişimi ve eğitimde kaliteyi artıracak etkin ve verimli işleyen bir kurumsal yapıyı tesis etmek.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496416">
                <a:tc>
                  <a:txBody>
                    <a:bodyPr/>
                    <a:lstStyle/>
                    <a:p>
                      <a:pPr algn="just">
                        <a:lnSpc>
                          <a:spcPts val="1540"/>
                        </a:lnSpc>
                      </a:pPr>
                      <a:r>
                        <a:rPr lang="tr-TR" sz="1100" b="1" dirty="0">
                          <a:solidFill>
                            <a:schemeClr val="tx1"/>
                          </a:solidFill>
                          <a:latin typeface="Times New Roman" pitchFamily="18" charset="0"/>
                          <a:cs typeface="Times New Roman" pitchFamily="18" charset="0"/>
                        </a:rPr>
                        <a:t>Stratejik Hedef  3.2.</a:t>
                      </a:r>
                    </a:p>
                    <a:p>
                      <a:pPr algn="just">
                        <a:lnSpc>
                          <a:spcPts val="1540"/>
                        </a:lnSpc>
                      </a:pPr>
                      <a:r>
                        <a:rPr lang="tr-TR" sz="1100" dirty="0">
                          <a:solidFill>
                            <a:schemeClr val="tx1"/>
                          </a:solidFill>
                          <a:latin typeface="Times New Roman" pitchFamily="18" charset="0"/>
                          <a:cs typeface="Times New Roman" pitchFamily="18" charset="0"/>
                        </a:rPr>
                        <a:t>Plan dönemi sonuna kadar, belirlenen kurum standartlarına uygun eğitim ortamlarını tesis etmek; etkin, verimli bir mali yönetim yapısını oluşturmak.</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6" name="Metin kutusu 5">
            <a:extLst>
              <a:ext uri="{FF2B5EF4-FFF2-40B4-BE49-F238E27FC236}">
                <a16:creationId xmlns:a16="http://schemas.microsoft.com/office/drawing/2014/main" xmlns="" id="{7874864F-EB8E-4D41-8045-5909F547A587}"/>
              </a:ext>
            </a:extLst>
          </p:cNvPr>
          <p:cNvSpPr txBox="1"/>
          <p:nvPr/>
        </p:nvSpPr>
        <p:spPr>
          <a:xfrm>
            <a:off x="-9766" y="9092106"/>
            <a:ext cx="462229" cy="307777"/>
          </a:xfrm>
          <a:prstGeom prst="rect">
            <a:avLst/>
          </a:prstGeom>
          <a:noFill/>
        </p:spPr>
        <p:txBody>
          <a:bodyPr wrap="square" rtlCol="0">
            <a:spAutoFit/>
          </a:bodyPr>
          <a:lstStyle/>
          <a:p>
            <a:r>
              <a:rPr lang="tr-TR" sz="1400" b="1" dirty="0"/>
              <a:t>28</a:t>
            </a:r>
          </a:p>
        </p:txBody>
      </p:sp>
      <p:graphicFrame>
        <p:nvGraphicFramePr>
          <p:cNvPr id="7" name="6 Tablo"/>
          <p:cNvGraphicFramePr>
            <a:graphicFrameLocks noGrp="1"/>
          </p:cNvGraphicFramePr>
          <p:nvPr>
            <p:extLst>
              <p:ext uri="{D42A27DB-BD31-4B8C-83A1-F6EECF244321}">
                <p14:modId xmlns:p14="http://schemas.microsoft.com/office/powerpoint/2010/main" val="95433554"/>
              </p:ext>
            </p:extLst>
          </p:nvPr>
        </p:nvGraphicFramePr>
        <p:xfrm>
          <a:off x="828673" y="1876423"/>
          <a:ext cx="6457499" cy="1957990"/>
        </p:xfrm>
        <a:graphic>
          <a:graphicData uri="http://schemas.openxmlformats.org/drawingml/2006/table">
            <a:tbl>
              <a:tblPr/>
              <a:tblGrid>
                <a:gridCol w="522909">
                  <a:extLst>
                    <a:ext uri="{9D8B030D-6E8A-4147-A177-3AD203B41FA5}">
                      <a16:colId xmlns:a16="http://schemas.microsoft.com/office/drawing/2014/main" xmlns="" val="20000"/>
                    </a:ext>
                  </a:extLst>
                </a:gridCol>
                <a:gridCol w="3295150">
                  <a:extLst>
                    <a:ext uri="{9D8B030D-6E8A-4147-A177-3AD203B41FA5}">
                      <a16:colId xmlns:a16="http://schemas.microsoft.com/office/drawing/2014/main" xmlns="" val="20001"/>
                    </a:ext>
                  </a:extLst>
                </a:gridCol>
                <a:gridCol w="647410">
                  <a:extLst>
                    <a:ext uri="{9D8B030D-6E8A-4147-A177-3AD203B41FA5}">
                      <a16:colId xmlns:a16="http://schemas.microsoft.com/office/drawing/2014/main" xmlns="" val="20002"/>
                    </a:ext>
                  </a:extLst>
                </a:gridCol>
                <a:gridCol w="398406">
                  <a:extLst>
                    <a:ext uri="{9D8B030D-6E8A-4147-A177-3AD203B41FA5}">
                      <a16:colId xmlns:a16="http://schemas.microsoft.com/office/drawing/2014/main" xmlns="" val="20003"/>
                    </a:ext>
                  </a:extLst>
                </a:gridCol>
                <a:gridCol w="398406">
                  <a:extLst>
                    <a:ext uri="{9D8B030D-6E8A-4147-A177-3AD203B41FA5}">
                      <a16:colId xmlns:a16="http://schemas.microsoft.com/office/drawing/2014/main" xmlns="" val="20004"/>
                    </a:ext>
                  </a:extLst>
                </a:gridCol>
                <a:gridCol w="398406">
                  <a:extLst>
                    <a:ext uri="{9D8B030D-6E8A-4147-A177-3AD203B41FA5}">
                      <a16:colId xmlns:a16="http://schemas.microsoft.com/office/drawing/2014/main" xmlns="" val="20005"/>
                    </a:ext>
                  </a:extLst>
                </a:gridCol>
                <a:gridCol w="398406">
                  <a:extLst>
                    <a:ext uri="{9D8B030D-6E8A-4147-A177-3AD203B41FA5}">
                      <a16:colId xmlns:a16="http://schemas.microsoft.com/office/drawing/2014/main" xmlns="" val="20006"/>
                    </a:ext>
                  </a:extLst>
                </a:gridCol>
                <a:gridCol w="398406">
                  <a:extLst>
                    <a:ext uri="{9D8B030D-6E8A-4147-A177-3AD203B41FA5}">
                      <a16:colId xmlns:a16="http://schemas.microsoft.com/office/drawing/2014/main" xmlns="" val="20007"/>
                    </a:ext>
                  </a:extLst>
                </a:gridCol>
              </a:tblGrid>
              <a:tr h="369935">
                <a:tc>
                  <a:txBody>
                    <a:bodyPr/>
                    <a:lstStyle/>
                    <a:p>
                      <a:pPr algn="l" fontAlgn="ctr"/>
                      <a:r>
                        <a:rPr lang="tr-TR" sz="1100" b="1" i="0" u="none" strike="noStrike" dirty="0">
                          <a:solidFill>
                            <a:srgbClr val="FFFFFF"/>
                          </a:solidFill>
                          <a:latin typeface="Times New Roman" pitchFamily="18" charset="0"/>
                          <a:cs typeface="Times New Roman" pitchFamily="18" charset="0"/>
                        </a:rPr>
                        <a:t>HEDEF 3.2  </a:t>
                      </a:r>
                    </a:p>
                  </a:txBody>
                  <a:tcPr marL="4859" marR="4859" marT="48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7">
                  <a:txBody>
                    <a:bodyPr/>
                    <a:lstStyle/>
                    <a:p>
                      <a:pPr algn="l" fontAlgn="ctr"/>
                      <a:r>
                        <a:rPr lang="tr-TR" sz="1100" b="1" i="0" u="none" strike="noStrike" dirty="0">
                          <a:solidFill>
                            <a:srgbClr val="FFFFFF"/>
                          </a:solidFill>
                          <a:latin typeface="Times New Roman" pitchFamily="18" charset="0"/>
                          <a:cs typeface="Times New Roman" pitchFamily="18" charset="0"/>
                        </a:rPr>
                        <a:t>Plan dönemi sonuna kadar, belirlenen kurum standartlarına uygun eğitim ortamlarını tesis etmek; etkin, verimli bir mali yönetim yapısını oluşturmak.</a:t>
                      </a:r>
                    </a:p>
                  </a:txBody>
                  <a:tcPr marL="4859" marR="4859" marT="48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350047">
                <a:tc gridSpan="2">
                  <a:txBody>
                    <a:bodyPr/>
                    <a:lstStyle/>
                    <a:p>
                      <a:pPr algn="ctr" fontAlgn="ctr"/>
                      <a:r>
                        <a:rPr lang="tr-TR" sz="1100" b="1" i="0" u="none" strike="noStrike">
                          <a:solidFill>
                            <a:srgbClr val="000000"/>
                          </a:solidFill>
                          <a:latin typeface="Times New Roman" pitchFamily="18" charset="0"/>
                          <a:cs typeface="Times New Roman" pitchFamily="18" charset="0"/>
                        </a:rPr>
                        <a:t>PERFORMANS GÖSTERGELERİ</a:t>
                      </a:r>
                    </a:p>
                  </a:txBody>
                  <a:tcPr marL="4859" marR="4859" marT="48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hMerge="1">
                  <a:txBody>
                    <a:bodyPr/>
                    <a:lstStyle/>
                    <a:p>
                      <a:endParaRPr lang="tr-TR"/>
                    </a:p>
                  </a:txBody>
                  <a:tcPr/>
                </a:tc>
                <a:tc>
                  <a:txBody>
                    <a:bodyPr/>
                    <a:lstStyle/>
                    <a:p>
                      <a:pPr algn="ctr" fontAlgn="ctr"/>
                      <a:r>
                        <a:rPr lang="tr-TR" sz="1100" b="1" i="0" u="none" strike="noStrike">
                          <a:solidFill>
                            <a:srgbClr val="000000"/>
                          </a:solidFill>
                          <a:latin typeface="Times New Roman" pitchFamily="18" charset="0"/>
                          <a:cs typeface="Times New Roman" pitchFamily="18" charset="0"/>
                        </a:rPr>
                        <a:t>Başlangıç Değeri</a:t>
                      </a:r>
                    </a:p>
                  </a:txBody>
                  <a:tcPr marL="4859" marR="4859" marT="4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2019</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2021</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2022</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2023</a:t>
                      </a:r>
                    </a:p>
                  </a:txBody>
                  <a:tcPr marL="4859" marR="4859" marT="48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extLst>
                  <a:ext uri="{0D108BD9-81ED-4DB2-BD59-A6C34878D82A}">
                    <a16:rowId xmlns:a16="http://schemas.microsoft.com/office/drawing/2014/main" xmlns="" val="10001"/>
                  </a:ext>
                </a:extLst>
              </a:tr>
              <a:tr h="340733">
                <a:tc>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1.1.1</a:t>
                      </a:r>
                      <a:endParaRPr lang="tr-TR" sz="1100" b="1" i="0" u="none" strike="noStrike" dirty="0">
                        <a:solidFill>
                          <a:srgbClr val="000000"/>
                        </a:solidFill>
                        <a:latin typeface="Times New Roman" pitchFamily="18" charset="0"/>
                        <a:cs typeface="Times New Roman" pitchFamily="18" charset="0"/>
                      </a:endParaRPr>
                    </a:p>
                  </a:txBody>
                  <a:tcPr marL="4859" marR="4859" marT="4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l" fontAlgn="ctr"/>
                      <a:r>
                        <a:rPr lang="tr-TR" sz="1100" b="0" i="0" u="none" strike="noStrike">
                          <a:solidFill>
                            <a:srgbClr val="000000"/>
                          </a:solidFill>
                          <a:latin typeface="Times New Roman" pitchFamily="18" charset="0"/>
                          <a:cs typeface="Times New Roman" pitchFamily="18" charset="0"/>
                        </a:rPr>
                        <a:t>Engellilerin kullanımına uygun asansör sayısı</a:t>
                      </a:r>
                    </a:p>
                  </a:txBody>
                  <a:tcPr marL="4859" marR="4859" marT="48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1,00</a:t>
                      </a:r>
                    </a:p>
                  </a:txBody>
                  <a:tcPr marL="4859" marR="4859" marT="48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859" marR="4859" marT="4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859" marR="4859" marT="48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0581">
                <a:tc>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1.1.2</a:t>
                      </a:r>
                      <a:endParaRPr lang="tr-TR" sz="1100" b="1" i="0" u="none" strike="noStrike" dirty="0">
                        <a:solidFill>
                          <a:srgbClr val="000000"/>
                        </a:solidFill>
                        <a:latin typeface="Times New Roman" pitchFamily="18" charset="0"/>
                        <a:cs typeface="Times New Roman" pitchFamily="18" charset="0"/>
                      </a:endParaRPr>
                    </a:p>
                  </a:txBody>
                  <a:tcPr marL="4859" marR="4859" marT="4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100" b="0" i="0" u="none" strike="noStrike">
                          <a:solidFill>
                            <a:srgbClr val="000000"/>
                          </a:solidFill>
                          <a:latin typeface="Times New Roman" pitchFamily="18" charset="0"/>
                          <a:cs typeface="Times New Roman" pitchFamily="18" charset="0"/>
                        </a:rPr>
                        <a:t>Engellilerin kullanımına uygun lift, rampa sayısı</a:t>
                      </a:r>
                    </a:p>
                  </a:txBody>
                  <a:tcPr marL="4859" marR="4859" marT="48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1,00</a:t>
                      </a:r>
                    </a:p>
                  </a:txBody>
                  <a:tcPr marL="4859" marR="4859" marT="48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859" marR="4859" marT="4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1,00</a:t>
                      </a:r>
                    </a:p>
                  </a:txBody>
                  <a:tcPr marL="4859" marR="4859" marT="48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7613">
                <a:tc>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1.1.3</a:t>
                      </a:r>
                      <a:endParaRPr lang="tr-TR" sz="1100" b="1" i="0" u="none" strike="noStrike" dirty="0">
                        <a:solidFill>
                          <a:srgbClr val="000000"/>
                        </a:solidFill>
                        <a:latin typeface="Times New Roman" pitchFamily="18" charset="0"/>
                        <a:cs typeface="Times New Roman" pitchFamily="18" charset="0"/>
                      </a:endParaRPr>
                    </a:p>
                  </a:txBody>
                  <a:tcPr marL="4859" marR="4859" marT="4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l" fontAlgn="ctr"/>
                      <a:r>
                        <a:rPr lang="fi-FI" sz="1100" b="0" i="0" u="none" strike="noStrike">
                          <a:solidFill>
                            <a:srgbClr val="000000"/>
                          </a:solidFill>
                          <a:latin typeface="Times New Roman" pitchFamily="18" charset="0"/>
                          <a:cs typeface="Times New Roman" pitchFamily="18" charset="0"/>
                        </a:rPr>
                        <a:t>Engellilerin kullanımına uygun tuvalet sayısı</a:t>
                      </a:r>
                    </a:p>
                  </a:txBody>
                  <a:tcPr marL="4859" marR="4859" marT="48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6,00</a:t>
                      </a:r>
                    </a:p>
                  </a:txBody>
                  <a:tcPr marL="4859" marR="4859" marT="48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6,00</a:t>
                      </a:r>
                    </a:p>
                  </a:txBody>
                  <a:tcPr marL="4859" marR="4859" marT="4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6,00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6,00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6,00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6,00</a:t>
                      </a:r>
                    </a:p>
                  </a:txBody>
                  <a:tcPr marL="4859" marR="4859" marT="48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9081">
                <a:tc>
                  <a:txBody>
                    <a:bodyPr/>
                    <a:lstStyle/>
                    <a:p>
                      <a:pPr algn="l" fontAlgn="ctr"/>
                      <a:r>
                        <a:rPr lang="tr-TR" sz="1100" b="1" i="0" u="none" strike="noStrike" dirty="0">
                          <a:solidFill>
                            <a:srgbClr val="000000"/>
                          </a:solidFill>
                          <a:latin typeface="Times New Roman" pitchFamily="18" charset="0"/>
                          <a:cs typeface="Times New Roman" pitchFamily="18" charset="0"/>
                        </a:rPr>
                        <a:t>PG </a:t>
                      </a:r>
                      <a:r>
                        <a:rPr lang="tr-TR" sz="1100" b="1" i="0" u="none" strike="noStrike" dirty="0" smtClean="0">
                          <a:solidFill>
                            <a:srgbClr val="000000"/>
                          </a:solidFill>
                          <a:latin typeface="Times New Roman" pitchFamily="18" charset="0"/>
                          <a:cs typeface="Times New Roman" pitchFamily="18" charset="0"/>
                        </a:rPr>
                        <a:t>1.1.4</a:t>
                      </a:r>
                      <a:endParaRPr lang="tr-TR" sz="1100" b="1" i="0" u="none" strike="noStrike" dirty="0">
                        <a:solidFill>
                          <a:srgbClr val="000000"/>
                        </a:solidFill>
                        <a:latin typeface="Times New Roman" pitchFamily="18" charset="0"/>
                        <a:cs typeface="Times New Roman" pitchFamily="18" charset="0"/>
                      </a:endParaRPr>
                    </a:p>
                  </a:txBody>
                  <a:tcPr marL="4859" marR="4859" marT="4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100" b="0" i="0" u="none" strike="noStrike" dirty="0">
                          <a:solidFill>
                            <a:srgbClr val="000000"/>
                          </a:solidFill>
                          <a:latin typeface="Times New Roman" pitchFamily="18" charset="0"/>
                          <a:cs typeface="Times New Roman" pitchFamily="18" charset="0"/>
                        </a:rPr>
                        <a:t>Öğrenci sayısı 30’dan fazla olan şube oranı </a:t>
                      </a:r>
                    </a:p>
                  </a:txBody>
                  <a:tcPr marL="4859" marR="4859" marT="48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100" b="1" i="0" u="none" strike="noStrike">
                          <a:solidFill>
                            <a:srgbClr val="000000"/>
                          </a:solidFill>
                          <a:latin typeface="Times New Roman" pitchFamily="18" charset="0"/>
                          <a:cs typeface="Times New Roman" pitchFamily="18" charset="0"/>
                        </a:rPr>
                        <a:t>0,00</a:t>
                      </a:r>
                    </a:p>
                  </a:txBody>
                  <a:tcPr marL="4859" marR="4859" marT="48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r" fontAlgn="ctr"/>
                      <a:r>
                        <a:rPr lang="tr-TR" sz="1100" b="0" i="0" u="none" strike="noStrike">
                          <a:solidFill>
                            <a:srgbClr val="000000"/>
                          </a:solidFill>
                          <a:latin typeface="Times New Roman" pitchFamily="18" charset="0"/>
                          <a:cs typeface="Times New Roman" pitchFamily="18" charset="0"/>
                        </a:rPr>
                        <a:t>0,00</a:t>
                      </a:r>
                    </a:p>
                  </a:txBody>
                  <a:tcPr marL="4859" marR="4859" marT="4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0,00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0,00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000000"/>
                          </a:solidFill>
                          <a:latin typeface="Times New Roman" pitchFamily="18" charset="0"/>
                          <a:cs typeface="Times New Roman" pitchFamily="18" charset="0"/>
                        </a:rPr>
                        <a:t>0,00</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dirty="0">
                          <a:solidFill>
                            <a:srgbClr val="000000"/>
                          </a:solidFill>
                          <a:latin typeface="Times New Roman" pitchFamily="18" charset="0"/>
                          <a:cs typeface="Times New Roman" pitchFamily="18" charset="0"/>
                        </a:rPr>
                        <a:t>0,00</a:t>
                      </a:r>
                    </a:p>
                  </a:txBody>
                  <a:tcPr marL="4859" marR="4859" marT="48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613313791"/>
              </p:ext>
            </p:extLst>
          </p:nvPr>
        </p:nvGraphicFramePr>
        <p:xfrm>
          <a:off x="480559" y="4622773"/>
          <a:ext cx="6939415" cy="3568728"/>
        </p:xfrm>
        <a:graphic>
          <a:graphicData uri="http://schemas.openxmlformats.org/drawingml/2006/table">
            <a:tbl>
              <a:tblPr>
                <a:tableStyleId>{5C22544A-7EE6-4342-B048-85BDC9FD1C3A}</a:tableStyleId>
              </a:tblPr>
              <a:tblGrid>
                <a:gridCol w="562112">
                  <a:extLst>
                    <a:ext uri="{9D8B030D-6E8A-4147-A177-3AD203B41FA5}">
                      <a16:colId xmlns:a16="http://schemas.microsoft.com/office/drawing/2014/main" xmlns="" val="2052480709"/>
                    </a:ext>
                  </a:extLst>
                </a:gridCol>
                <a:gridCol w="4664197">
                  <a:extLst>
                    <a:ext uri="{9D8B030D-6E8A-4147-A177-3AD203B41FA5}">
                      <a16:colId xmlns:a16="http://schemas.microsoft.com/office/drawing/2014/main" xmlns="" val="1138631847"/>
                    </a:ext>
                  </a:extLst>
                </a:gridCol>
                <a:gridCol w="856553">
                  <a:extLst>
                    <a:ext uri="{9D8B030D-6E8A-4147-A177-3AD203B41FA5}">
                      <a16:colId xmlns:a16="http://schemas.microsoft.com/office/drawing/2014/main" xmlns="" val="1174891935"/>
                    </a:ext>
                  </a:extLst>
                </a:gridCol>
                <a:gridCol w="856553">
                  <a:extLst>
                    <a:ext uri="{9D8B030D-6E8A-4147-A177-3AD203B41FA5}">
                      <a16:colId xmlns:a16="http://schemas.microsoft.com/office/drawing/2014/main" xmlns="" val="3661060075"/>
                    </a:ext>
                  </a:extLst>
                </a:gridCol>
              </a:tblGrid>
              <a:tr h="676995">
                <a:tc>
                  <a:txBody>
                    <a:bodyPr/>
                    <a:lstStyle/>
                    <a:p>
                      <a:pPr algn="ctr" fontAlgn="ctr"/>
                      <a:r>
                        <a:rPr lang="tr-TR" sz="1000" u="none" strike="noStrike" dirty="0">
                          <a:effectLst/>
                          <a:latin typeface="Times New Roman" panose="02020603050405020304" pitchFamily="18" charset="0"/>
                          <a:cs typeface="Times New Roman" panose="02020603050405020304" pitchFamily="18" charset="0"/>
                        </a:rPr>
                        <a:t>No</a:t>
                      </a:r>
                      <a:endParaRPr lang="tr-TR" sz="1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ctr" fontAlgn="ctr"/>
                      <a:r>
                        <a:rPr lang="tr-TR" sz="1000" u="none" strike="noStrike" dirty="0">
                          <a:effectLst/>
                          <a:latin typeface="Times New Roman" panose="02020603050405020304" pitchFamily="18" charset="0"/>
                          <a:cs typeface="Times New Roman" panose="02020603050405020304" pitchFamily="18" charset="0"/>
                        </a:rPr>
                        <a:t>Eylem İfadesi</a:t>
                      </a:r>
                      <a:endParaRPr lang="tr-TR" sz="10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ctr" fontAlgn="ctr"/>
                      <a:r>
                        <a:rPr lang="tr-TR" sz="1000" u="none" strike="noStrike">
                          <a:effectLst/>
                          <a:latin typeface="Times New Roman" panose="02020603050405020304" pitchFamily="18" charset="0"/>
                          <a:cs typeface="Times New Roman" panose="02020603050405020304" pitchFamily="18" charset="0"/>
                        </a:rPr>
                        <a:t>Eylem Sorumlusu</a:t>
                      </a:r>
                      <a:endParaRPr lang="tr-TR" sz="1000" b="1" i="0" u="none" strike="noStrike">
                        <a:solidFill>
                          <a:srgbClr val="FFFFFF"/>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ctr" fontAlgn="ctr"/>
                      <a:r>
                        <a:rPr lang="tr-TR" sz="1000" u="none" strike="noStrike">
                          <a:effectLst/>
                          <a:latin typeface="Times New Roman" panose="02020603050405020304" pitchFamily="18" charset="0"/>
                          <a:cs typeface="Times New Roman" panose="02020603050405020304" pitchFamily="18" charset="0"/>
                        </a:rPr>
                        <a:t>Eylem Tarihi</a:t>
                      </a:r>
                      <a:endParaRPr lang="tr-TR" sz="1000" b="1" i="0" u="none" strike="noStrike">
                        <a:solidFill>
                          <a:srgbClr val="FFFFFF"/>
                        </a:solidFill>
                        <a:effectLst/>
                        <a:latin typeface="Times New Roman" panose="02020603050405020304" pitchFamily="18" charset="0"/>
                        <a:cs typeface="Times New Roman" panose="02020603050405020304" pitchFamily="18" charset="0"/>
                      </a:endParaRPr>
                    </a:p>
                  </a:txBody>
                  <a:tcPr marL="6561" marR="6561" marT="6561" marB="0" anchor="ctr"/>
                </a:tc>
                <a:extLst>
                  <a:ext uri="{0D108BD9-81ED-4DB2-BD59-A6C34878D82A}">
                    <a16:rowId xmlns:a16="http://schemas.microsoft.com/office/drawing/2014/main" xmlns="" val="2797613421"/>
                  </a:ext>
                </a:extLst>
              </a:tr>
              <a:tr h="564162">
                <a:tc>
                  <a:txBody>
                    <a:bodyPr/>
                    <a:lstStyle/>
                    <a:p>
                      <a:pPr algn="l" fontAlgn="ctr"/>
                      <a:r>
                        <a:rPr lang="tr-TR" sz="1000" u="none" strike="noStrike">
                          <a:effectLst/>
                          <a:latin typeface="Times New Roman" panose="02020603050405020304" pitchFamily="18" charset="0"/>
                          <a:cs typeface="Times New Roman" panose="02020603050405020304" pitchFamily="18" charset="0"/>
                        </a:rPr>
                        <a:t>Eylem 3.2.1</a:t>
                      </a:r>
                      <a:endParaRPr lang="tr-TR" sz="1000" b="1" i="0" u="none" strike="noStrike">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dirty="0">
                          <a:effectLst/>
                          <a:latin typeface="Times New Roman" panose="02020603050405020304" pitchFamily="18" charset="0"/>
                          <a:cs typeface="Times New Roman" panose="02020603050405020304" pitchFamily="18" charset="0"/>
                        </a:rPr>
                        <a:t>Bakanlığımız  tarafından hayata geçirilecek “Okul Gelişim Modeli” ile ilgili iş ve işlemler yürütülecektir..</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a:effectLst/>
                          <a:latin typeface="Times New Roman" panose="02020603050405020304" pitchFamily="18" charset="0"/>
                          <a:cs typeface="Times New Roman" panose="02020603050405020304" pitchFamily="18" charset="0"/>
                        </a:rPr>
                        <a:t>Yılboyu</a:t>
                      </a:r>
                      <a:endParaRPr lang="tr-TR"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extLst>
                  <a:ext uri="{0D108BD9-81ED-4DB2-BD59-A6C34878D82A}">
                    <a16:rowId xmlns:a16="http://schemas.microsoft.com/office/drawing/2014/main" xmlns="" val="2059268695"/>
                  </a:ext>
                </a:extLst>
              </a:tr>
              <a:tr h="564162">
                <a:tc>
                  <a:txBody>
                    <a:bodyPr/>
                    <a:lstStyle/>
                    <a:p>
                      <a:pPr algn="l" fontAlgn="ctr"/>
                      <a:r>
                        <a:rPr lang="tr-TR" sz="1000" u="none" strike="noStrike">
                          <a:effectLst/>
                          <a:latin typeface="Times New Roman" panose="02020603050405020304" pitchFamily="18" charset="0"/>
                          <a:cs typeface="Times New Roman" panose="02020603050405020304" pitchFamily="18" charset="0"/>
                        </a:rPr>
                        <a:t>Eylem 3.2.2</a:t>
                      </a:r>
                      <a:endParaRPr lang="tr-TR" sz="1000" b="1" i="0" u="none" strike="noStrike">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dirty="0">
                          <a:effectLst/>
                          <a:latin typeface="Times New Roman" panose="02020603050405020304" pitchFamily="18" charset="0"/>
                          <a:cs typeface="Times New Roman" panose="02020603050405020304" pitchFamily="18" charset="0"/>
                        </a:rPr>
                        <a:t>Okul bahçelerinin tasarım/beceri atölyeleri ile bağlantılı olarak yeniden tasarlanıp yaşam alanlarına dönüştürülmesine yönelik tedbirler alınacaktır.</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a:effectLst/>
                          <a:latin typeface="Times New Roman" panose="02020603050405020304" pitchFamily="18" charset="0"/>
                          <a:cs typeface="Times New Roman" panose="02020603050405020304" pitchFamily="18" charset="0"/>
                        </a:rPr>
                        <a:t>Yılboyu</a:t>
                      </a:r>
                      <a:endParaRPr lang="tr-TR"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extLst>
                  <a:ext uri="{0D108BD9-81ED-4DB2-BD59-A6C34878D82A}">
                    <a16:rowId xmlns:a16="http://schemas.microsoft.com/office/drawing/2014/main" xmlns="" val="2769024065"/>
                  </a:ext>
                </a:extLst>
              </a:tr>
              <a:tr h="635085">
                <a:tc>
                  <a:txBody>
                    <a:bodyPr/>
                    <a:lstStyle/>
                    <a:p>
                      <a:pPr algn="l" fontAlgn="ctr"/>
                      <a:r>
                        <a:rPr lang="tr-TR" sz="1000" u="none" strike="noStrike">
                          <a:effectLst/>
                          <a:latin typeface="Times New Roman" panose="02020603050405020304" pitchFamily="18" charset="0"/>
                          <a:cs typeface="Times New Roman" panose="02020603050405020304" pitchFamily="18" charset="0"/>
                        </a:rPr>
                        <a:t>Eylem 3.2.3</a:t>
                      </a:r>
                      <a:endParaRPr lang="tr-TR" sz="1000" b="1" i="0" u="none" strike="noStrike">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dirty="0">
                          <a:effectLst/>
                          <a:latin typeface="Times New Roman" panose="02020603050405020304" pitchFamily="18" charset="0"/>
                          <a:cs typeface="Times New Roman" panose="02020603050405020304" pitchFamily="18" charset="0"/>
                        </a:rPr>
                        <a:t>Ailesi veya kendisi mevsimlik tarım işçisi olarak çalışan öğrencilerin okula devamını sağlayacak tedbirler alınacak, bu öğrencilere yönelik konaklama ve okula ulaşım imkânı sağlanacaktır.</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dirty="0" smtClean="0">
                          <a:effectLst/>
                          <a:latin typeface="Times New Roman" panose="02020603050405020304" pitchFamily="18" charset="0"/>
                          <a:cs typeface="Times New Roman" panose="02020603050405020304" pitchFamily="18" charset="0"/>
                        </a:rPr>
                        <a:t>Müdür Yardımcısı</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a:effectLst/>
                          <a:latin typeface="Times New Roman" panose="02020603050405020304" pitchFamily="18" charset="0"/>
                          <a:cs typeface="Times New Roman" panose="02020603050405020304" pitchFamily="18" charset="0"/>
                        </a:rPr>
                        <a:t>Yılboyu</a:t>
                      </a:r>
                      <a:endParaRPr lang="tr-TR"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extLst>
                  <a:ext uri="{0D108BD9-81ED-4DB2-BD59-A6C34878D82A}">
                    <a16:rowId xmlns:a16="http://schemas.microsoft.com/office/drawing/2014/main" xmlns="" val="2063390747"/>
                  </a:ext>
                </a:extLst>
              </a:tr>
              <a:tr h="564162">
                <a:tc>
                  <a:txBody>
                    <a:bodyPr/>
                    <a:lstStyle/>
                    <a:p>
                      <a:pPr algn="l" fontAlgn="ctr"/>
                      <a:r>
                        <a:rPr lang="tr-TR" sz="1000" u="none" strike="noStrike">
                          <a:effectLst/>
                          <a:latin typeface="Times New Roman" panose="02020603050405020304" pitchFamily="18" charset="0"/>
                          <a:cs typeface="Times New Roman" panose="02020603050405020304" pitchFamily="18" charset="0"/>
                        </a:rPr>
                        <a:t>Eylem 3.2.4</a:t>
                      </a:r>
                      <a:endParaRPr lang="tr-TR" sz="1000" b="1" i="0" u="none" strike="noStrike">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dirty="0">
                          <a:effectLst/>
                          <a:latin typeface="Times New Roman" panose="02020603050405020304" pitchFamily="18" charset="0"/>
                          <a:cs typeface="Times New Roman" panose="02020603050405020304" pitchFamily="18" charset="0"/>
                        </a:rPr>
                        <a:t>Yatılılık ve bursluluk imkânlarının tanıtılmasına yönelik farkındalık çalışmaları yapılacaktır.</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dirty="0" smtClean="0">
                          <a:effectLst/>
                          <a:latin typeface="Times New Roman" panose="02020603050405020304" pitchFamily="18" charset="0"/>
                          <a:cs typeface="Times New Roman" panose="02020603050405020304" pitchFamily="18" charset="0"/>
                        </a:rPr>
                        <a:t>Rehber Öğretmen</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a:effectLst/>
                          <a:latin typeface="Times New Roman" panose="02020603050405020304" pitchFamily="18" charset="0"/>
                          <a:cs typeface="Times New Roman" panose="02020603050405020304" pitchFamily="18" charset="0"/>
                        </a:rPr>
                        <a:t>Yılboyu</a:t>
                      </a:r>
                      <a:endParaRPr lang="tr-TR"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extLst>
                  <a:ext uri="{0D108BD9-81ED-4DB2-BD59-A6C34878D82A}">
                    <a16:rowId xmlns:a16="http://schemas.microsoft.com/office/drawing/2014/main" xmlns="" val="1175083265"/>
                  </a:ext>
                </a:extLst>
              </a:tr>
              <a:tr h="564162">
                <a:tc>
                  <a:txBody>
                    <a:bodyPr/>
                    <a:lstStyle/>
                    <a:p>
                      <a:pPr algn="l" fontAlgn="ctr"/>
                      <a:r>
                        <a:rPr lang="tr-TR" sz="1000" u="none" strike="noStrike">
                          <a:effectLst/>
                          <a:latin typeface="Times New Roman" panose="02020603050405020304" pitchFamily="18" charset="0"/>
                          <a:cs typeface="Times New Roman" panose="02020603050405020304" pitchFamily="18" charset="0"/>
                        </a:rPr>
                        <a:t>Eylem 3.2.5</a:t>
                      </a:r>
                      <a:endParaRPr lang="tr-TR" sz="1000" b="1" i="0" u="none" strike="noStrike">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a:effectLst/>
                          <a:latin typeface="Times New Roman" panose="02020603050405020304" pitchFamily="18" charset="0"/>
                          <a:cs typeface="Times New Roman" panose="02020603050405020304" pitchFamily="18" charset="0"/>
                        </a:rPr>
                        <a:t>Okul özel eğitime ihtiyaç duyan bireylerin kullanımı için küçük tadilatlarla uygun hale getirilecektir.</a:t>
                      </a:r>
                      <a:endParaRPr lang="tr-TR"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b="0" i="0" u="none" strike="noStrike" dirty="0" smtClean="0">
                          <a:solidFill>
                            <a:srgbClr val="000000"/>
                          </a:solidFill>
                          <a:effectLst/>
                          <a:latin typeface="Times New Roman" pitchFamily="18" charset="0"/>
                          <a:cs typeface="Times New Roman" pitchFamily="18" charset="0"/>
                        </a:rPr>
                        <a:t>Okul</a:t>
                      </a:r>
                      <a:r>
                        <a:rPr lang="tr-TR" sz="1000" b="0" i="0" u="none" strike="noStrike" baseline="0" dirty="0" smtClean="0">
                          <a:solidFill>
                            <a:srgbClr val="000000"/>
                          </a:solidFill>
                          <a:effectLst/>
                          <a:latin typeface="Times New Roman" pitchFamily="18" charset="0"/>
                          <a:cs typeface="Times New Roman" pitchFamily="18" charset="0"/>
                        </a:rPr>
                        <a:t> Müdürü</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tc>
                  <a:txBody>
                    <a:bodyPr/>
                    <a:lstStyle/>
                    <a:p>
                      <a:pPr algn="l" fontAlgn="ctr"/>
                      <a:r>
                        <a:rPr lang="tr-TR" sz="1000" u="none" strike="noStrike" dirty="0" err="1">
                          <a:effectLst/>
                          <a:latin typeface="Times New Roman" panose="02020603050405020304" pitchFamily="18" charset="0"/>
                          <a:cs typeface="Times New Roman" panose="02020603050405020304" pitchFamily="18" charset="0"/>
                        </a:rPr>
                        <a:t>Yılboyu</a:t>
                      </a:r>
                      <a:endParaRPr lang="tr-TR"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61" marR="6561" marT="6561" marB="0" anchor="ctr"/>
                </a:tc>
                <a:extLst>
                  <a:ext uri="{0D108BD9-81ED-4DB2-BD59-A6C34878D82A}">
                    <a16:rowId xmlns:a16="http://schemas.microsoft.com/office/drawing/2014/main" xmlns="" val="1504057192"/>
                  </a:ext>
                </a:extLst>
              </a:tr>
            </a:tbl>
          </a:graphicData>
        </a:graphic>
      </p:graphicFrame>
    </p:spTree>
    <p:extLst>
      <p:ext uri="{BB962C8B-B14F-4D97-AF65-F5344CB8AC3E}">
        <p14:creationId xmlns:p14="http://schemas.microsoft.com/office/powerpoint/2010/main" val="3486839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_wNVlCYoYnpE/TOwP_-n1K-I/AAAAAAAAABQ/ZTmbHcM5Y7E/s1600/Litter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0"/>
            <a:ext cx="7561263" cy="10459678"/>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87332" y="8427473"/>
            <a:ext cx="7561263" cy="1015222"/>
          </a:xfrm>
          <a:prstGeom prst="rect">
            <a:avLst/>
          </a:prstGeom>
          <a:noFill/>
        </p:spPr>
        <p:txBody>
          <a:bodyPr wrap="square" lIns="90957" tIns="45502" rIns="90957" bIns="45502" rtlCol="0">
            <a:spAutoFit/>
          </a:bodyPr>
          <a:lstStyle/>
          <a:p>
            <a:pPr algn="ctr" defTabSz="1023006"/>
            <a:r>
              <a:rPr lang="tr-TR" sz="28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Stratejik </a:t>
            </a:r>
            <a:r>
              <a:rPr lang="tr-TR" sz="6000" b="1" spc="600" dirty="0" smtClean="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PLAN</a:t>
            </a:r>
            <a:endParaRPr lang="tr-TR" sz="6000" b="1" spc="600" dirty="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19" name="Metin kutusu 18"/>
          <p:cNvSpPr txBox="1"/>
          <p:nvPr/>
        </p:nvSpPr>
        <p:spPr>
          <a:xfrm>
            <a:off x="1490441" y="7611564"/>
            <a:ext cx="3802682" cy="645891"/>
          </a:xfrm>
          <a:prstGeom prst="rect">
            <a:avLst/>
          </a:prstGeom>
          <a:noFill/>
        </p:spPr>
        <p:txBody>
          <a:bodyPr wrap="square" lIns="90957" tIns="45502" rIns="90957" bIns="45502" rtlCol="0">
            <a:spAutoFit/>
          </a:bodyPr>
          <a:lstStyle/>
          <a:p>
            <a:pPr defTabSz="1023006"/>
            <a:r>
              <a:rPr lang="tr-TR" sz="3600" b="1" spc="600" dirty="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rPr>
              <a:t>2019-2023</a:t>
            </a:r>
          </a:p>
        </p:txBody>
      </p:sp>
      <p:sp>
        <p:nvSpPr>
          <p:cNvPr id="21" name="Metin kutusu 20"/>
          <p:cNvSpPr txBox="1"/>
          <p:nvPr/>
        </p:nvSpPr>
        <p:spPr>
          <a:xfrm>
            <a:off x="1046922" y="1562576"/>
            <a:ext cx="5427854" cy="553558"/>
          </a:xfrm>
          <a:prstGeom prst="rect">
            <a:avLst/>
          </a:prstGeom>
          <a:noFill/>
        </p:spPr>
        <p:txBody>
          <a:bodyPr wrap="square" lIns="90957" tIns="45502" rIns="90957" bIns="45502" rtlCol="0">
            <a:spAutoFit/>
          </a:bodyPr>
          <a:lstStyle/>
          <a:p>
            <a:pPr algn="ctr" defTabSz="1023006"/>
            <a:r>
              <a:rPr lang="tr-TR" sz="30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MALİYETLENDİRME</a:t>
            </a:r>
            <a:endParaRPr lang="tr-TR" sz="3000" b="1" spc="600" dirty="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23" name="Dikdörtgen 22"/>
          <p:cNvSpPr/>
          <p:nvPr/>
        </p:nvSpPr>
        <p:spPr>
          <a:xfrm>
            <a:off x="2268151" y="216036"/>
            <a:ext cx="3024972" cy="1353777"/>
          </a:xfrm>
          <a:prstGeom prst="rect">
            <a:avLst/>
          </a:prstGeom>
        </p:spPr>
        <p:txBody>
          <a:bodyPr wrap="square" lIns="90957" tIns="45502" rIns="90957" bIns="45502">
            <a:spAutoFit/>
            <a:scene3d>
              <a:camera prst="orthographicFront"/>
              <a:lightRig rig="balanced" dir="t">
                <a:rot lat="0" lon="0" rev="2100000"/>
              </a:lightRig>
            </a:scene3d>
            <a:sp3d extrusionH="57150" prstMaterial="metal">
              <a:bevelT w="38100" h="25400"/>
              <a:contourClr>
                <a:schemeClr val="bg2"/>
              </a:contourClr>
            </a:sp3d>
          </a:bodyPr>
          <a:lstStyle/>
          <a:p>
            <a:pPr algn="ctr" defTabSz="1023006"/>
            <a:r>
              <a:rPr lang="tr-TR" sz="4100" b="1" kern="10" dirty="0" smtClean="0">
                <a:ln w="50800"/>
                <a:solidFill>
                  <a:srgbClr val="000000">
                    <a:shade val="50000"/>
                  </a:srgbClr>
                </a:solidFill>
                <a:latin typeface="Bookman Old Style" panose="02050604050505020204" pitchFamily="18" charset="0"/>
                <a:cs typeface="Times New Roman"/>
              </a:rPr>
              <a:t>IV. </a:t>
            </a:r>
            <a:r>
              <a:rPr lang="tr-TR" sz="4100" b="1" kern="10" dirty="0">
                <a:ln w="50800"/>
                <a:solidFill>
                  <a:srgbClr val="000000">
                    <a:shade val="50000"/>
                  </a:srgbClr>
                </a:solidFill>
                <a:latin typeface="Bookman Old Style" panose="02050604050505020204" pitchFamily="18" charset="0"/>
                <a:cs typeface="Times New Roman"/>
              </a:rPr>
              <a:t>BÖLÜM</a:t>
            </a:r>
          </a:p>
        </p:txBody>
      </p:sp>
      <p:sp>
        <p:nvSpPr>
          <p:cNvPr id="24" name="Metin kutusu 23"/>
          <p:cNvSpPr txBox="1"/>
          <p:nvPr/>
        </p:nvSpPr>
        <p:spPr>
          <a:xfrm>
            <a:off x="-18967" y="9080546"/>
            <a:ext cx="462229" cy="307700"/>
          </a:xfrm>
          <a:prstGeom prst="rect">
            <a:avLst/>
          </a:prstGeom>
          <a:noFill/>
        </p:spPr>
        <p:txBody>
          <a:bodyPr wrap="square" lIns="90957" tIns="45502" rIns="90957" bIns="45502" rtlCol="0">
            <a:spAutoFit/>
          </a:bodyPr>
          <a:lstStyle/>
          <a:p>
            <a:pPr algn="ctr" defTabSz="1023006"/>
            <a:r>
              <a:rPr lang="tr-TR" sz="1400" b="1" dirty="0">
                <a:solidFill>
                  <a:srgbClr val="000000"/>
                </a:solidFill>
              </a:rPr>
              <a:t>1</a:t>
            </a:r>
          </a:p>
        </p:txBody>
      </p:sp>
      <p:sp>
        <p:nvSpPr>
          <p:cNvPr id="3" name="AutoShape 2" descr="geleceÄe yÃ¶neli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geleceÄe yÃ¶nelim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098" name="Picture 2" descr="maliyetlendirme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514" y="3678710"/>
            <a:ext cx="4946284" cy="327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32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4865" y="808932"/>
            <a:ext cx="6620088" cy="2677656"/>
          </a:xfrm>
          <a:prstGeom prst="rect">
            <a:avLst/>
          </a:prstGeom>
        </p:spPr>
        <p:txBody>
          <a:bodyPr wrap="square">
            <a:spAutoFit/>
          </a:bodyPr>
          <a:lstStyle/>
          <a:p>
            <a:pPr indent="180975" algn="just" defTabSz="1028517">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Kurumumuz 2019-2023 Stratejik Planı’nın </a:t>
            </a:r>
            <a:r>
              <a:rPr lang="tr-TR"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maliyetlendirilmesi</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sürecindeki temel gaye, stratejik amaç, hedef ve eylemlerin gerektirdiği maliyetlerin ortaya konulması suretiyle politika tercihlerinin ve karar alma sürecinin rasyonelleştirilmesine katkıda bulunmaktır. Bu sayede, stratejik plan ile bütçe arasındaki bağlantı güçlendirilecek ve harcamaların </a:t>
            </a:r>
            <a:r>
              <a:rPr lang="tr-TR"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önceliklendirilme</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süreci iyileştirilecektir. </a:t>
            </a:r>
          </a:p>
          <a:p>
            <a:pPr indent="180975" algn="just" defTabSz="1028517">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 temel gayeden hareketle planın tahmini </a:t>
            </a:r>
            <a:r>
              <a:rPr lang="tr-TR"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maliyetlendirilmesi</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şu şekilde yapılmıştır: </a:t>
            </a:r>
          </a:p>
          <a:p>
            <a:pPr marL="171450" indent="-171450" algn="just" defTabSz="1028517">
              <a:buFont typeface="Wingdings" panose="05000000000000000000" pitchFamily="2" charset="2"/>
              <a:buChar char="ü"/>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Hedeflere ilişkin eylemler durum analizi çalışmaları sonuçlarından tespit edilmiştir,</a:t>
            </a:r>
          </a:p>
          <a:p>
            <a:pPr marL="171450" indent="-171450" algn="just" defTabSz="1028517">
              <a:buFont typeface="Wingdings" panose="05000000000000000000" pitchFamily="2" charset="2"/>
              <a:buChar char="ü"/>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Eylemlere ilişkin tahmini maliyetler belirlenmiştir,</a:t>
            </a:r>
          </a:p>
          <a:p>
            <a:pPr marL="171450" indent="-171450" algn="just" defTabSz="1028517">
              <a:buFont typeface="Wingdings" panose="05000000000000000000" pitchFamily="2" charset="2"/>
              <a:buChar char="ü"/>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Eylem maliyetlerinden hareketle hedef maliyetleri belirlenmiştir,</a:t>
            </a:r>
          </a:p>
          <a:p>
            <a:pPr marL="171450" indent="-171450" algn="just" defTabSz="1028517">
              <a:buFont typeface="Wingdings" panose="05000000000000000000" pitchFamily="2" charset="2"/>
              <a:buChar char="ü"/>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Hedef maliyetlerinden yola çıkılarak amaç maliyetleri belirlenmiş ve amaç maliyetlerinden de stratejik plan maliyeti belirlenmiştir.</a:t>
            </a:r>
          </a:p>
          <a:p>
            <a:pPr indent="180975" algn="just" defTabSz="1028517">
              <a:tabLst>
                <a:tab pos="450215" algn="l"/>
              </a:tabLst>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Genel bütçe, valilikler, belediyeler ve okul aile birliklerinin yıllık bütçe artışları ve eğilimleri dikkate alındığında Kurumumuz 2019-2023 Stratejik Planı’nda yer alan stratejik amaçların gerçekleştirilebilmesi için tabloda da belirtildiği üzere beş yıllık süre için </a:t>
            </a:r>
            <a:r>
              <a:rPr lang="tr-TR"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tahmini 286,182,32 </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TL’lik kaynağın elde edileceği düşünülmektedir. </a:t>
            </a:r>
          </a:p>
        </p:txBody>
      </p:sp>
      <p:grpSp>
        <p:nvGrpSpPr>
          <p:cNvPr id="14" name="Grup 13"/>
          <p:cNvGrpSpPr/>
          <p:nvPr/>
        </p:nvGrpSpPr>
        <p:grpSpPr>
          <a:xfrm>
            <a:off x="465070" y="362860"/>
            <a:ext cx="6620088" cy="360055"/>
            <a:chOff x="542115" y="3383314"/>
            <a:chExt cx="5975601" cy="285751"/>
          </a:xfrm>
        </p:grpSpPr>
        <p:sp>
          <p:nvSpPr>
            <p:cNvPr id="15" name="Yuvarlatılmış Dikdörtgen 14"/>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defTabSz="1028517"/>
              <a:r>
                <a:rPr lang="tr-TR" sz="1400" b="1" dirty="0" err="1" smtClean="0">
                  <a:solidFill>
                    <a:prstClr val="white"/>
                  </a:solidFill>
                  <a:latin typeface="Calibri"/>
                  <a:cs typeface="Arial" pitchFamily="34" charset="0"/>
                </a:rPr>
                <a:t>Maliyetlendirme</a:t>
              </a:r>
              <a:endParaRPr lang="tr-TR" sz="1400" b="1" dirty="0">
                <a:solidFill>
                  <a:prstClr val="white"/>
                </a:solidFill>
                <a:latin typeface="Calibri"/>
                <a:cs typeface="Arial" pitchFamily="34" charset="0"/>
              </a:endParaRPr>
            </a:p>
          </p:txBody>
        </p:sp>
        <p:sp>
          <p:nvSpPr>
            <p:cNvPr id="16" name="Yuvarlatılmış Dikdörtgen 15"/>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1028517"/>
              <a:r>
                <a:rPr lang="tr-TR" sz="1400" b="1" dirty="0">
                  <a:solidFill>
                    <a:prstClr val="white"/>
                  </a:solidFill>
                  <a:effectLst>
                    <a:outerShdw blurRad="38100" dist="38100" dir="2700000" algn="tl">
                      <a:srgbClr val="000000">
                        <a:alpha val="43137"/>
                      </a:srgbClr>
                    </a:outerShdw>
                  </a:effectLst>
                  <a:latin typeface="Calibri"/>
                </a:rPr>
                <a:t>4.1.</a:t>
              </a:r>
            </a:p>
          </p:txBody>
        </p:sp>
      </p:grpSp>
      <p:sp>
        <p:nvSpPr>
          <p:cNvPr id="18" name="Yuvarlatılmış Dikdörtgen 17"/>
          <p:cNvSpPr>
            <a:spLocks noChangeArrowheads="1"/>
          </p:cNvSpPr>
          <p:nvPr/>
        </p:nvSpPr>
        <p:spPr bwMode="auto">
          <a:xfrm>
            <a:off x="824501" y="3596902"/>
            <a:ext cx="4952975" cy="285794"/>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8517"/>
            <a:r>
              <a:rPr lang="tr-TR" sz="1400" b="1" dirty="0" smtClean="0">
                <a:solidFill>
                  <a:prstClr val="white"/>
                </a:solidFill>
                <a:latin typeface="Calibri"/>
                <a:cs typeface="Arial" pitchFamily="34" charset="0"/>
              </a:rPr>
              <a:t>Kaynak Tablosu</a:t>
            </a:r>
            <a:endParaRPr lang="tr-TR" sz="1400" b="1" dirty="0">
              <a:solidFill>
                <a:prstClr val="white"/>
              </a:solidFill>
              <a:latin typeface="Calibri"/>
              <a:cs typeface="Arial" pitchFamily="34" charset="0"/>
            </a:endParaRPr>
          </a:p>
        </p:txBody>
      </p:sp>
      <p:sp>
        <p:nvSpPr>
          <p:cNvPr id="4" name="Dikdörtgen 3">
            <a:extLst>
              <a:ext uri="{FF2B5EF4-FFF2-40B4-BE49-F238E27FC236}">
                <a16:creationId xmlns:a16="http://schemas.microsoft.com/office/drawing/2014/main" xmlns="" id="{FB6549B9-3F8E-4EA2-9352-247EEFDC7379}"/>
              </a:ext>
            </a:extLst>
          </p:cNvPr>
          <p:cNvSpPr/>
          <p:nvPr/>
        </p:nvSpPr>
        <p:spPr>
          <a:xfrm>
            <a:off x="452462" y="5956535"/>
            <a:ext cx="7015139" cy="1080424"/>
          </a:xfrm>
          <a:prstGeom prst="rect">
            <a:avLst/>
          </a:prstGeom>
        </p:spPr>
        <p:txBody>
          <a:bodyPr wrap="square">
            <a:spAutoFit/>
          </a:bodyPr>
          <a:lstStyle/>
          <a:p>
            <a:pPr algn="just" defTabSz="1028517">
              <a:lnSpc>
                <a:spcPct val="107000"/>
              </a:lnSpc>
              <a:spcAft>
                <a:spcPts val="600"/>
              </a:spcAft>
            </a:pPr>
            <a:r>
              <a:rPr lang="tr-TR" sz="1200" dirty="0">
                <a:solidFill>
                  <a:prstClr val="black"/>
                </a:solidFill>
                <a:latin typeface="Book Antiqua" panose="02040602050305030304" pitchFamily="18" charset="0"/>
                <a:ea typeface="Calibri" panose="020F0502020204030204" pitchFamily="34" charset="0"/>
                <a:cs typeface="Arial" panose="020B0604020202020204" pitchFamily="34" charset="0"/>
              </a:rPr>
              <a:t>Müdürlüğümüz stratejik planında 6 hedef bulunmaktadır. Söz konusu hedeflere ilişkin bütçe dağılımları 5 yıllık olarak alttaki tabloda belirtilmiştir. Tabloda görüldüğü üzere son iki yılın gelir ve giderlerinde yaşanan artıştan hareketle hazırlanan beş yıllık </a:t>
            </a:r>
            <a:r>
              <a:rPr lang="tr-TR" sz="1200" dirty="0" err="1">
                <a:solidFill>
                  <a:prstClr val="black"/>
                </a:solidFill>
                <a:latin typeface="Book Antiqua" panose="02040602050305030304" pitchFamily="18" charset="0"/>
                <a:ea typeface="Calibri" panose="020F0502020204030204" pitchFamily="34" charset="0"/>
                <a:cs typeface="Arial" panose="020B0604020202020204" pitchFamily="34" charset="0"/>
              </a:rPr>
              <a:t>maliyetlendirme</a:t>
            </a:r>
            <a:r>
              <a:rPr lang="tr-TR" sz="1200" dirty="0">
                <a:solidFill>
                  <a:prstClr val="black"/>
                </a:solidFill>
                <a:latin typeface="Book Antiqua" panose="02040602050305030304" pitchFamily="18" charset="0"/>
                <a:ea typeface="Calibri" panose="020F0502020204030204" pitchFamily="34" charset="0"/>
                <a:cs typeface="Arial" panose="020B0604020202020204" pitchFamily="34" charset="0"/>
              </a:rPr>
              <a:t> sonucunda Müdürlüğümüzün tahmini </a:t>
            </a:r>
            <a:r>
              <a:rPr lang="tr-TR" sz="1200" dirty="0" smtClean="0">
                <a:solidFill>
                  <a:prstClr val="black"/>
                </a:solidFill>
                <a:latin typeface="Book Antiqua" panose="02040602050305030304" pitchFamily="18" charset="0"/>
                <a:ea typeface="Calibri" panose="020F0502020204030204" pitchFamily="34" charset="0"/>
                <a:cs typeface="Arial" panose="020B0604020202020204" pitchFamily="34" charset="0"/>
              </a:rPr>
              <a:t>olarak 286,182,32 </a:t>
            </a:r>
            <a:r>
              <a:rPr lang="tr-TR" sz="1200" dirty="0">
                <a:solidFill>
                  <a:prstClr val="black"/>
                </a:solidFill>
                <a:latin typeface="Book Antiqua" panose="02040602050305030304" pitchFamily="18" charset="0"/>
                <a:ea typeface="Calibri" panose="020F0502020204030204" pitchFamily="34" charset="0"/>
                <a:cs typeface="Arial" panose="020B0604020202020204" pitchFamily="34" charset="0"/>
              </a:rPr>
              <a:t>TL’lik bir harcama yapacağı düşünülmektedir. Plan dönemi amaç maliyetlerine ilişkin alttaki tabloda ayrıntılı bilgiye yer verilmiştir.</a:t>
            </a:r>
          </a:p>
        </p:txBody>
      </p:sp>
      <p:sp>
        <p:nvSpPr>
          <p:cNvPr id="24" name="Metin kutusu 23">
            <a:extLst>
              <a:ext uri="{FF2B5EF4-FFF2-40B4-BE49-F238E27FC236}">
                <a16:creationId xmlns:a16="http://schemas.microsoft.com/office/drawing/2014/main" xmlns="" id="{9E6060EA-D56F-491F-99A4-DF4F119322FD}"/>
              </a:ext>
            </a:extLst>
          </p:cNvPr>
          <p:cNvSpPr txBox="1"/>
          <p:nvPr/>
        </p:nvSpPr>
        <p:spPr>
          <a:xfrm>
            <a:off x="-9766" y="9092106"/>
            <a:ext cx="462229" cy="307777"/>
          </a:xfrm>
          <a:prstGeom prst="rect">
            <a:avLst/>
          </a:prstGeom>
          <a:noFill/>
        </p:spPr>
        <p:txBody>
          <a:bodyPr wrap="square" rtlCol="0">
            <a:spAutoFit/>
          </a:bodyPr>
          <a:lstStyle/>
          <a:p>
            <a:r>
              <a:rPr lang="tr-TR" sz="1400" b="1" dirty="0"/>
              <a:t>30</a:t>
            </a:r>
          </a:p>
        </p:txBody>
      </p:sp>
      <p:graphicFrame>
        <p:nvGraphicFramePr>
          <p:cNvPr id="12" name="11 Tablo"/>
          <p:cNvGraphicFramePr>
            <a:graphicFrameLocks noGrp="1"/>
          </p:cNvGraphicFramePr>
          <p:nvPr>
            <p:extLst>
              <p:ext uri="{D42A27DB-BD31-4B8C-83A1-F6EECF244321}">
                <p14:modId xmlns:p14="http://schemas.microsoft.com/office/powerpoint/2010/main" val="84694176"/>
              </p:ext>
            </p:extLst>
          </p:nvPr>
        </p:nvGraphicFramePr>
        <p:xfrm>
          <a:off x="824502" y="3981450"/>
          <a:ext cx="5449297" cy="1587504"/>
        </p:xfrm>
        <a:graphic>
          <a:graphicData uri="http://schemas.openxmlformats.org/drawingml/2006/table">
            <a:tbl>
              <a:tblPr/>
              <a:tblGrid>
                <a:gridCol w="1283848"/>
                <a:gridCol w="557275"/>
                <a:gridCol w="571382"/>
                <a:gridCol w="571382"/>
                <a:gridCol w="571382"/>
                <a:gridCol w="571382"/>
                <a:gridCol w="650742"/>
                <a:gridCol w="671904"/>
              </a:tblGrid>
              <a:tr h="198438">
                <a:tc>
                  <a:txBody>
                    <a:bodyPr/>
                    <a:lstStyle/>
                    <a:p>
                      <a:pPr algn="l" fontAlgn="b"/>
                      <a:r>
                        <a:rPr lang="tr-TR" sz="600" b="1" i="0" u="none" strike="noStrike" dirty="0">
                          <a:solidFill>
                            <a:srgbClr val="000000"/>
                          </a:solidFill>
                          <a:latin typeface="Calibri"/>
                        </a:rPr>
                        <a:t>Kaynak Tablosu</a:t>
                      </a:r>
                    </a:p>
                  </a:txBody>
                  <a:tcPr marL="4897" marR="4897" marT="48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ctr"/>
                      <a:r>
                        <a:rPr lang="tr-TR" sz="600" b="1" i="0" u="none" strike="noStrike">
                          <a:solidFill>
                            <a:srgbClr val="000000"/>
                          </a:solidFill>
                          <a:latin typeface="Calibri"/>
                        </a:rPr>
                        <a:t>2018</a:t>
                      </a:r>
                    </a:p>
                  </a:txBody>
                  <a:tcPr marL="4897" marR="4897" marT="4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1" i="0" u="none" strike="noStrike">
                          <a:solidFill>
                            <a:srgbClr val="000000"/>
                          </a:solidFill>
                          <a:latin typeface="Calibri"/>
                        </a:rPr>
                        <a:t>2019</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1" i="0" u="none" strike="noStrike">
                          <a:solidFill>
                            <a:srgbClr val="000000"/>
                          </a:solidFill>
                          <a:latin typeface="Calibri"/>
                        </a:rPr>
                        <a:t>2020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1" i="0" u="none" strike="noStrike">
                          <a:solidFill>
                            <a:srgbClr val="000000"/>
                          </a:solidFill>
                          <a:latin typeface="Calibri"/>
                        </a:rPr>
                        <a:t>2021</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1" i="0" u="none" strike="noStrike">
                          <a:solidFill>
                            <a:srgbClr val="000000"/>
                          </a:solidFill>
                          <a:latin typeface="Calibri"/>
                        </a:rPr>
                        <a:t>2022</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1" i="0" u="none" strike="noStrike">
                          <a:solidFill>
                            <a:srgbClr val="000000"/>
                          </a:solidFill>
                          <a:latin typeface="Calibri"/>
                        </a:rPr>
                        <a:t>2023</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1" i="0" u="none" strike="noStrike">
                          <a:solidFill>
                            <a:srgbClr val="000000"/>
                          </a:solidFill>
                          <a:latin typeface="Calibri"/>
                        </a:rPr>
                        <a:t>Toplam Maliyet</a:t>
                      </a:r>
                    </a:p>
                  </a:txBody>
                  <a:tcPr marL="4897" marR="4897" marT="48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r>
              <a:tr h="198438">
                <a:tc>
                  <a:txBody>
                    <a:bodyPr/>
                    <a:lstStyle/>
                    <a:p>
                      <a:pPr algn="l" fontAlgn="b"/>
                      <a:r>
                        <a:rPr lang="tr-TR" sz="600" b="0" i="0" u="none" strike="noStrike">
                          <a:solidFill>
                            <a:srgbClr val="000000"/>
                          </a:solidFill>
                          <a:latin typeface="Calibri"/>
                        </a:rPr>
                        <a:t>Genel Bütçe</a:t>
                      </a:r>
                    </a:p>
                  </a:txBody>
                  <a:tcPr marL="4897" marR="4897" marT="48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2.000.000,00</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2.300.026,00</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3.645.000,00</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3.041.750,00</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3.498.012,50</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13.484.762,50</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38">
                <a:tc>
                  <a:txBody>
                    <a:bodyPr/>
                    <a:lstStyle/>
                    <a:p>
                      <a:pPr algn="l" fontAlgn="b"/>
                      <a:r>
                        <a:rPr lang="tr-TR" sz="600" b="0" i="0" u="none" strike="noStrike">
                          <a:solidFill>
                            <a:srgbClr val="000000"/>
                          </a:solidFill>
                          <a:latin typeface="Calibri"/>
                        </a:rPr>
                        <a:t>Valilik Ve Belediyelerin Katkısı</a:t>
                      </a:r>
                    </a:p>
                  </a:txBody>
                  <a:tcPr marL="4897" marR="4897" marT="48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600" b="0" i="0" u="none" strike="noStrike">
                          <a:solidFill>
                            <a:srgbClr val="000000"/>
                          </a:solidFill>
                          <a:latin typeface="Calibri"/>
                        </a:rPr>
                        <a:t> </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38">
                <a:tc>
                  <a:txBody>
                    <a:bodyPr/>
                    <a:lstStyle/>
                    <a:p>
                      <a:pPr algn="l" fontAlgn="b"/>
                      <a:r>
                        <a:rPr lang="tr-TR" sz="600" b="0" i="0" u="none" strike="noStrike">
                          <a:solidFill>
                            <a:srgbClr val="000000"/>
                          </a:solidFill>
                          <a:latin typeface="Calibri"/>
                        </a:rPr>
                        <a:t>Okul aile Birlikleri</a:t>
                      </a:r>
                    </a:p>
                  </a:txBody>
                  <a:tcPr marL="4897" marR="4897" marT="48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45.000,00</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51.439,50</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56.755,99</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63.038,88</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69.947,,94</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286.182,32</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38">
                <a:tc>
                  <a:txBody>
                    <a:bodyPr/>
                    <a:lstStyle/>
                    <a:p>
                      <a:pPr algn="l" fontAlgn="b"/>
                      <a:r>
                        <a:rPr lang="tr-TR" sz="600" b="0" i="0" u="none" strike="noStrike">
                          <a:solidFill>
                            <a:srgbClr val="000000"/>
                          </a:solidFill>
                          <a:latin typeface="Calibri"/>
                        </a:rPr>
                        <a:t>Diğer AB ve Sosyal Dayanışma Fonları</a:t>
                      </a:r>
                    </a:p>
                  </a:txBody>
                  <a:tcPr marL="4897" marR="4897" marT="48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600" b="0" i="0" u="none" strike="noStrike">
                          <a:solidFill>
                            <a:srgbClr val="000000"/>
                          </a:solidFill>
                          <a:latin typeface="Calibri"/>
                        </a:rPr>
                        <a:t> </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38">
                <a:tc>
                  <a:txBody>
                    <a:bodyPr/>
                    <a:lstStyle/>
                    <a:p>
                      <a:pPr algn="l" fontAlgn="b"/>
                      <a:r>
                        <a:rPr lang="tr-TR" sz="600" b="0" i="0" u="none" strike="noStrike">
                          <a:solidFill>
                            <a:srgbClr val="000000"/>
                          </a:solidFill>
                          <a:latin typeface="Calibri"/>
                        </a:rPr>
                        <a:t> </a:t>
                      </a:r>
                    </a:p>
                  </a:txBody>
                  <a:tcPr marL="4897" marR="4897" marT="48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600" b="0" i="0" u="none" strike="noStrike">
                          <a:solidFill>
                            <a:srgbClr val="000000"/>
                          </a:solidFill>
                          <a:latin typeface="Calibri"/>
                        </a:rPr>
                        <a:t> </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38">
                <a:tc>
                  <a:txBody>
                    <a:bodyPr/>
                    <a:lstStyle/>
                    <a:p>
                      <a:pPr algn="l" fontAlgn="b"/>
                      <a:r>
                        <a:rPr lang="tr-TR" sz="600" b="0" i="0" u="none" strike="noStrike">
                          <a:solidFill>
                            <a:srgbClr val="000000"/>
                          </a:solidFill>
                          <a:latin typeface="Calibri"/>
                        </a:rPr>
                        <a:t> </a:t>
                      </a:r>
                    </a:p>
                  </a:txBody>
                  <a:tcPr marL="4897" marR="4897" marT="48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600" b="0" i="0" u="none" strike="noStrike">
                          <a:solidFill>
                            <a:srgbClr val="000000"/>
                          </a:solidFill>
                          <a:latin typeface="Calibri"/>
                        </a:rPr>
                        <a:t> </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a:solidFill>
                            <a:srgbClr val="000000"/>
                          </a:solidFill>
                          <a:latin typeface="Calibri"/>
                        </a:rPr>
                        <a:t>0,00</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438">
                <a:tc>
                  <a:txBody>
                    <a:bodyPr/>
                    <a:lstStyle/>
                    <a:p>
                      <a:pPr algn="l" fontAlgn="b"/>
                      <a:r>
                        <a:rPr lang="tr-TR" sz="600" b="1" i="0" u="none" strike="noStrike">
                          <a:solidFill>
                            <a:srgbClr val="000000"/>
                          </a:solidFill>
                          <a:latin typeface="Calibri"/>
                        </a:rPr>
                        <a:t>TOPLAM</a:t>
                      </a:r>
                    </a:p>
                  </a:txBody>
                  <a:tcPr marL="4897" marR="4897" marT="48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l" fontAlgn="b"/>
                      <a:r>
                        <a:rPr lang="tr-TR" sz="600" b="1" i="0" u="none" strike="noStrike">
                          <a:solidFill>
                            <a:srgbClr val="000000"/>
                          </a:solidFill>
                          <a:latin typeface="Calibri"/>
                        </a:rPr>
                        <a:t> </a:t>
                      </a: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0" i="0" u="none" strike="noStrike" dirty="0" smtClean="0">
                          <a:solidFill>
                            <a:srgbClr val="000000"/>
                          </a:solidFill>
                          <a:latin typeface="Calibri"/>
                        </a:rPr>
                        <a:t>2.045.000,00</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0" i="0" u="none" strike="noStrike" dirty="0" smtClean="0">
                          <a:solidFill>
                            <a:srgbClr val="000000"/>
                          </a:solidFill>
                          <a:latin typeface="Calibri"/>
                        </a:rPr>
                        <a:t>2.351.439,50</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0" i="0" u="none" strike="noStrike" dirty="0" smtClean="0">
                          <a:solidFill>
                            <a:srgbClr val="000000"/>
                          </a:solidFill>
                          <a:latin typeface="Calibri"/>
                        </a:rPr>
                        <a:t>2.701.755,99</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0" i="0" u="none" strike="noStrike" dirty="0" smtClean="0">
                          <a:solidFill>
                            <a:srgbClr val="000000"/>
                          </a:solidFill>
                          <a:latin typeface="Calibri"/>
                        </a:rPr>
                        <a:t>3.104.788,88</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0" i="0" u="none" strike="noStrike" dirty="0" smtClean="0">
                          <a:solidFill>
                            <a:srgbClr val="000000"/>
                          </a:solidFill>
                          <a:latin typeface="Calibri"/>
                        </a:rPr>
                        <a:t>3.567.960,44</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600" b="0" i="0" u="none" strike="noStrike" dirty="0" smtClean="0">
                          <a:solidFill>
                            <a:srgbClr val="000000"/>
                          </a:solidFill>
                          <a:latin typeface="Calibri"/>
                        </a:rPr>
                        <a:t>13.770.944,82</a:t>
                      </a:r>
                      <a:endParaRPr lang="tr-TR" sz="600" b="0" i="0" u="none" strike="noStrike" dirty="0">
                        <a:solidFill>
                          <a:srgbClr val="000000"/>
                        </a:solidFill>
                        <a:latin typeface="Calibri"/>
                      </a:endParaRPr>
                    </a:p>
                  </a:txBody>
                  <a:tcPr marL="4897" marR="4897" marT="48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r>
            </a:tbl>
          </a:graphicData>
        </a:graphic>
      </p:graphicFrame>
      <p:graphicFrame>
        <p:nvGraphicFramePr>
          <p:cNvPr id="13" name="12 Tablo"/>
          <p:cNvGraphicFramePr>
            <a:graphicFrameLocks noGrp="1"/>
          </p:cNvGraphicFramePr>
          <p:nvPr>
            <p:extLst>
              <p:ext uri="{D42A27DB-BD31-4B8C-83A1-F6EECF244321}">
                <p14:modId xmlns:p14="http://schemas.microsoft.com/office/powerpoint/2010/main" val="1605803631"/>
              </p:ext>
            </p:extLst>
          </p:nvPr>
        </p:nvGraphicFramePr>
        <p:xfrm>
          <a:off x="647700" y="7036958"/>
          <a:ext cx="5537199" cy="2362932"/>
        </p:xfrm>
        <a:graphic>
          <a:graphicData uri="http://schemas.openxmlformats.org/drawingml/2006/table">
            <a:tbl>
              <a:tblPr/>
              <a:tblGrid>
                <a:gridCol w="1488034"/>
                <a:gridCol w="645904"/>
                <a:gridCol w="662256"/>
                <a:gridCol w="662256"/>
                <a:gridCol w="662256"/>
                <a:gridCol w="662256"/>
                <a:gridCol w="754237"/>
              </a:tblGrid>
              <a:tr h="181764">
                <a:tc>
                  <a:txBody>
                    <a:bodyPr/>
                    <a:lstStyle/>
                    <a:p>
                      <a:pPr algn="l" fontAlgn="b"/>
                      <a:r>
                        <a:rPr lang="tr-TR" sz="700" b="1" i="0" u="none" strike="noStrike" dirty="0">
                          <a:solidFill>
                            <a:srgbClr val="000000"/>
                          </a:solidFill>
                          <a:latin typeface="Calibri"/>
                        </a:rPr>
                        <a:t>Amaç ve Hedef No</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a:solidFill>
                            <a:srgbClr val="000000"/>
                          </a:solidFill>
                          <a:latin typeface="Calibri"/>
                        </a:rPr>
                        <a:t>2019</a:t>
                      </a: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a:solidFill>
                            <a:srgbClr val="000000"/>
                          </a:solidFill>
                          <a:latin typeface="Calibri"/>
                        </a:rPr>
                        <a:t>2020</a:t>
                      </a: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a:solidFill>
                            <a:srgbClr val="000000"/>
                          </a:solidFill>
                          <a:latin typeface="Calibri"/>
                        </a:rPr>
                        <a:t>2021</a:t>
                      </a: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a:solidFill>
                            <a:srgbClr val="000000"/>
                          </a:solidFill>
                          <a:latin typeface="Calibri"/>
                        </a:rPr>
                        <a:t>2022</a:t>
                      </a: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a:solidFill>
                            <a:srgbClr val="000000"/>
                          </a:solidFill>
                          <a:latin typeface="Calibri"/>
                        </a:rPr>
                        <a:t>2023</a:t>
                      </a: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a:solidFill>
                            <a:srgbClr val="000000"/>
                          </a:solidFill>
                          <a:latin typeface="Calibri"/>
                        </a:rPr>
                        <a:t>Beş Yıllık Toplam</a:t>
                      </a: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2"/>
                    </a:solidFill>
                  </a:tcPr>
                </a:tc>
              </a:tr>
              <a:tr h="181764">
                <a:tc>
                  <a:txBody>
                    <a:bodyPr/>
                    <a:lstStyle/>
                    <a:p>
                      <a:pPr algn="ctr" fontAlgn="b"/>
                      <a:r>
                        <a:rPr lang="tr-TR" sz="600" b="1" i="0" u="none" strike="noStrike" dirty="0">
                          <a:solidFill>
                            <a:srgbClr val="000000"/>
                          </a:solidFill>
                          <a:latin typeface="Calibri"/>
                        </a:rPr>
                        <a:t>AMAÇ 1</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550.719</a:t>
                      </a:r>
                      <a:endParaRPr lang="tr-TR" sz="600" b="0"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633.243</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727.583</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836.120</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960.852</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3.708.515</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r>
              <a:tr h="181764">
                <a:tc>
                  <a:txBody>
                    <a:bodyPr/>
                    <a:lstStyle/>
                    <a:p>
                      <a:pPr algn="l" fontAlgn="b"/>
                      <a:r>
                        <a:rPr lang="tr-TR" sz="600" b="0" i="0" u="none" strike="noStrike">
                          <a:solidFill>
                            <a:srgbClr val="000000"/>
                          </a:solidFill>
                          <a:latin typeface="Calibri"/>
                        </a:rPr>
                        <a:t>Hedef 1</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550.719</a:t>
                      </a:r>
                      <a:endParaRPr lang="tr-TR" sz="600" b="0"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633.243</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727.583</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836.120</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960.852</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3.708.515</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764">
                <a:tc>
                  <a:txBody>
                    <a:bodyPr/>
                    <a:lstStyle/>
                    <a:p>
                      <a:pPr algn="ctr" fontAlgn="b"/>
                      <a:r>
                        <a:rPr lang="tr-TR" sz="600" b="1" i="0" u="none" strike="noStrike">
                          <a:solidFill>
                            <a:srgbClr val="000000"/>
                          </a:solidFill>
                          <a:latin typeface="Calibri"/>
                        </a:rPr>
                        <a:t>AMAÇ 2</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997.847</a:t>
                      </a:r>
                      <a:endParaRPr lang="tr-TR" sz="600" b="0"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1.147.372</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1.318.307</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1.514.965</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1.740.967</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6.719.457</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r>
              <a:tr h="181764">
                <a:tc>
                  <a:txBody>
                    <a:bodyPr/>
                    <a:lstStyle/>
                    <a:p>
                      <a:pPr algn="l" fontAlgn="b"/>
                      <a:r>
                        <a:rPr lang="tr-TR" sz="600" b="0" i="0" u="none" strike="noStrike" dirty="0">
                          <a:solidFill>
                            <a:srgbClr val="000000"/>
                          </a:solidFill>
                          <a:latin typeface="Calibri"/>
                        </a:rPr>
                        <a:t>Hedef 1</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292.961</a:t>
                      </a:r>
                      <a:endParaRPr lang="tr-TR" sz="600" b="0"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336.861</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387.046</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444.784</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5141.136</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1.972.788</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764">
                <a:tc>
                  <a:txBody>
                    <a:bodyPr/>
                    <a:lstStyle/>
                    <a:p>
                      <a:pPr algn="l" fontAlgn="b"/>
                      <a:r>
                        <a:rPr lang="tr-TR" sz="600" b="0" i="0" u="none" strike="noStrike" dirty="0">
                          <a:solidFill>
                            <a:srgbClr val="000000"/>
                          </a:solidFill>
                          <a:latin typeface="Calibri"/>
                        </a:rPr>
                        <a:t>Hedef 2</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496.978</a:t>
                      </a:r>
                      <a:endParaRPr lang="tr-TR" sz="600" b="0"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571.449</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656.583</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754.528</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867.089</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3.346.627</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764">
                <a:tc>
                  <a:txBody>
                    <a:bodyPr/>
                    <a:lstStyle/>
                    <a:p>
                      <a:pPr algn="l" fontAlgn="b"/>
                      <a:r>
                        <a:rPr lang="tr-TR" sz="600" b="0" i="0" u="none" strike="noStrike" dirty="0">
                          <a:solidFill>
                            <a:srgbClr val="000000"/>
                          </a:solidFill>
                          <a:latin typeface="Calibri"/>
                        </a:rPr>
                        <a:t>Hedef 3</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207.908</a:t>
                      </a:r>
                      <a:endParaRPr lang="tr-TR" sz="600" b="0"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239.062</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274.678</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615.653</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362.742</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1.400.043</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764">
                <a:tc>
                  <a:txBody>
                    <a:bodyPr/>
                    <a:lstStyle/>
                    <a:p>
                      <a:pPr algn="ctr" fontAlgn="b"/>
                      <a:r>
                        <a:rPr lang="tr-TR" sz="600" b="1" i="0" u="none" strike="noStrike" dirty="0">
                          <a:solidFill>
                            <a:srgbClr val="000000"/>
                          </a:solidFill>
                          <a:latin typeface="Calibri"/>
                        </a:rPr>
                        <a:t>AMAÇ 3</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119.241</a:t>
                      </a:r>
                      <a:endParaRPr lang="tr-TR" sz="600" b="0"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137.109</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157.536</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181.036</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208.043</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tr-TR" sz="600" b="0" i="0" u="none" strike="noStrike" dirty="0" smtClean="0">
                          <a:solidFill>
                            <a:srgbClr val="000000"/>
                          </a:solidFill>
                          <a:latin typeface="Calibri"/>
                        </a:rPr>
                        <a:t>802.966</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r>
              <a:tr h="181764">
                <a:tc>
                  <a:txBody>
                    <a:bodyPr/>
                    <a:lstStyle/>
                    <a:p>
                      <a:pPr algn="l" fontAlgn="b"/>
                      <a:r>
                        <a:rPr lang="tr-TR" sz="600" b="0" i="0" u="none" strike="noStrike" dirty="0">
                          <a:solidFill>
                            <a:srgbClr val="000000"/>
                          </a:solidFill>
                          <a:latin typeface="Calibri"/>
                        </a:rPr>
                        <a:t>Hedef 1</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32.187</a:t>
                      </a:r>
                      <a:endParaRPr lang="tr-TR" sz="600" b="0"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45.384</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52.145</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59.923</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68.863</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258.501</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764">
                <a:tc>
                  <a:txBody>
                    <a:bodyPr/>
                    <a:lstStyle/>
                    <a:p>
                      <a:pPr algn="l" fontAlgn="b"/>
                      <a:r>
                        <a:rPr lang="tr-TR" sz="600" b="0" i="0" u="none" strike="noStrike" dirty="0">
                          <a:solidFill>
                            <a:srgbClr val="000000"/>
                          </a:solidFill>
                          <a:latin typeface="Calibri"/>
                        </a:rPr>
                        <a:t>Hedef 2</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79.772</a:t>
                      </a:r>
                      <a:endParaRPr lang="tr-TR" sz="600" b="0"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91.726</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105.391</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121.113</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139.180</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dirty="0" smtClean="0">
                          <a:solidFill>
                            <a:srgbClr val="000000"/>
                          </a:solidFill>
                          <a:latin typeface="Calibri"/>
                        </a:rPr>
                        <a:t>537.182</a:t>
                      </a:r>
                      <a:endParaRPr lang="tr-TR" sz="600" b="0"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764">
                <a:tc>
                  <a:txBody>
                    <a:bodyPr/>
                    <a:lstStyle/>
                    <a:p>
                      <a:pPr algn="l" fontAlgn="b"/>
                      <a:r>
                        <a:rPr lang="tr-TR" sz="700" b="1" i="0" u="none" strike="noStrike" dirty="0">
                          <a:solidFill>
                            <a:srgbClr val="000000"/>
                          </a:solidFill>
                          <a:latin typeface="Calibri"/>
                        </a:rPr>
                        <a:t>AMAÇ TOPLAM</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fontAlgn="b"/>
                      <a:r>
                        <a:rPr lang="tr-TR" sz="700" b="1" i="0" u="none" strike="noStrike" dirty="0" smtClean="0">
                          <a:solidFill>
                            <a:srgbClr val="000000"/>
                          </a:solidFill>
                          <a:latin typeface="Calibri"/>
                        </a:rPr>
                        <a:t>1.667.697,50</a:t>
                      </a:r>
                      <a:endParaRPr lang="tr-TR" sz="700" b="1"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fontAlgn="b"/>
                      <a:r>
                        <a:rPr lang="tr-TR" sz="700" b="1" i="0" u="none" strike="noStrike" dirty="0" smtClean="0">
                          <a:solidFill>
                            <a:srgbClr val="000000"/>
                          </a:solidFill>
                          <a:latin typeface="Calibri"/>
                        </a:rPr>
                        <a:t>1.917.598,91</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fontAlgn="b"/>
                      <a:r>
                        <a:rPr lang="tr-TR" sz="700" b="1" i="0" u="none" strike="noStrike" dirty="0" smtClean="0">
                          <a:solidFill>
                            <a:srgbClr val="000000"/>
                          </a:solidFill>
                          <a:latin typeface="Calibri"/>
                        </a:rPr>
                        <a:t>2.203.282,01</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fontAlgn="b"/>
                      <a:r>
                        <a:rPr lang="tr-TR" sz="700" b="1" i="0" u="none" strike="noStrike" dirty="0" smtClean="0">
                          <a:solidFill>
                            <a:srgbClr val="000000"/>
                          </a:solidFill>
                          <a:latin typeface="Calibri"/>
                        </a:rPr>
                        <a:t>2.531.955,33</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fontAlgn="b"/>
                      <a:r>
                        <a:rPr lang="tr-TR" sz="700" b="1" i="0" u="none" strike="noStrike" dirty="0" smtClean="0">
                          <a:solidFill>
                            <a:srgbClr val="000000"/>
                          </a:solidFill>
                          <a:latin typeface="Calibri"/>
                        </a:rPr>
                        <a:t>2.909.671,74</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fontAlgn="b"/>
                      <a:r>
                        <a:rPr lang="tr-TR" sz="700" b="1" i="0" u="none" strike="noStrike" dirty="0" smtClean="0">
                          <a:solidFill>
                            <a:srgbClr val="000000"/>
                          </a:solidFill>
                          <a:latin typeface="Calibri"/>
                        </a:rPr>
                        <a:t>11.230.205,50</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181764">
                <a:tc>
                  <a:txBody>
                    <a:bodyPr/>
                    <a:lstStyle/>
                    <a:p>
                      <a:pPr algn="l" fontAlgn="b"/>
                      <a:r>
                        <a:rPr lang="tr-TR" sz="700" b="1" i="0" u="none" strike="noStrike" dirty="0">
                          <a:solidFill>
                            <a:srgbClr val="000000"/>
                          </a:solidFill>
                          <a:latin typeface="Calibri"/>
                        </a:rPr>
                        <a:t>Genel Yönetim Giderleri</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dirty="0" smtClean="0">
                          <a:solidFill>
                            <a:srgbClr val="000000"/>
                          </a:solidFill>
                          <a:latin typeface="Calibri"/>
                        </a:rPr>
                        <a:t>377.302,50</a:t>
                      </a:r>
                      <a:endParaRPr lang="tr-TR" sz="700" b="1"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dirty="0" smtClean="0">
                          <a:solidFill>
                            <a:srgbClr val="000000"/>
                          </a:solidFill>
                          <a:latin typeface="Calibri"/>
                        </a:rPr>
                        <a:t>433.840,59</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dirty="0" smtClean="0">
                          <a:solidFill>
                            <a:srgbClr val="000000"/>
                          </a:solidFill>
                          <a:latin typeface="Calibri"/>
                        </a:rPr>
                        <a:t>498.473,98</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dirty="0" smtClean="0">
                          <a:solidFill>
                            <a:srgbClr val="000000"/>
                          </a:solidFill>
                          <a:latin typeface="Calibri"/>
                        </a:rPr>
                        <a:t>572.833,55</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dirty="0" smtClean="0">
                          <a:solidFill>
                            <a:srgbClr val="000000"/>
                          </a:solidFill>
                          <a:latin typeface="Calibri"/>
                        </a:rPr>
                        <a:t>658.288,70</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b"/>
                      <a:r>
                        <a:rPr lang="tr-TR" sz="700" b="1" i="0" u="none" strike="noStrike" dirty="0" smtClean="0">
                          <a:solidFill>
                            <a:srgbClr val="000000"/>
                          </a:solidFill>
                          <a:latin typeface="Calibri"/>
                        </a:rPr>
                        <a:t>2.540.739.32</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r>
              <a:tr h="181764">
                <a:tc>
                  <a:txBody>
                    <a:bodyPr/>
                    <a:lstStyle/>
                    <a:p>
                      <a:pPr algn="l" fontAlgn="b"/>
                      <a:r>
                        <a:rPr lang="tr-TR" sz="700" b="1" i="0" u="none" strike="noStrike" dirty="0">
                          <a:solidFill>
                            <a:srgbClr val="000000"/>
                          </a:solidFill>
                          <a:latin typeface="Calibri"/>
                        </a:rPr>
                        <a:t>TOPLAM KAYNAK</a:t>
                      </a:r>
                    </a:p>
                  </a:txBody>
                  <a:tcPr marL="5584" marR="5584" marT="55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ctr" fontAlgn="b"/>
                      <a:r>
                        <a:rPr lang="tr-TR" sz="700" b="1" i="0" u="none" strike="noStrike" dirty="0" smtClean="0">
                          <a:solidFill>
                            <a:srgbClr val="000000"/>
                          </a:solidFill>
                          <a:latin typeface="Calibri"/>
                        </a:rPr>
                        <a:t>2.045.000,00</a:t>
                      </a:r>
                      <a:endParaRPr lang="tr-TR" sz="700" b="1" i="0" u="none" strike="noStrike" dirty="0">
                        <a:solidFill>
                          <a:srgbClr val="000000"/>
                        </a:solidFill>
                        <a:latin typeface="Calibri"/>
                      </a:endParaRPr>
                    </a:p>
                  </a:txBody>
                  <a:tcPr marL="5584" marR="5584" marT="55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ctr" fontAlgn="b"/>
                      <a:r>
                        <a:rPr lang="tr-TR" sz="700" b="1" i="0" u="none" strike="noStrike" dirty="0" smtClean="0">
                          <a:solidFill>
                            <a:srgbClr val="000000"/>
                          </a:solidFill>
                          <a:latin typeface="Calibri"/>
                        </a:rPr>
                        <a:t>2.351.439,59</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ctr" fontAlgn="b"/>
                      <a:r>
                        <a:rPr lang="tr-TR" sz="700" b="1" i="0" u="none" strike="noStrike" dirty="0" smtClean="0">
                          <a:solidFill>
                            <a:srgbClr val="000000"/>
                          </a:solidFill>
                          <a:latin typeface="Calibri"/>
                        </a:rPr>
                        <a:t>2.701.755,99</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ctr" fontAlgn="b"/>
                      <a:r>
                        <a:rPr lang="tr-TR" sz="700" b="1" i="0" u="none" strike="noStrike" dirty="0" smtClean="0">
                          <a:solidFill>
                            <a:srgbClr val="000000"/>
                          </a:solidFill>
                          <a:latin typeface="Calibri"/>
                        </a:rPr>
                        <a:t>3.104.788,88</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ctr" fontAlgn="b"/>
                      <a:r>
                        <a:rPr lang="tr-TR" sz="700" b="1" i="0" u="none" strike="noStrike" dirty="0" smtClean="0">
                          <a:solidFill>
                            <a:srgbClr val="000000"/>
                          </a:solidFill>
                          <a:latin typeface="Calibri"/>
                        </a:rPr>
                        <a:t>3.567.960,44</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algn="ctr" fontAlgn="b"/>
                      <a:r>
                        <a:rPr lang="tr-TR" sz="700" b="1" i="0" u="none" strike="noStrike" dirty="0" smtClean="0">
                          <a:solidFill>
                            <a:srgbClr val="000000"/>
                          </a:solidFill>
                          <a:latin typeface="Calibri"/>
                        </a:rPr>
                        <a:t>13.770.944,82</a:t>
                      </a:r>
                      <a:endParaRPr lang="tr-TR" sz="700" b="1" i="0" u="none" strike="noStrike" dirty="0">
                        <a:solidFill>
                          <a:srgbClr val="000000"/>
                        </a:solidFill>
                        <a:latin typeface="Calibri"/>
                      </a:endParaRPr>
                    </a:p>
                  </a:txBody>
                  <a:tcPr marL="5584" marR="5584" marT="5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r>
            </a:tbl>
          </a:graphicData>
        </a:graphic>
      </p:graphicFrame>
    </p:spTree>
    <p:extLst>
      <p:ext uri="{BB962C8B-B14F-4D97-AF65-F5344CB8AC3E}">
        <p14:creationId xmlns:p14="http://schemas.microsoft.com/office/powerpoint/2010/main" val="3858842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_wNVlCYoYnpE/TOwP_-n1K-I/AAAAAAAAABQ/ZTmbHcM5Y7E/s1600/Litter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0"/>
            <a:ext cx="7561263" cy="10459678"/>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87332" y="8427473"/>
            <a:ext cx="7561263" cy="1015222"/>
          </a:xfrm>
          <a:prstGeom prst="rect">
            <a:avLst/>
          </a:prstGeom>
          <a:noFill/>
        </p:spPr>
        <p:txBody>
          <a:bodyPr wrap="square" lIns="90957" tIns="45502" rIns="90957" bIns="45502" rtlCol="0">
            <a:spAutoFit/>
          </a:bodyPr>
          <a:lstStyle/>
          <a:p>
            <a:pPr algn="ctr" defTabSz="1023006"/>
            <a:r>
              <a:rPr lang="tr-TR" sz="28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Stratejik </a:t>
            </a:r>
            <a:r>
              <a:rPr lang="tr-TR" sz="6000" b="1" spc="600" dirty="0" smtClean="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PLAN</a:t>
            </a:r>
            <a:endParaRPr lang="tr-TR" sz="6000" b="1" spc="600" dirty="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19" name="Metin kutusu 18"/>
          <p:cNvSpPr txBox="1"/>
          <p:nvPr/>
        </p:nvSpPr>
        <p:spPr>
          <a:xfrm>
            <a:off x="1490441" y="7611564"/>
            <a:ext cx="3802682" cy="645891"/>
          </a:xfrm>
          <a:prstGeom prst="rect">
            <a:avLst/>
          </a:prstGeom>
          <a:noFill/>
        </p:spPr>
        <p:txBody>
          <a:bodyPr wrap="square" lIns="90957" tIns="45502" rIns="90957" bIns="45502" rtlCol="0">
            <a:spAutoFit/>
          </a:bodyPr>
          <a:lstStyle/>
          <a:p>
            <a:pPr defTabSz="1023006"/>
            <a:r>
              <a:rPr lang="tr-TR" sz="3600" b="1" spc="600" dirty="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rPr>
              <a:t>2019-2023</a:t>
            </a:r>
          </a:p>
        </p:txBody>
      </p:sp>
      <p:sp>
        <p:nvSpPr>
          <p:cNvPr id="21" name="Metin kutusu 20"/>
          <p:cNvSpPr txBox="1"/>
          <p:nvPr/>
        </p:nvSpPr>
        <p:spPr>
          <a:xfrm>
            <a:off x="1046922" y="1562576"/>
            <a:ext cx="5427854" cy="1569220"/>
          </a:xfrm>
          <a:prstGeom prst="rect">
            <a:avLst/>
          </a:prstGeom>
          <a:noFill/>
        </p:spPr>
        <p:txBody>
          <a:bodyPr wrap="square" lIns="90957" tIns="45502" rIns="90957" bIns="45502" rtlCol="0">
            <a:spAutoFit/>
          </a:bodyPr>
          <a:lstStyle/>
          <a:p>
            <a:pPr algn="ctr" defTabSz="1028517"/>
            <a:r>
              <a:rPr lang="tr-TR" sz="3200" b="1" spc="600" dirty="0">
                <a:ln w="1905">
                  <a:solidFill>
                    <a:srgbClr val="000000">
                      <a:lumMod val="50000"/>
                    </a:srgbClr>
                  </a:solidFill>
                </a:ln>
                <a:solidFill>
                  <a:srgbClr val="000000"/>
                </a:solidFill>
                <a:effectLst>
                  <a:outerShdw blurRad="38100" dist="38100" dir="2700000" algn="tl">
                    <a:srgbClr val="000000">
                      <a:alpha val="43137"/>
                    </a:srgbClr>
                  </a:outerShdw>
                </a:effectLst>
              </a:rPr>
              <a:t>İZLEME</a:t>
            </a:r>
          </a:p>
          <a:p>
            <a:pPr algn="ctr" defTabSz="1028517"/>
            <a:r>
              <a:rPr lang="tr-TR" sz="3200" b="1" spc="600" dirty="0">
                <a:ln w="1905">
                  <a:solidFill>
                    <a:srgbClr val="000000">
                      <a:lumMod val="50000"/>
                    </a:srgbClr>
                  </a:solidFill>
                </a:ln>
                <a:solidFill>
                  <a:srgbClr val="000000"/>
                </a:solidFill>
                <a:effectLst>
                  <a:outerShdw blurRad="38100" dist="38100" dir="2700000" algn="tl">
                    <a:srgbClr val="000000">
                      <a:alpha val="43137"/>
                    </a:srgbClr>
                  </a:outerShdw>
                </a:effectLst>
              </a:rPr>
              <a:t>VE DEĞERLENDİRME</a:t>
            </a:r>
          </a:p>
        </p:txBody>
      </p:sp>
      <p:sp>
        <p:nvSpPr>
          <p:cNvPr id="23" name="Dikdörtgen 22"/>
          <p:cNvSpPr/>
          <p:nvPr/>
        </p:nvSpPr>
        <p:spPr>
          <a:xfrm>
            <a:off x="2268151" y="216036"/>
            <a:ext cx="3024972" cy="722835"/>
          </a:xfrm>
          <a:prstGeom prst="rect">
            <a:avLst/>
          </a:prstGeom>
        </p:spPr>
        <p:txBody>
          <a:bodyPr wrap="square" lIns="90957" tIns="45502" rIns="90957" bIns="45502">
            <a:spAutoFit/>
            <a:scene3d>
              <a:camera prst="orthographicFront"/>
              <a:lightRig rig="balanced" dir="t">
                <a:rot lat="0" lon="0" rev="2100000"/>
              </a:lightRig>
            </a:scene3d>
            <a:sp3d extrusionH="57150" prstMaterial="metal">
              <a:bevelT w="38100" h="25400"/>
              <a:contourClr>
                <a:schemeClr val="bg2"/>
              </a:contourClr>
            </a:sp3d>
          </a:bodyPr>
          <a:lstStyle/>
          <a:p>
            <a:pPr algn="ctr" defTabSz="1023006"/>
            <a:r>
              <a:rPr lang="tr-TR" sz="4100" b="1" kern="10" dirty="0" smtClean="0">
                <a:ln w="50800"/>
                <a:solidFill>
                  <a:srgbClr val="000000">
                    <a:shade val="50000"/>
                  </a:srgbClr>
                </a:solidFill>
                <a:latin typeface="Bookman Old Style" panose="02050604050505020204" pitchFamily="18" charset="0"/>
                <a:cs typeface="Times New Roman"/>
              </a:rPr>
              <a:t>V. </a:t>
            </a:r>
            <a:r>
              <a:rPr lang="tr-TR" sz="4100" b="1" kern="10" dirty="0">
                <a:ln w="50800"/>
                <a:solidFill>
                  <a:srgbClr val="000000">
                    <a:shade val="50000"/>
                  </a:srgbClr>
                </a:solidFill>
                <a:latin typeface="Bookman Old Style" panose="02050604050505020204" pitchFamily="18" charset="0"/>
                <a:cs typeface="Times New Roman"/>
              </a:rPr>
              <a:t>BÖLÜM</a:t>
            </a:r>
          </a:p>
        </p:txBody>
      </p:sp>
      <p:sp>
        <p:nvSpPr>
          <p:cNvPr id="24" name="Metin kutusu 23"/>
          <p:cNvSpPr txBox="1"/>
          <p:nvPr/>
        </p:nvSpPr>
        <p:spPr>
          <a:xfrm>
            <a:off x="-18967" y="9080546"/>
            <a:ext cx="462229" cy="307700"/>
          </a:xfrm>
          <a:prstGeom prst="rect">
            <a:avLst/>
          </a:prstGeom>
          <a:noFill/>
        </p:spPr>
        <p:txBody>
          <a:bodyPr wrap="square" lIns="90957" tIns="45502" rIns="90957" bIns="45502" rtlCol="0">
            <a:spAutoFit/>
          </a:bodyPr>
          <a:lstStyle/>
          <a:p>
            <a:pPr algn="ctr" defTabSz="1023006"/>
            <a:r>
              <a:rPr lang="tr-TR" sz="1400" b="1" dirty="0">
                <a:solidFill>
                  <a:srgbClr val="000000"/>
                </a:solidFill>
              </a:rPr>
              <a:t>1</a:t>
            </a:r>
          </a:p>
        </p:txBody>
      </p:sp>
      <p:sp>
        <p:nvSpPr>
          <p:cNvPr id="3" name="AutoShape 2" descr="geleceÄe yÃ¶neli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geleceÄe yÃ¶nelim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2" name="Picture 2" descr="izleme ve deÄerlendirme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757" y="3193396"/>
            <a:ext cx="5010187" cy="372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116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431300" y="828096"/>
            <a:ext cx="6620088" cy="8794202"/>
          </a:xfrm>
          <a:prstGeom prst="rect">
            <a:avLst/>
          </a:prstGeom>
        </p:spPr>
        <p:txBody>
          <a:bodyPr wrap="square">
            <a:spAutoFit/>
          </a:bodyPr>
          <a:lstStyle/>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5018 sayılı Kamu Mali Yönetimi ve Kontrol Kanunun amaçlarından biri; kalkınma planları ve programlarda yer alan politika ve hedefler doğrultusunda kamu kaynaklarının etkili, ekonomik ve verimli bir şekilde elde edilmesi ve kullanılmasını, hesap verebilirliği ve malî saydamlığı sağlamak üzere, kamu malî yönetiminin yapısını ve işleyişini düzenlemektir. </a:t>
            </a:r>
          </a:p>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 amaç doğrultusunda kamu idarelerinin; stratejik planlar vasıtasıyla, kalkınma planları, programlar, ilgili mevzuat ve benimsedikleri temel ilkeler çerçevesinde geleceğe ilişkin misyon ve vizyonlarını oluşturması,  stratejik amaçlar ve ölçülebilir hedefler saptaması, performanslarını önceden belirlenmiş olan göstergeler doğrultusunda ölçmesi ve bu sürecin izleme ve değerlendirmesini yapmaları gerekmektedir. </a:t>
            </a:r>
          </a:p>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Bu kapsamda Millî Eğitim Bakanlığı 2019-2023 dönemine ilişkin kalkınma planları ve programlarda yer alan politika ve hedefler doğrultusunda kaynaklarının etkili, ekonomik ve verimli bir şekilde elde edilmesi ve kullanılmasını, hesap verebilirliği ve saydamlığı sağlamak üzere kurumumuz 2019-2023 Stratejik Planı’nı hazırlamıştır. Hazırlanan planın gerçekleşme durumlarının tespiti ve gerekli önlemlerin zamanında ve etkin biçimde alınabilmesi için Stratejik Planı İzleme ve Değerlendirme Modeli geliştirilmiştir. </a:t>
            </a:r>
          </a:p>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İzleme, stratejik plan uygulamasının sistematik olarak takip edilmesi ve raporlanmasıdır. Değerlendirme ise, uygulama sonuçlarının amaç ve hedeflere kıyasla ölçülmesi ve söz konusu amaç ve hedeflerin tutarlılık ve uygunluğunun analizidir.</a:t>
            </a:r>
          </a:p>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2019-2023 Stratejik Planı İzleme ve Değerlendirme </a:t>
            </a:r>
            <a:r>
              <a:rPr lang="tr-TR"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Modeli’nin</a:t>
            </a: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çerçevesini;</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Performans göstergeleri ve stratejiler bazında gerçekleşme durumlarının belirlenmesi,</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Performans göstergelerinin gerçekleşme durumlarının hedeflerle kıyaslanması,</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Stratejiler kapsamında yürütülen faaliyetlerin dağılımının belirlenmesi,</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Sonuçların raporlanması ve paydaşlarla paylaşımı,</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Hedeflerden sapmaların nedenlerinin araştırılması,</a:t>
            </a:r>
          </a:p>
          <a:p>
            <a:pPr marL="342900" indent="-342900" algn="just" defTabSz="1028517">
              <a:lnSpc>
                <a:spcPts val="1700"/>
              </a:lnSpc>
              <a:buFont typeface="+mj-lt"/>
              <a:buAutoNum type="arabicPeriod"/>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Alternatiflerin ve çözüm önerilerinin geliştirilmesi</a:t>
            </a:r>
          </a:p>
          <a:p>
            <a:pPr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süreçleri oluşturmaktadır.</a:t>
            </a:r>
          </a:p>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2019-2023 Stratejik Planı’nda yer alan performans göstergelerinin gerçekleşme durumlarının tespiti yılda iki kez yapılacaktır. Yılın ilk altı aylık dönemini kapsayan birinci izleme kapsamında, SGB tarafından harcama birimlerinden sorumlu oldukları göstergeler ile ilgili gerçekleşme durumlarına ilişkin veriler toplanarak konsolide edilecektir. Göstergelerin gerçekleşme durumları hakkında hazırlanan rapor üst yöneticiye sunulacak ve böylelikle göstergelerdeki yıllık hedeflere ulaşılmasını sağlamak üzere gerekli görülebilecek tedbirlerin alınması sağlanacaktır.</a:t>
            </a:r>
          </a:p>
          <a:p>
            <a:pPr indent="355600"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Yılın tamamını kapsayan ikinci izleme dâhilinde; SGB tarafından harcama birimlerden sorumlu oldukları göstergeler ile ilgili yılsonu gerçekleşme durumlarına ait veriler toplanarak konsolide edilecektir. Yıl sonu gerçekleşme durumları, varsa gösterge hedeflerinden sapmalar ve bunların nedenleri üst yönetici başkanlığında harcama birim yöneticilerince değerlendirilerek gerekli tedbirlerin alınması sağlanacaktır. Ayrıca, stratejik planın yıllık izleme ve değerlendirme raporu hazırlanarak kamuoyu ile paylaşılacaktır.</a:t>
            </a:r>
          </a:p>
          <a:p>
            <a:pPr algn="just" defTabSz="1028517">
              <a:lnSpc>
                <a:spcPts val="1700"/>
              </a:lnSpc>
            </a:pPr>
            <a:endPar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028517">
              <a:lnSpc>
                <a:spcPts val="1700"/>
              </a:lnSpc>
            </a:pPr>
            <a:r>
              <a:rPr lang="tr-T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grpSp>
        <p:nvGrpSpPr>
          <p:cNvPr id="5" name="Grup 4"/>
          <p:cNvGrpSpPr/>
          <p:nvPr/>
        </p:nvGrpSpPr>
        <p:grpSpPr>
          <a:xfrm>
            <a:off x="477770" y="362860"/>
            <a:ext cx="6620089" cy="360055"/>
            <a:chOff x="542115" y="3383314"/>
            <a:chExt cx="5975601" cy="285751"/>
          </a:xfrm>
        </p:grpSpPr>
        <p:sp>
          <p:nvSpPr>
            <p:cNvPr id="7" name="Yuvarlatılmış Dikdörtgen 6"/>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defTabSz="1028517"/>
              <a:r>
                <a:rPr lang="tr-TR" sz="1400" b="1" dirty="0" smtClean="0">
                  <a:solidFill>
                    <a:prstClr val="white"/>
                  </a:solidFill>
                  <a:latin typeface="Calibri"/>
                  <a:cs typeface="Arial" pitchFamily="34" charset="0"/>
                </a:rPr>
                <a:t>İzleme ve Değerlendirme Modeli</a:t>
              </a:r>
              <a:endParaRPr lang="tr-TR" sz="1400" b="1" dirty="0">
                <a:solidFill>
                  <a:prstClr val="white"/>
                </a:solidFill>
                <a:latin typeface="Calibri"/>
                <a:cs typeface="Arial" pitchFamily="34" charset="0"/>
              </a:endParaRPr>
            </a:p>
          </p:txBody>
        </p:sp>
        <p:sp>
          <p:nvSpPr>
            <p:cNvPr id="9" name="Yuvarlatılmış Dikdörtgen 8"/>
            <p:cNvSpPr/>
            <p:nvPr/>
          </p:nvSpPr>
          <p:spPr>
            <a:xfrm>
              <a:off x="542115" y="3383315"/>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1028517"/>
              <a:r>
                <a:rPr lang="tr-TR" sz="1400" b="1" dirty="0">
                  <a:solidFill>
                    <a:prstClr val="white"/>
                  </a:solidFill>
                  <a:effectLst>
                    <a:outerShdw blurRad="38100" dist="38100" dir="2700000" algn="tl">
                      <a:srgbClr val="000000">
                        <a:alpha val="43137"/>
                      </a:srgbClr>
                    </a:outerShdw>
                  </a:effectLst>
                  <a:latin typeface="Calibri"/>
                </a:rPr>
                <a:t>5.2.</a:t>
              </a:r>
            </a:p>
          </p:txBody>
        </p:sp>
      </p:grpSp>
      <p:sp>
        <p:nvSpPr>
          <p:cNvPr id="11" name="Metin kutusu 10">
            <a:extLst>
              <a:ext uri="{FF2B5EF4-FFF2-40B4-BE49-F238E27FC236}">
                <a16:creationId xmlns:a16="http://schemas.microsoft.com/office/drawing/2014/main" xmlns="" id="{98A91F9F-19A9-45D4-A073-6A6A1ABF1758}"/>
              </a:ext>
            </a:extLst>
          </p:cNvPr>
          <p:cNvSpPr txBox="1"/>
          <p:nvPr/>
        </p:nvSpPr>
        <p:spPr>
          <a:xfrm>
            <a:off x="794" y="9062276"/>
            <a:ext cx="462132" cy="307824"/>
          </a:xfrm>
          <a:prstGeom prst="rect">
            <a:avLst/>
          </a:prstGeom>
          <a:noFill/>
        </p:spPr>
        <p:txBody>
          <a:bodyPr wrap="square" rtlCol="0">
            <a:spAutoFit/>
          </a:bodyPr>
          <a:lstStyle/>
          <a:p>
            <a:pPr algn="ctr" defTabSz="1028517"/>
            <a:r>
              <a:rPr lang="tr-TR" sz="1400" b="1" dirty="0">
                <a:solidFill>
                  <a:prstClr val="black"/>
                </a:solidFill>
                <a:latin typeface="Calibri"/>
              </a:rPr>
              <a:t>32</a:t>
            </a:r>
          </a:p>
        </p:txBody>
      </p:sp>
    </p:spTree>
    <p:extLst>
      <p:ext uri="{BB962C8B-B14F-4D97-AF65-F5344CB8AC3E}">
        <p14:creationId xmlns:p14="http://schemas.microsoft.com/office/powerpoint/2010/main" val="1809762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52" r="95392" b="20453"/>
          <a:stretch/>
        </p:blipFill>
        <p:spPr bwMode="auto">
          <a:xfrm rot="16200000">
            <a:off x="3638908" y="6646369"/>
            <a:ext cx="271864" cy="665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Dikdörtgen 21"/>
          <p:cNvSpPr/>
          <p:nvPr/>
        </p:nvSpPr>
        <p:spPr>
          <a:xfrm>
            <a:off x="765164" y="3334617"/>
            <a:ext cx="3274111" cy="6024136"/>
          </a:xfrm>
          <a:prstGeom prst="rect">
            <a:avLst/>
          </a:prstGeom>
        </p:spPr>
        <p:txBody>
          <a:bodyPr wrap="square" lIns="91007" tIns="45527" rIns="91007" bIns="45527">
            <a:spAutoFit/>
          </a:bodyPr>
          <a:lstStyle/>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Korkma! Sönmez bu şafaklarda yüzen al sancak,</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Sönmeden yurdumun üstünde tüten en son ocak.</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O benim milletimin yıldızıdır, parlayacak;</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O benimdir, o benim milletimindir ancak.</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Çatma, kurban olayım, çehreni ey nazlı hilal!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Kahraman ırkıma bir gül; ne bu şiddet, bu celal?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Sana olmaz dökülen kanlarımız sonra helal...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Hakkıdır, Hakk’a tapan milletimin istiklal.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Ben ezelden beridir hür yaşadım, hür yaşarım,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Hangi çılgın bana zincir vuracakmış? Şaşarım.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Kükremiş sel gibiyim, bendimi çiğner, aşarım,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Yırtarım dağları, enginlere sığmam, taşarım.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Garbın afakını sarmışsa çelik zırhlı duvar,</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Benim iman dolu göğsüm gibi serhaddim var.</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Ulusun, korkma! Nasıl böyle bir imanı boğar,</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“Medeniyet” dediğin tek dişi kalmış canavar?</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Arkadaş! Yurduma alçakları uğratma sakın,</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Siper et gövdeni, dursun bu </a:t>
            </a:r>
            <a:r>
              <a:rPr lang="tr-TR" sz="1000" dirty="0" err="1">
                <a:solidFill>
                  <a:srgbClr val="000000"/>
                </a:solidFill>
                <a:latin typeface="Arial" pitchFamily="34" charset="0"/>
                <a:ea typeface="Times New Roman"/>
                <a:cs typeface="Arial" pitchFamily="34" charset="0"/>
              </a:rPr>
              <a:t>hayâsızca</a:t>
            </a:r>
            <a:r>
              <a:rPr lang="tr-TR" sz="1000" dirty="0">
                <a:solidFill>
                  <a:srgbClr val="000000"/>
                </a:solidFill>
                <a:latin typeface="Arial" pitchFamily="34" charset="0"/>
                <a:ea typeface="Times New Roman"/>
                <a:cs typeface="Arial" pitchFamily="34" charset="0"/>
              </a:rPr>
              <a:t> akın.</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Doğacaktır sana vadettiği günler Hakk’ın,</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Kim bilir, belki yarın belki yarından da yakın.</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p:txBody>
      </p:sp>
      <p:sp>
        <p:nvSpPr>
          <p:cNvPr id="2" name="Dikdörtgen 1"/>
          <p:cNvSpPr/>
          <p:nvPr/>
        </p:nvSpPr>
        <p:spPr>
          <a:xfrm>
            <a:off x="3941732" y="3323293"/>
            <a:ext cx="3429721" cy="6024136"/>
          </a:xfrm>
          <a:prstGeom prst="rect">
            <a:avLst/>
          </a:prstGeom>
        </p:spPr>
        <p:txBody>
          <a:bodyPr lIns="91007" tIns="45527" rIns="91007" bIns="45527">
            <a:spAutoFit/>
          </a:bodyPr>
          <a:lstStyle/>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Bastığın yerleri “toprak” diyerek geçme, tanı,</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Düşün altındaki binlerce kefensiz yatanı.</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Sen şehit oğlusun, incitme, yazıktır atanı,</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Verme, dünyaları alsan da bu cennet vatanı.</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Kim bu cennet vatanın uğruna olmaz ki feda?</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Şüheda fışkıracak, toprağı sıksan şüheda.</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Canı, cananı, bütün varımı alsın da </a:t>
            </a:r>
            <a:r>
              <a:rPr lang="tr-TR" sz="1000" dirty="0" err="1">
                <a:solidFill>
                  <a:srgbClr val="000000"/>
                </a:solidFill>
                <a:latin typeface="Arial" pitchFamily="34" charset="0"/>
                <a:ea typeface="Times New Roman"/>
                <a:cs typeface="Arial" pitchFamily="34" charset="0"/>
              </a:rPr>
              <a:t>Hüda</a:t>
            </a:r>
            <a:r>
              <a:rPr lang="tr-TR" sz="1000" dirty="0">
                <a:solidFill>
                  <a:srgbClr val="000000"/>
                </a:solidFill>
                <a:latin typeface="Arial" pitchFamily="34" charset="0"/>
                <a:ea typeface="Times New Roman"/>
                <a:cs typeface="Arial" pitchFamily="34" charset="0"/>
              </a:rPr>
              <a:t>,</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Etmesin tek vatanımdan beni dünyada cüda.</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Ruhumun senden İlahî, şudur ancak emeli:</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Değmesin mabedimin göğsüne namahrem eli.</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Bu ezanlar, ki şehadetleri dinin temeli,</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Ebedî, yurdumun üstünde benim inlemeli.</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O zaman </a:t>
            </a:r>
            <a:r>
              <a:rPr lang="tr-TR" sz="1000" dirty="0" err="1">
                <a:solidFill>
                  <a:srgbClr val="000000"/>
                </a:solidFill>
                <a:latin typeface="Arial" pitchFamily="34" charset="0"/>
                <a:ea typeface="Times New Roman"/>
                <a:cs typeface="Arial" pitchFamily="34" charset="0"/>
              </a:rPr>
              <a:t>vecdile</a:t>
            </a:r>
            <a:r>
              <a:rPr lang="tr-TR" sz="1000" dirty="0">
                <a:solidFill>
                  <a:srgbClr val="000000"/>
                </a:solidFill>
                <a:latin typeface="Arial" pitchFamily="34" charset="0"/>
                <a:ea typeface="Times New Roman"/>
                <a:cs typeface="Arial" pitchFamily="34" charset="0"/>
              </a:rPr>
              <a:t> bin secde eder, varsa taşım,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Her cerihamdan, İlahî, boşanıp kanlı yaşım,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Fışkırır </a:t>
            </a:r>
            <a:r>
              <a:rPr lang="tr-TR" sz="1000" dirty="0" err="1">
                <a:solidFill>
                  <a:srgbClr val="000000"/>
                </a:solidFill>
                <a:latin typeface="Arial" pitchFamily="34" charset="0"/>
                <a:ea typeface="Times New Roman"/>
                <a:cs typeface="Arial" pitchFamily="34" charset="0"/>
              </a:rPr>
              <a:t>ruhumücerret</a:t>
            </a:r>
            <a:r>
              <a:rPr lang="tr-TR" sz="1000" dirty="0">
                <a:solidFill>
                  <a:srgbClr val="000000"/>
                </a:solidFill>
                <a:latin typeface="Arial" pitchFamily="34" charset="0"/>
                <a:ea typeface="Times New Roman"/>
                <a:cs typeface="Arial" pitchFamily="34" charset="0"/>
              </a:rPr>
              <a:t> gibi yerden naaşım,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O zaman yükselerek arşa değer belki başım.</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endParaRPr lang="tr-TR" sz="1000" dirty="0">
              <a:solidFill>
                <a:srgbClr val="000000"/>
              </a:solidFill>
              <a:latin typeface="Arial" pitchFamily="34" charset="0"/>
              <a:ea typeface="Times New Roman"/>
              <a:cs typeface="Arial" pitchFamily="34" charset="0"/>
            </a:endParaRP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Dalgalan sen de şafaklar gibi ey şanlı hilal!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Olsun artık dökülen kanlarımın hepsi helal.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Ebediyen sana yok, ırkıma yok izmihlal.</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Hakkıdır, hür yaşamış bayrağımın hürriyet;</a:t>
            </a:r>
          </a:p>
          <a:p>
            <a:pPr algn="just" defTabSz="1023602">
              <a:lnSpc>
                <a:spcPct val="150000"/>
              </a:lnSpc>
              <a:tabLst>
                <a:tab pos="578878" algn="l"/>
                <a:tab pos="1157747" algn="l"/>
                <a:tab pos="1736623" algn="l"/>
                <a:tab pos="2315504" algn="l"/>
                <a:tab pos="2894386" algn="l"/>
                <a:tab pos="3473251" algn="l"/>
                <a:tab pos="4052128" algn="l"/>
                <a:tab pos="4631007" algn="l"/>
                <a:tab pos="5209881" algn="l"/>
                <a:tab pos="5788754" algn="l"/>
                <a:tab pos="6367632" algn="l"/>
                <a:tab pos="6946506" algn="l"/>
                <a:tab pos="7525382" algn="l"/>
                <a:tab pos="8104260" algn="l"/>
                <a:tab pos="8683136" algn="l"/>
                <a:tab pos="9262008" algn="l"/>
              </a:tabLst>
            </a:pPr>
            <a:r>
              <a:rPr lang="tr-TR" sz="1000" dirty="0">
                <a:solidFill>
                  <a:srgbClr val="000000"/>
                </a:solidFill>
                <a:latin typeface="Arial" pitchFamily="34" charset="0"/>
                <a:ea typeface="Times New Roman"/>
                <a:cs typeface="Arial" pitchFamily="34" charset="0"/>
              </a:rPr>
              <a:t>Hakkıdır, Hakk’a tapan milletimin istiklal.</a:t>
            </a:r>
          </a:p>
        </p:txBody>
      </p:sp>
      <p:pic>
        <p:nvPicPr>
          <p:cNvPr id="3075" name="Picture 3" descr="C:\Users\TAYFUN ÖZTÜRK\Desktop\Resi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584" y="832390"/>
            <a:ext cx="5494763" cy="2122810"/>
          </a:xfrm>
          <a:prstGeom prst="rect">
            <a:avLst/>
          </a:prstGeom>
          <a:noFill/>
          <a:extLst>
            <a:ext uri="{909E8E84-426E-40DD-AFC4-6F175D3DCCD1}">
              <a14:hiddenFill xmlns:a14="http://schemas.microsoft.com/office/drawing/2010/main">
                <a:solidFill>
                  <a:srgbClr val="FFFFFF"/>
                </a:solidFill>
              </a14:hiddenFill>
            </a:ext>
          </a:extLst>
        </p:spPr>
      </p:pic>
      <p:sp>
        <p:nvSpPr>
          <p:cNvPr id="25" name="Metin kutusu 24"/>
          <p:cNvSpPr txBox="1"/>
          <p:nvPr/>
        </p:nvSpPr>
        <p:spPr>
          <a:xfrm>
            <a:off x="4968901" y="9832034"/>
            <a:ext cx="2133539" cy="269442"/>
          </a:xfrm>
          <a:prstGeom prst="rect">
            <a:avLst/>
          </a:prstGeom>
          <a:noFill/>
        </p:spPr>
        <p:txBody>
          <a:bodyPr wrap="square" lIns="91007" tIns="45527" rIns="91007" bIns="45527" rtlCol="0">
            <a:spAutoFit/>
          </a:bodyPr>
          <a:lstStyle/>
          <a:p>
            <a:pPr algn="r" defTabSz="1023602"/>
            <a:r>
              <a:rPr lang="tr-TR" sz="1100" b="1" dirty="0">
                <a:solidFill>
                  <a:prstClr val="black"/>
                </a:solidFill>
                <a:effectLst>
                  <a:outerShdw blurRad="38100" dist="38100" dir="2700000" algn="tl">
                    <a:srgbClr val="000000">
                      <a:alpha val="43137"/>
                    </a:srgbClr>
                  </a:outerShdw>
                </a:effectLst>
              </a:rPr>
              <a:t>Mehmet Akif ERSOY</a:t>
            </a:r>
          </a:p>
        </p:txBody>
      </p:sp>
      <p:grpSp>
        <p:nvGrpSpPr>
          <p:cNvPr id="4" name="Grup 3"/>
          <p:cNvGrpSpPr/>
          <p:nvPr/>
        </p:nvGrpSpPr>
        <p:grpSpPr>
          <a:xfrm>
            <a:off x="642808" y="381008"/>
            <a:ext cx="6267770" cy="734170"/>
            <a:chOff x="183515" y="85662"/>
            <a:chExt cx="6674485" cy="734059"/>
          </a:xfrm>
        </p:grpSpPr>
        <p:sp>
          <p:nvSpPr>
            <p:cNvPr id="34" name="Çapraz Şerit 33"/>
            <p:cNvSpPr/>
            <p:nvPr/>
          </p:nvSpPr>
          <p:spPr>
            <a:xfrm rot="18755936">
              <a:off x="300355" y="198692"/>
              <a:ext cx="537845" cy="523875"/>
            </a:xfrm>
            <a:prstGeom prst="diagStripe">
              <a:avLst>
                <a:gd name="adj" fmla="val 0"/>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a:solidFill>
                  <a:prstClr val="black"/>
                </a:solidFill>
              </a:endParaRPr>
            </a:p>
          </p:txBody>
        </p:sp>
        <p:sp>
          <p:nvSpPr>
            <p:cNvPr id="35" name="Çapraz Şerit 34"/>
            <p:cNvSpPr/>
            <p:nvPr/>
          </p:nvSpPr>
          <p:spPr>
            <a:xfrm rot="7759180">
              <a:off x="6219790" y="311722"/>
              <a:ext cx="540385" cy="475614"/>
            </a:xfrm>
            <a:prstGeom prst="diagStripe">
              <a:avLst>
                <a:gd name="adj" fmla="val 1565"/>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a:solidFill>
                  <a:prstClr val="black"/>
                </a:solidFill>
              </a:endParaRPr>
            </a:p>
          </p:txBody>
        </p:sp>
        <p:sp>
          <p:nvSpPr>
            <p:cNvPr id="36" name="Dikdörtgen 35"/>
            <p:cNvSpPr/>
            <p:nvPr/>
          </p:nvSpPr>
          <p:spPr>
            <a:xfrm>
              <a:off x="183515" y="85662"/>
              <a:ext cx="6674485" cy="402590"/>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3602">
                <a:lnSpc>
                  <a:spcPct val="115000"/>
                </a:lnSpc>
                <a:spcAft>
                  <a:spcPts val="1000"/>
                </a:spcAft>
              </a:pPr>
              <a:r>
                <a:rPr lang="tr-TR"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İSTİKLAL MARŞI</a:t>
              </a:r>
              <a:endParaRPr lang="tr-TR" sz="1600" dirty="0">
                <a:solidFill>
                  <a:prstClr val="black"/>
                </a:solidFill>
                <a:ea typeface="Calibri" panose="020F0502020204030204" pitchFamily="34" charset="0"/>
                <a:cs typeface="Times New Roman" panose="02020603050405020304" pitchFamily="18" charset="0"/>
              </a:endParaRPr>
            </a:p>
          </p:txBody>
        </p:sp>
      </p:grpSp>
      <p:sp>
        <p:nvSpPr>
          <p:cNvPr id="11" name="Metin kutusu 10">
            <a:extLst>
              <a:ext uri="{FF2B5EF4-FFF2-40B4-BE49-F238E27FC236}">
                <a16:creationId xmlns:a16="http://schemas.microsoft.com/office/drawing/2014/main" xmlns="" id="{1E3CA116-D8CC-42B1-B45C-723BEE862F46}"/>
              </a:ext>
            </a:extLst>
          </p:cNvPr>
          <p:cNvSpPr txBox="1"/>
          <p:nvPr/>
        </p:nvSpPr>
        <p:spPr>
          <a:xfrm>
            <a:off x="0" y="9077334"/>
            <a:ext cx="462229" cy="307777"/>
          </a:xfrm>
          <a:prstGeom prst="rect">
            <a:avLst/>
          </a:prstGeom>
          <a:noFill/>
        </p:spPr>
        <p:txBody>
          <a:bodyPr wrap="square" rtlCol="0">
            <a:spAutoFit/>
          </a:bodyPr>
          <a:lstStyle/>
          <a:p>
            <a:r>
              <a:rPr lang="tr-TR" sz="1400" b="1" dirty="0"/>
              <a:t>III</a:t>
            </a:r>
          </a:p>
        </p:txBody>
      </p:sp>
    </p:spTree>
    <p:extLst>
      <p:ext uri="{BB962C8B-B14F-4D97-AF65-F5344CB8AC3E}">
        <p14:creationId xmlns:p14="http://schemas.microsoft.com/office/powerpoint/2010/main" val="3441604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nvPr>
        </p:nvGraphicFramePr>
        <p:xfrm>
          <a:off x="460210" y="348353"/>
          <a:ext cx="6620089" cy="3753766"/>
        </p:xfrm>
        <a:graphic>
          <a:graphicData uri="http://schemas.openxmlformats.org/drawingml/2006/table">
            <a:tbl>
              <a:tblPr firstRow="1" firstCol="1" bandRow="1"/>
              <a:tblGrid>
                <a:gridCol w="920354">
                  <a:extLst>
                    <a:ext uri="{9D8B030D-6E8A-4147-A177-3AD203B41FA5}">
                      <a16:colId xmlns:a16="http://schemas.microsoft.com/office/drawing/2014/main" xmlns="" val="20000"/>
                    </a:ext>
                  </a:extLst>
                </a:gridCol>
                <a:gridCol w="1132114">
                  <a:extLst>
                    <a:ext uri="{9D8B030D-6E8A-4147-A177-3AD203B41FA5}">
                      <a16:colId xmlns:a16="http://schemas.microsoft.com/office/drawing/2014/main" xmlns="" val="20001"/>
                    </a:ext>
                  </a:extLst>
                </a:gridCol>
                <a:gridCol w="3682948">
                  <a:extLst>
                    <a:ext uri="{9D8B030D-6E8A-4147-A177-3AD203B41FA5}">
                      <a16:colId xmlns:a16="http://schemas.microsoft.com/office/drawing/2014/main" xmlns="" val="20002"/>
                    </a:ext>
                  </a:extLst>
                </a:gridCol>
                <a:gridCol w="884673">
                  <a:extLst>
                    <a:ext uri="{9D8B030D-6E8A-4147-A177-3AD203B41FA5}">
                      <a16:colId xmlns:a16="http://schemas.microsoft.com/office/drawing/2014/main" xmlns="" val="20003"/>
                    </a:ext>
                  </a:extLst>
                </a:gridCol>
              </a:tblGrid>
              <a:tr h="745084">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İzleme Değerlendirme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Gerçekleştirilme Zamanı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İzleme Değerlendirme 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Süreç Açıklaması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Zaman Kapsamı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1199086">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Birinci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İzleme-Değerlendirme 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31115" algn="ctr">
                        <a:lnSpc>
                          <a:spcPct val="115000"/>
                        </a:lnSpc>
                        <a:spcAft>
                          <a:spcPts val="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Her yılın </a:t>
                      </a:r>
                      <a:br>
                        <a:rPr lang="tr-TR" sz="1000" dirty="0">
                          <a:effectLst/>
                          <a:latin typeface="Arial" panose="020B0604020202020204" pitchFamily="34" charset="0"/>
                          <a:ea typeface="Calibri" panose="020F0502020204030204" pitchFamily="34" charset="0"/>
                          <a:cs typeface="Times New Roman" panose="02020603050405020304" pitchFamily="18" charset="0"/>
                        </a:rPr>
                      </a:br>
                      <a:r>
                        <a:rPr lang="tr-TR" sz="1000" dirty="0">
                          <a:effectLst/>
                          <a:latin typeface="Arial" panose="020B0604020202020204" pitchFamily="34" charset="0"/>
                          <a:ea typeface="Calibri" panose="020F0502020204030204" pitchFamily="34" charset="0"/>
                          <a:cs typeface="Times New Roman" panose="02020603050405020304" pitchFamily="18" charset="0"/>
                        </a:rPr>
                        <a:t>Temmuz ayı içerisinde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l">
                        <a:lnSpc>
                          <a:spcPct val="115000"/>
                        </a:lnSpc>
                        <a:spcAft>
                          <a:spcPts val="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dirty="0">
                          <a:effectLst/>
                          <a:latin typeface="Arial" panose="020B0604020202020204" pitchFamily="34" charset="0"/>
                          <a:ea typeface="Calibri" panose="020F0502020204030204" pitchFamily="34" charset="0"/>
                          <a:cs typeface="Times New Roman" panose="02020603050405020304" pitchFamily="18" charset="0"/>
                        </a:rPr>
                        <a:t>Göstergeler ile ilgili gerçekleşme durumlarına ilişkin verilerin toplanması ve konsolide edilmesi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1115" algn="just">
                        <a:lnSpc>
                          <a:spcPct val="115000"/>
                        </a:lnSpc>
                        <a:spcAft>
                          <a:spcPts val="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dirty="0">
                          <a:effectLst/>
                          <a:latin typeface="Arial" panose="020B0604020202020204" pitchFamily="34" charset="0"/>
                          <a:ea typeface="Calibri" panose="020F0502020204030204" pitchFamily="34" charset="0"/>
                          <a:cs typeface="Times New Roman" panose="02020603050405020304" pitchFamily="18" charset="0"/>
                        </a:rPr>
                        <a:t>Göstergelerin gerçekleşme durumları hakkında hazırlanan raporun üst yöneticiye sunulması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Ocak-Temmuz 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98906">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İkinci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İzleme-Değerlendirme Dönemi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İzleyen yılın Ocak ayı sonuna kadar</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dirty="0">
                          <a:effectLst/>
                          <a:latin typeface="Arial" panose="020B0604020202020204" pitchFamily="34" charset="0"/>
                          <a:ea typeface="Calibri" panose="020F0502020204030204" pitchFamily="34" charset="0"/>
                          <a:cs typeface="Times New Roman" panose="02020603050405020304" pitchFamily="18" charset="0"/>
                        </a:rPr>
                        <a:t>Göstergeler ile ilgili yılsonu gerçekleşme durumlarına ilişkin verilerin toplanması ve  konsolide edilmesi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1115" algn="just">
                        <a:lnSpc>
                          <a:spcPct val="115000"/>
                        </a:lnSpc>
                        <a:spcAft>
                          <a:spcPts val="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1000" dirty="0">
                          <a:effectLst/>
                          <a:latin typeface="Arial" panose="020B0604020202020204" pitchFamily="34" charset="0"/>
                          <a:ea typeface="Calibri" panose="020F0502020204030204" pitchFamily="34" charset="0"/>
                          <a:cs typeface="Times New Roman" panose="02020603050405020304" pitchFamily="18" charset="0"/>
                        </a:rPr>
                        <a:t>Yılsonu gerçekleşmelerinin, gösterge hedeflerinden sapmaların ve sapma nedenlerin değerlendirilerek gerekli tedbirlerin alınması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000" dirty="0">
                          <a:effectLst/>
                          <a:latin typeface="Arial" panose="020B0604020202020204" pitchFamily="34"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000" b="1" dirty="0">
                          <a:effectLst/>
                          <a:latin typeface="Arial" panose="020B0604020202020204" pitchFamily="34" charset="0"/>
                          <a:ea typeface="Calibri" panose="020F0502020204030204" pitchFamily="34" charset="0"/>
                          <a:cs typeface="Times New Roman" panose="02020603050405020304" pitchFamily="18" charset="0"/>
                        </a:rPr>
                        <a:t>Tüm yıl</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20" marR="57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6" name="Diyagram 5"/>
          <p:cNvGraphicFramePr/>
          <p:nvPr>
            <p:extLst/>
          </p:nvPr>
        </p:nvGraphicFramePr>
        <p:xfrm>
          <a:off x="1314654" y="3734460"/>
          <a:ext cx="5072380" cy="723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2"/>
          <p:cNvSpPr>
            <a:spLocks noChangeArrowheads="1"/>
          </p:cNvSpPr>
          <p:nvPr/>
        </p:nvSpPr>
        <p:spPr bwMode="auto">
          <a:xfrm>
            <a:off x="2906243" y="6608861"/>
            <a:ext cx="1889125" cy="1459134"/>
          </a:xfrm>
          <a:prstGeom prst="ellipse">
            <a:avLst/>
          </a:prstGeom>
          <a:solidFill>
            <a:schemeClr val="tx1">
              <a:lumMod val="75000"/>
              <a:lumOff val="25000"/>
            </a:schemeClr>
          </a:solidFill>
          <a:ln w="127000" cmpd="dbl">
            <a:solidFill>
              <a:srgbClr val="000000"/>
            </a:solidFill>
            <a:round/>
            <a:headEnd/>
            <a:tailEnd/>
          </a:ln>
          <a:effectLst/>
          <a:extLst/>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tr-TR" altLang="tr-TR" sz="1200" b="1" dirty="0">
                <a:solidFill>
                  <a:prstClr val="white"/>
                </a:solidFill>
                <a:latin typeface="Arial" panose="020B0604020202020204" pitchFamily="34" charset="0"/>
                <a:ea typeface="Calibri" panose="020F0502020204030204" pitchFamily="34" charset="0"/>
                <a:cs typeface="Arial" panose="020B0604020202020204" pitchFamily="34" charset="0"/>
              </a:rPr>
              <a:t>2019-2023 Stratejik Planı İzleme ve Değerlendirme Modeli</a:t>
            </a:r>
          </a:p>
          <a:p>
            <a:pPr algn="ctr" defTabSz="914400" eaLnBrk="0" fontAlgn="base" hangingPunct="0">
              <a:spcBef>
                <a:spcPct val="0"/>
              </a:spcBef>
              <a:spcAft>
                <a:spcPct val="0"/>
              </a:spcAft>
            </a:pPr>
            <a:endParaRPr lang="tr-TR" altLang="tr-TR" sz="1200" dirty="0">
              <a:solidFill>
                <a:prstClr val="white"/>
              </a:solidFill>
              <a:latin typeface="Arial" panose="020B0604020202020204" pitchFamily="34" charset="0"/>
            </a:endParaRPr>
          </a:p>
        </p:txBody>
      </p:sp>
      <p:grpSp>
        <p:nvGrpSpPr>
          <p:cNvPr id="8" name="Grup 7">
            <a:extLst>
              <a:ext uri="{FF2B5EF4-FFF2-40B4-BE49-F238E27FC236}">
                <a16:creationId xmlns:a16="http://schemas.microsoft.com/office/drawing/2014/main" xmlns="" id="{6C835D27-4097-4A0D-82C4-F7155C2308DF}"/>
              </a:ext>
            </a:extLst>
          </p:cNvPr>
          <p:cNvGrpSpPr/>
          <p:nvPr/>
        </p:nvGrpSpPr>
        <p:grpSpPr>
          <a:xfrm>
            <a:off x="886942" y="4254760"/>
            <a:ext cx="5927724" cy="285794"/>
            <a:chOff x="825708" y="3383326"/>
            <a:chExt cx="5702821" cy="285751"/>
          </a:xfrm>
        </p:grpSpPr>
        <p:sp>
          <p:nvSpPr>
            <p:cNvPr id="10" name="Yuvarlatılmış Dikdörtgen 17">
              <a:extLst>
                <a:ext uri="{FF2B5EF4-FFF2-40B4-BE49-F238E27FC236}">
                  <a16:creationId xmlns:a16="http://schemas.microsoft.com/office/drawing/2014/main" xmlns="" id="{C2D78B5E-5FBE-4623-9B57-94C5AC0A68BF}"/>
                </a:ext>
              </a:extLst>
            </p:cNvPr>
            <p:cNvSpPr>
              <a:spLocks noChangeArrowheads="1"/>
            </p:cNvSpPr>
            <p:nvPr/>
          </p:nvSpPr>
          <p:spPr bwMode="auto">
            <a:xfrm>
              <a:off x="825708" y="3383326"/>
              <a:ext cx="4765055" cy="285751"/>
            </a:xfrm>
            <a:prstGeom prst="roundRect">
              <a:avLst>
                <a:gd name="adj" fmla="val 16667"/>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8517"/>
              <a:r>
                <a:rPr lang="tr-TR" sz="1400" b="1" dirty="0">
                  <a:solidFill>
                    <a:prstClr val="white"/>
                  </a:solidFill>
                  <a:latin typeface="Calibri"/>
                  <a:cs typeface="Arial" pitchFamily="34" charset="0"/>
                </a:rPr>
                <a:t>İzleme ve Değerlendirme Modeli</a:t>
              </a:r>
            </a:p>
          </p:txBody>
        </p:sp>
        <p:sp>
          <p:nvSpPr>
            <p:cNvPr id="11" name="Yuvarlatılmış Dikdörtgen 18">
              <a:extLst>
                <a:ext uri="{FF2B5EF4-FFF2-40B4-BE49-F238E27FC236}">
                  <a16:creationId xmlns:a16="http://schemas.microsoft.com/office/drawing/2014/main" xmlns="" id="{A04168ED-AE3B-425E-9759-8EC7C56C6E75}"/>
                </a:ext>
              </a:extLst>
            </p:cNvPr>
            <p:cNvSpPr/>
            <p:nvPr/>
          </p:nvSpPr>
          <p:spPr>
            <a:xfrm>
              <a:off x="5619337" y="3383328"/>
              <a:ext cx="909192" cy="28574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028517"/>
              <a:r>
                <a:rPr lang="tr-TR" sz="1200" b="1" dirty="0">
                  <a:solidFill>
                    <a:prstClr val="white"/>
                  </a:solidFill>
                  <a:effectLst>
                    <a:outerShdw blurRad="38100" dist="38100" dir="2700000" algn="tl">
                      <a:srgbClr val="000000">
                        <a:alpha val="43137"/>
                      </a:srgbClr>
                    </a:outerShdw>
                  </a:effectLst>
                  <a:latin typeface="Arial Black" pitchFamily="34" charset="0"/>
                </a:rPr>
                <a:t>Şekil  9</a:t>
              </a:r>
            </a:p>
          </p:txBody>
        </p:sp>
      </p:grpSp>
      <p:sp>
        <p:nvSpPr>
          <p:cNvPr id="12" name="Metin kutusu 11">
            <a:extLst>
              <a:ext uri="{FF2B5EF4-FFF2-40B4-BE49-F238E27FC236}">
                <a16:creationId xmlns:a16="http://schemas.microsoft.com/office/drawing/2014/main" xmlns="" id="{3DCB0B49-1378-4733-8474-3B29F6438237}"/>
              </a:ext>
            </a:extLst>
          </p:cNvPr>
          <p:cNvSpPr txBox="1"/>
          <p:nvPr/>
        </p:nvSpPr>
        <p:spPr>
          <a:xfrm>
            <a:off x="794" y="9062276"/>
            <a:ext cx="462132" cy="307824"/>
          </a:xfrm>
          <a:prstGeom prst="rect">
            <a:avLst/>
          </a:prstGeom>
          <a:noFill/>
        </p:spPr>
        <p:txBody>
          <a:bodyPr wrap="square" rtlCol="0">
            <a:spAutoFit/>
          </a:bodyPr>
          <a:lstStyle/>
          <a:p>
            <a:pPr algn="ctr" defTabSz="1028517"/>
            <a:r>
              <a:rPr lang="tr-TR" sz="1400" b="1" dirty="0">
                <a:solidFill>
                  <a:prstClr val="black"/>
                </a:solidFill>
                <a:latin typeface="Calibri"/>
              </a:rPr>
              <a:t>33</a:t>
            </a:r>
          </a:p>
        </p:txBody>
      </p:sp>
    </p:spTree>
    <p:extLst>
      <p:ext uri="{BB962C8B-B14F-4D97-AF65-F5344CB8AC3E}">
        <p14:creationId xmlns:p14="http://schemas.microsoft.com/office/powerpoint/2010/main" val="2038163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pPr/>
              <a:t>41</a:t>
            </a:fld>
            <a:endParaRPr lang="tr-TR"/>
          </a:p>
        </p:txBody>
      </p:sp>
      <p:pic>
        <p:nvPicPr>
          <p:cNvPr id="1026" name="Picture 2" descr="C:\Users\Kullanıcı\Desktop\doc00449920200124115614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23825"/>
            <a:ext cx="7558087" cy="1068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425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33">
            <a:extLst>
              <a:ext uri="{FF2B5EF4-FFF2-40B4-BE49-F238E27FC236}">
                <a16:creationId xmlns:a16="http://schemas.microsoft.com/office/drawing/2014/main" xmlns="" id="{E2749254-D6AF-40A9-90B5-32838B275231}"/>
              </a:ext>
            </a:extLst>
          </p:cNvPr>
          <p:cNvSpPr>
            <a:spLocks noChangeArrowheads="1"/>
          </p:cNvSpPr>
          <p:nvPr/>
        </p:nvSpPr>
        <p:spPr bwMode="auto">
          <a:xfrm>
            <a:off x="97413" y="1"/>
            <a:ext cx="7366436" cy="10440988"/>
          </a:xfrm>
          <a:prstGeom prst="rect">
            <a:avLst/>
          </a:prstGeom>
          <a:solidFill>
            <a:srgbClr val="4BACC6"/>
          </a:solidFill>
          <a:ln w="127000" cmpd="dbl">
            <a:solidFill>
              <a:srgbClr val="4BACC6"/>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100817" tIns="50408" rIns="100817" bIns="50408" numCol="1" anchor="ctr" anchorCtr="0" compatLnSpc="1">
            <a:prstTxWarp prst="textNoShape">
              <a:avLst/>
            </a:prstTxWarp>
          </a:bodyPr>
          <a:lstStyle/>
          <a:p>
            <a:pPr defTabSz="1008126"/>
            <a:endParaRPr lang="tr-TR" sz="1985">
              <a:solidFill>
                <a:prstClr val="black"/>
              </a:solidFill>
              <a:latin typeface="Calibri"/>
            </a:endParaRPr>
          </a:p>
        </p:txBody>
      </p:sp>
      <p:sp>
        <p:nvSpPr>
          <p:cNvPr id="5" name="Rectangle 1534">
            <a:extLst>
              <a:ext uri="{FF2B5EF4-FFF2-40B4-BE49-F238E27FC236}">
                <a16:creationId xmlns:a16="http://schemas.microsoft.com/office/drawing/2014/main" xmlns="" id="{D112858E-81FD-4287-A04C-C59C2A0935FB}"/>
              </a:ext>
            </a:extLst>
          </p:cNvPr>
          <p:cNvSpPr>
            <a:spLocks noChangeArrowheads="1"/>
          </p:cNvSpPr>
          <p:nvPr/>
        </p:nvSpPr>
        <p:spPr bwMode="auto">
          <a:xfrm>
            <a:off x="1775798" y="356183"/>
            <a:ext cx="5688052" cy="9428351"/>
          </a:xfrm>
          <a:prstGeom prst="rect">
            <a:avLst/>
          </a:prstGeom>
          <a:gradFill rotWithShape="0">
            <a:gsLst>
              <a:gs pos="0">
                <a:srgbClr val="8064A2"/>
              </a:gs>
              <a:gs pos="100000">
                <a:srgbClr val="5E4878"/>
              </a:gs>
            </a:gsLst>
            <a:path path="shape">
              <a:fillToRect l="50000" t="50000" r="50000" b="50000"/>
            </a:path>
          </a:gradFill>
          <a:ln>
            <a:noFill/>
          </a:ln>
          <a:effectLst>
            <a:outerShdw dist="28398" dir="3806097" algn="ctr" rotWithShape="0">
              <a:srgbClr val="3F3151"/>
            </a:outerShdw>
          </a:effectLst>
          <a:extLst>
            <a:ext uri="{91240B29-F687-4F45-9708-019B960494DF}">
              <a14:hiddenLine xmlns:a14="http://schemas.microsoft.com/office/drawing/2010/main" w="0">
                <a:solidFill>
                  <a:srgbClr val="000000"/>
                </a:solidFill>
                <a:miter lim="800000"/>
                <a:headEnd/>
                <a:tailEnd/>
              </a14:hiddenLine>
            </a:ext>
          </a:extLst>
        </p:spPr>
        <p:txBody>
          <a:bodyPr vert="horz" wrap="square" lIns="252042" tIns="1512252" rIns="504084" bIns="50408" numCol="1" anchor="t" anchorCtr="0" compatLnSpc="1">
            <a:prstTxWarp prst="textNoShape">
              <a:avLst/>
            </a:prstTxWarp>
          </a:bodyPr>
          <a:lstStyle/>
          <a:p>
            <a:pPr defTabSz="1008126" fontAlgn="base">
              <a:spcBef>
                <a:spcPct val="0"/>
              </a:spcBef>
              <a:spcAft>
                <a:spcPct val="0"/>
              </a:spcAft>
            </a:pPr>
            <a:endParaRPr lang="tr-TR" sz="1985" b="1" dirty="0">
              <a:solidFill>
                <a:srgbClr val="FFFF69"/>
              </a:solidFill>
              <a:latin typeface="Arial" pitchFamily="34" charset="0"/>
              <a:cs typeface="Arial" pitchFamily="34" charset="0"/>
            </a:endParaRPr>
          </a:p>
          <a:p>
            <a:pPr algn="ctr" defTabSz="1008126" fontAlgn="base">
              <a:spcBef>
                <a:spcPct val="0"/>
              </a:spcBef>
              <a:spcAft>
                <a:spcPct val="0"/>
              </a:spcAft>
            </a:pPr>
            <a:r>
              <a:rPr lang="tr-TR" sz="1985" b="1" dirty="0">
                <a:solidFill>
                  <a:srgbClr val="FFFF69"/>
                </a:solidFill>
                <a:latin typeface="Arial" pitchFamily="34" charset="0"/>
                <a:cs typeface="Arial" pitchFamily="34" charset="0"/>
              </a:rPr>
              <a:t/>
            </a:r>
            <a:br>
              <a:rPr lang="tr-TR" sz="1985" b="1" dirty="0">
                <a:solidFill>
                  <a:srgbClr val="FFFF69"/>
                </a:solidFill>
                <a:latin typeface="Arial" pitchFamily="34" charset="0"/>
                <a:cs typeface="Arial" pitchFamily="34" charset="0"/>
              </a:rPr>
            </a:br>
            <a:r>
              <a:rPr lang="tr-TR" sz="2205" b="1" dirty="0">
                <a:solidFill>
                  <a:srgbClr val="FFFF00"/>
                </a:solidFill>
                <a:latin typeface="Times New Roman" pitchFamily="18" charset="0"/>
                <a:cs typeface="Arial" pitchFamily="34" charset="0"/>
              </a:rPr>
              <a:t/>
            </a:r>
            <a:br>
              <a:rPr lang="tr-TR" sz="2205" b="1" dirty="0">
                <a:solidFill>
                  <a:srgbClr val="FFFF00"/>
                </a:solidFill>
                <a:latin typeface="Times New Roman" pitchFamily="18" charset="0"/>
                <a:cs typeface="Arial" pitchFamily="34" charset="0"/>
              </a:rPr>
            </a:b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endParaRPr lang="tr-TR" sz="2205" b="1" dirty="0">
              <a:solidFill>
                <a:srgbClr val="FFFF00"/>
              </a:solidFill>
              <a:latin typeface="Times New Roman" pitchFamily="18" charset="0"/>
              <a:cs typeface="Arial" pitchFamily="34" charset="0"/>
            </a:endParaRPr>
          </a:p>
          <a:p>
            <a:pPr algn="ctr" defTabSz="1008126" fontAlgn="base">
              <a:spcBef>
                <a:spcPct val="0"/>
              </a:spcBef>
              <a:spcAft>
                <a:spcPct val="0"/>
              </a:spcAft>
            </a:pPr>
            <a:r>
              <a:rPr lang="tr-TR" sz="5513" b="1" dirty="0" smtClean="0">
                <a:solidFill>
                  <a:srgbClr val="FFFFFF"/>
                </a:solidFill>
                <a:latin typeface="Times New Roman" pitchFamily="18" charset="0"/>
                <a:cs typeface="Arial" pitchFamily="34" charset="0"/>
              </a:rPr>
              <a:t>2019-2023 </a:t>
            </a:r>
            <a:r>
              <a:rPr lang="tr-TR" sz="5513" b="1" dirty="0">
                <a:solidFill>
                  <a:srgbClr val="FFFFFF"/>
                </a:solidFill>
                <a:latin typeface="Times New Roman" pitchFamily="18" charset="0"/>
                <a:cs typeface="Arial" pitchFamily="34" charset="0"/>
              </a:rPr>
              <a:t>STRATEJİK PLAN</a:t>
            </a:r>
            <a:endParaRPr lang="tr-TR" sz="5513" dirty="0">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dirty="0">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544" noProof="1">
              <a:solidFill>
                <a:srgbClr val="FFFFFF"/>
              </a:solidFill>
              <a:latin typeface="Times New Roman" pitchFamily="18" charset="0"/>
              <a:cs typeface="Arial" pitchFamily="34" charset="0"/>
            </a:endParaRPr>
          </a:p>
          <a:p>
            <a:pPr algn="ctr" defTabSz="1008126" fontAlgn="base">
              <a:spcBef>
                <a:spcPct val="0"/>
              </a:spcBef>
              <a:spcAft>
                <a:spcPct val="0"/>
              </a:spcAft>
            </a:pPr>
            <a:endParaRPr lang="tr-TR" sz="1544" noProof="1">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32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endParaRPr lang="tr-TR" sz="1213" b="1" dirty="0">
              <a:solidFill>
                <a:srgbClr val="FFFFFF"/>
              </a:solidFill>
              <a:latin typeface="Times New Roman" pitchFamily="18" charset="0"/>
              <a:cs typeface="Arial" pitchFamily="34" charset="0"/>
            </a:endParaRPr>
          </a:p>
          <a:p>
            <a:pPr defTabSz="1008126" fontAlgn="base">
              <a:spcBef>
                <a:spcPct val="0"/>
              </a:spcBef>
              <a:spcAft>
                <a:spcPct val="0"/>
              </a:spcAft>
            </a:pPr>
            <a:r>
              <a:rPr lang="tr-TR" sz="1213" b="1" dirty="0">
                <a:solidFill>
                  <a:srgbClr val="FFFFFF"/>
                </a:solidFill>
                <a:latin typeface="Times New Roman" pitchFamily="18" charset="0"/>
                <a:cs typeface="Arial" pitchFamily="34" charset="0"/>
              </a:rPr>
              <a:t/>
            </a:r>
            <a:br>
              <a:rPr lang="tr-TR" sz="1213" b="1"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r>
              <a:rPr lang="tr-TR" sz="1213" dirty="0">
                <a:solidFill>
                  <a:srgbClr val="FFFFFF"/>
                </a:solidFill>
                <a:latin typeface="Times New Roman" pitchFamily="18" charset="0"/>
                <a:cs typeface="Arial" pitchFamily="34" charset="0"/>
              </a:rPr>
              <a:t/>
            </a:r>
            <a:br>
              <a:rPr lang="tr-TR" sz="1213" dirty="0">
                <a:solidFill>
                  <a:srgbClr val="FFFFFF"/>
                </a:solidFill>
                <a:latin typeface="Times New Roman" pitchFamily="18" charset="0"/>
                <a:cs typeface="Arial" pitchFamily="34" charset="0"/>
              </a:rPr>
            </a:br>
            <a:endParaRPr lang="tr-TR" sz="1985" dirty="0">
              <a:solidFill>
                <a:prstClr val="black"/>
              </a:solidFill>
              <a:latin typeface="Arial" pitchFamily="34" charset="0"/>
              <a:cs typeface="Arial" pitchFamily="34" charset="0"/>
            </a:endParaRPr>
          </a:p>
        </p:txBody>
      </p:sp>
      <p:pic>
        <p:nvPicPr>
          <p:cNvPr id="14" name="Resim 39" descr="http://tiryakihasanpasa.k12.tr/Themes/59/[18098889]meb3.jpg">
            <a:extLst>
              <a:ext uri="{FF2B5EF4-FFF2-40B4-BE49-F238E27FC236}">
                <a16:creationId xmlns:a16="http://schemas.microsoft.com/office/drawing/2014/main" xmlns="" id="{010CE567-33E7-4405-86EA-0BA184F01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956796" y="4459255"/>
            <a:ext cx="9728625" cy="152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etin kutusu 14">
            <a:extLst>
              <a:ext uri="{FF2B5EF4-FFF2-40B4-BE49-F238E27FC236}">
                <a16:creationId xmlns:a16="http://schemas.microsoft.com/office/drawing/2014/main" xmlns="" id="{B55BF6ED-B593-4E0E-B4CE-27F4D6163138}"/>
              </a:ext>
            </a:extLst>
          </p:cNvPr>
          <p:cNvSpPr txBox="1"/>
          <p:nvPr/>
        </p:nvSpPr>
        <p:spPr>
          <a:xfrm>
            <a:off x="1775798" y="1125155"/>
            <a:ext cx="5639189" cy="2263953"/>
          </a:xfrm>
          <a:prstGeom prst="rect">
            <a:avLst/>
          </a:prstGeom>
          <a:noFill/>
        </p:spPr>
        <p:txBody>
          <a:bodyPr wrap="square" rtlCol="0">
            <a:spAutoFit/>
          </a:bodyPr>
          <a:lstStyle/>
          <a:p>
            <a:pPr algn="ctr" defTabSz="1008126"/>
            <a:r>
              <a:rPr lang="tr-TR" sz="3528" b="1" dirty="0">
                <a:solidFill>
                  <a:prstClr val="black"/>
                </a:solidFill>
              </a:rPr>
              <a:t>T.C</a:t>
            </a:r>
            <a:r>
              <a:rPr lang="tr-TR" sz="3528" b="1" dirty="0" smtClean="0">
                <a:solidFill>
                  <a:prstClr val="black"/>
                </a:solidFill>
              </a:rPr>
              <a:t>.  </a:t>
            </a:r>
            <a:endParaRPr lang="tr-TR" sz="3528" b="1" dirty="0">
              <a:solidFill>
                <a:prstClr val="black"/>
              </a:solidFill>
              <a:latin typeface="Calibri"/>
            </a:endParaRPr>
          </a:p>
          <a:p>
            <a:pPr algn="ctr" defTabSz="1008126"/>
            <a:r>
              <a:rPr lang="tr-TR" sz="3528" b="1" dirty="0" smtClean="0">
                <a:solidFill>
                  <a:prstClr val="black"/>
                </a:solidFill>
                <a:latin typeface="Calibri"/>
              </a:rPr>
              <a:t>BEYPAZARI ŞEHİT MEHMET ÇİFCİ İMAM HATİP ORTAOKULU</a:t>
            </a:r>
            <a:endParaRPr lang="tr-TR" sz="3528" b="1" dirty="0">
              <a:solidFill>
                <a:prstClr val="black"/>
              </a:solidFill>
              <a:latin typeface="Calibri"/>
            </a:endParaRPr>
          </a:p>
        </p:txBody>
      </p:sp>
    </p:spTree>
    <p:extLst>
      <p:ext uri="{BB962C8B-B14F-4D97-AF65-F5344CB8AC3E}">
        <p14:creationId xmlns:p14="http://schemas.microsoft.com/office/powerpoint/2010/main" val="2678804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52" r="95392" b="20453"/>
          <a:stretch/>
        </p:blipFill>
        <p:spPr bwMode="auto">
          <a:xfrm rot="16200000">
            <a:off x="3643679" y="6634297"/>
            <a:ext cx="271864" cy="663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C:\Users\TAYFUN ÖZTÜRK\Desktop\sp\2\GİRİŞ\iskenderun_Sayfa_0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07" t="7636" r="8970" b="7416"/>
          <a:stretch/>
        </p:blipFill>
        <p:spPr bwMode="auto">
          <a:xfrm>
            <a:off x="1058629" y="846392"/>
            <a:ext cx="5457840" cy="804789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 9"/>
          <p:cNvGrpSpPr/>
          <p:nvPr/>
        </p:nvGrpSpPr>
        <p:grpSpPr>
          <a:xfrm>
            <a:off x="642981" y="368305"/>
            <a:ext cx="6267770" cy="734170"/>
            <a:chOff x="175399" y="85662"/>
            <a:chExt cx="6674485" cy="734059"/>
          </a:xfrm>
        </p:grpSpPr>
        <p:sp>
          <p:nvSpPr>
            <p:cNvPr id="11" name="Çapraz Şerit 10"/>
            <p:cNvSpPr/>
            <p:nvPr/>
          </p:nvSpPr>
          <p:spPr>
            <a:xfrm rot="18755936">
              <a:off x="284122" y="198692"/>
              <a:ext cx="537845" cy="523875"/>
            </a:xfrm>
            <a:prstGeom prst="diagStripe">
              <a:avLst>
                <a:gd name="adj" fmla="val 0"/>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a:solidFill>
                  <a:prstClr val="black"/>
                </a:solidFill>
              </a:endParaRPr>
            </a:p>
          </p:txBody>
        </p:sp>
        <p:sp>
          <p:nvSpPr>
            <p:cNvPr id="12" name="Çapraz Şerit 11"/>
            <p:cNvSpPr/>
            <p:nvPr/>
          </p:nvSpPr>
          <p:spPr>
            <a:xfrm rot="7759180">
              <a:off x="6219790" y="311722"/>
              <a:ext cx="540385" cy="475614"/>
            </a:xfrm>
            <a:prstGeom prst="diagStripe">
              <a:avLst>
                <a:gd name="adj" fmla="val 1565"/>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023602"/>
              <a:endParaRPr lang="tr-TR">
                <a:solidFill>
                  <a:prstClr val="black"/>
                </a:solidFill>
              </a:endParaRPr>
            </a:p>
          </p:txBody>
        </p:sp>
        <p:sp>
          <p:nvSpPr>
            <p:cNvPr id="13" name="Dikdörtgen 12"/>
            <p:cNvSpPr/>
            <p:nvPr/>
          </p:nvSpPr>
          <p:spPr>
            <a:xfrm>
              <a:off x="175399" y="85662"/>
              <a:ext cx="6674485" cy="402590"/>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3602">
                <a:lnSpc>
                  <a:spcPct val="115000"/>
                </a:lnSpc>
                <a:spcAft>
                  <a:spcPts val="1000"/>
                </a:spcAft>
              </a:pPr>
              <a:r>
                <a:rPr lang="tr-TR" sz="1600" b="1"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GENÇLİĞE HİTABE</a:t>
              </a:r>
              <a:endParaRPr lang="tr-TR" sz="1600" dirty="0">
                <a:solidFill>
                  <a:sysClr val="windowText" lastClr="000000"/>
                </a:solidFill>
                <a:ea typeface="Calibri" panose="020F0502020204030204" pitchFamily="34" charset="0"/>
                <a:cs typeface="Times New Roman" panose="02020603050405020304" pitchFamily="18" charset="0"/>
              </a:endParaRPr>
            </a:p>
          </p:txBody>
        </p:sp>
      </p:grpSp>
      <p:sp>
        <p:nvSpPr>
          <p:cNvPr id="16" name="Metin kutusu 15"/>
          <p:cNvSpPr txBox="1"/>
          <p:nvPr/>
        </p:nvSpPr>
        <p:spPr>
          <a:xfrm>
            <a:off x="4976124" y="9840820"/>
            <a:ext cx="2133539" cy="269442"/>
          </a:xfrm>
          <a:prstGeom prst="rect">
            <a:avLst/>
          </a:prstGeom>
          <a:noFill/>
        </p:spPr>
        <p:txBody>
          <a:bodyPr wrap="square" lIns="91007" tIns="45527" rIns="91007" bIns="45527" rtlCol="0">
            <a:spAutoFit/>
          </a:bodyPr>
          <a:lstStyle/>
          <a:p>
            <a:pPr algn="r" defTabSz="1023602"/>
            <a:r>
              <a:rPr lang="tr-TR" sz="1100" b="1" dirty="0">
                <a:solidFill>
                  <a:prstClr val="black"/>
                </a:solidFill>
                <a:effectLst>
                  <a:outerShdw blurRad="38100" dist="38100" dir="2700000" algn="tl">
                    <a:srgbClr val="000000">
                      <a:alpha val="43137"/>
                    </a:srgbClr>
                  </a:outerShdw>
                </a:effectLst>
              </a:rPr>
              <a:t>Gençliğe Hitabe</a:t>
            </a:r>
          </a:p>
        </p:txBody>
      </p:sp>
      <p:sp>
        <p:nvSpPr>
          <p:cNvPr id="9" name="Metin kutusu 8">
            <a:extLst>
              <a:ext uri="{FF2B5EF4-FFF2-40B4-BE49-F238E27FC236}">
                <a16:creationId xmlns:a16="http://schemas.microsoft.com/office/drawing/2014/main" xmlns="" id="{13190148-D69C-4EB1-B6E3-726ABB7C92A3}"/>
              </a:ext>
            </a:extLst>
          </p:cNvPr>
          <p:cNvSpPr txBox="1"/>
          <p:nvPr/>
        </p:nvSpPr>
        <p:spPr>
          <a:xfrm>
            <a:off x="0" y="9077334"/>
            <a:ext cx="462229" cy="307777"/>
          </a:xfrm>
          <a:prstGeom prst="rect">
            <a:avLst/>
          </a:prstGeom>
          <a:noFill/>
        </p:spPr>
        <p:txBody>
          <a:bodyPr wrap="square" rtlCol="0">
            <a:spAutoFit/>
          </a:bodyPr>
          <a:lstStyle/>
          <a:p>
            <a:r>
              <a:rPr lang="tr-TR" sz="1400" b="1" dirty="0"/>
              <a:t>IV</a:t>
            </a:r>
          </a:p>
        </p:txBody>
      </p:sp>
    </p:spTree>
    <p:extLst>
      <p:ext uri="{BB962C8B-B14F-4D97-AF65-F5344CB8AC3E}">
        <p14:creationId xmlns:p14="http://schemas.microsoft.com/office/powerpoint/2010/main" val="505113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a:extLst>
              <a:ext uri="{FF2B5EF4-FFF2-40B4-BE49-F238E27FC236}">
                <a16:creationId xmlns:a16="http://schemas.microsoft.com/office/drawing/2014/main" xmlns="" id="{1AC7E3D8-111D-45F6-8550-22E9A18FD98A}"/>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8216" y="192088"/>
            <a:ext cx="7561263" cy="10437209"/>
          </a:xfrm>
          <a:prstGeom prst="rect">
            <a:avLst/>
          </a:prstGeom>
        </p:spPr>
      </p:pic>
      <p:pic>
        <p:nvPicPr>
          <p:cNvPr id="21" name="Picture 6"/>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352" r="95392" b="20453"/>
          <a:stretch/>
        </p:blipFill>
        <p:spPr bwMode="auto">
          <a:xfrm rot="16200000">
            <a:off x="3638908" y="6629123"/>
            <a:ext cx="271864" cy="665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up 3"/>
          <p:cNvGrpSpPr/>
          <p:nvPr/>
        </p:nvGrpSpPr>
        <p:grpSpPr>
          <a:xfrm>
            <a:off x="1615180" y="245806"/>
            <a:ext cx="4128756" cy="755272"/>
            <a:chOff x="1614793" y="614014"/>
            <a:chExt cx="4127889" cy="755157"/>
          </a:xfrm>
        </p:grpSpPr>
        <p:sp>
          <p:nvSpPr>
            <p:cNvPr id="3" name="Çapraz Köşesi Kesik Dikdörtgen 2"/>
            <p:cNvSpPr/>
            <p:nvPr/>
          </p:nvSpPr>
          <p:spPr>
            <a:xfrm>
              <a:off x="1740484" y="741991"/>
              <a:ext cx="4002198" cy="425521"/>
            </a:xfrm>
            <a:prstGeom prst="snip2DiagRect">
              <a:avLst>
                <a:gd name="adj1" fmla="val 0"/>
                <a:gd name="adj2" fmla="val 5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1023602"/>
              <a:endParaRPr lang="tr-TR">
                <a:solidFill>
                  <a:prstClr val="black"/>
                </a:solidFill>
              </a:endParaRPr>
            </a:p>
          </p:txBody>
        </p:sp>
        <p:grpSp>
          <p:nvGrpSpPr>
            <p:cNvPr id="13" name="Grup 12"/>
            <p:cNvGrpSpPr/>
            <p:nvPr/>
          </p:nvGrpSpPr>
          <p:grpSpPr>
            <a:xfrm rot="10800000" flipH="1" flipV="1">
              <a:off x="1614793" y="614014"/>
              <a:ext cx="3333387" cy="634587"/>
              <a:chOff x="-25142" y="-103243"/>
              <a:chExt cx="4619368" cy="601102"/>
            </a:xfrm>
          </p:grpSpPr>
          <p:sp>
            <p:nvSpPr>
              <p:cNvPr id="16" name="Dikdörtgen 15"/>
              <p:cNvSpPr>
                <a:spLocks noChangeArrowheads="1"/>
              </p:cNvSpPr>
              <p:nvPr/>
            </p:nvSpPr>
            <p:spPr bwMode="auto">
              <a:xfrm>
                <a:off x="2339976" y="-28442"/>
                <a:ext cx="2254250" cy="526301"/>
              </a:xfrm>
              <a:prstGeom prst="rect">
                <a:avLst/>
              </a:prstGeom>
              <a:noFill/>
              <a:ln w="12700">
                <a:noFill/>
                <a:miter lim="800000"/>
                <a:headEnd/>
                <a:tailEnd/>
              </a:ln>
            </p:spPr>
            <p:txBody>
              <a:bodyPr rot="0" vert="horz" wrap="square" lIns="182880" tIns="45720" rIns="182880" bIns="45720" anchor="ctr" anchorCtr="0" upright="1">
                <a:noAutofit/>
              </a:bodyPr>
              <a:lstStyle/>
              <a:p>
                <a:pPr defTabSz="1023602">
                  <a:defRPr/>
                </a:pPr>
                <a:r>
                  <a:rPr lang="tr-TR" sz="1200" b="1"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kern="0">
                  <a:solidFill>
                    <a:sysClr val="windowText" lastClr="000000"/>
                  </a:solidFill>
                  <a:ea typeface="Times New Roman" panose="02020603050405020304" pitchFamily="18" charset="0"/>
                  <a:cs typeface="Times New Roman" panose="02020603050405020304" pitchFamily="18" charset="0"/>
                </a:endParaRPr>
              </a:p>
            </p:txBody>
          </p:sp>
          <p:sp>
            <p:nvSpPr>
              <p:cNvPr id="17" name="Dikdörtgen 16"/>
              <p:cNvSpPr>
                <a:spLocks noChangeArrowheads="1"/>
              </p:cNvSpPr>
              <p:nvPr/>
            </p:nvSpPr>
            <p:spPr bwMode="auto">
              <a:xfrm>
                <a:off x="-25142" y="-103243"/>
                <a:ext cx="3900539" cy="474752"/>
              </a:xfrm>
              <a:prstGeom prst="rect">
                <a:avLst/>
              </a:prstGeom>
              <a:noFill/>
              <a:ln w="12700">
                <a:noFill/>
                <a:miter lim="800000"/>
                <a:headEnd/>
                <a:tailEnd/>
              </a:ln>
            </p:spPr>
            <p:txBody>
              <a:bodyPr rot="0" vert="horz" wrap="square" lIns="182880" tIns="45720" rIns="182880" bIns="45720" anchor="ctr" anchorCtr="0" upright="1">
                <a:noAutofit/>
              </a:bodyPr>
              <a:lstStyle/>
              <a:p>
                <a:pPr defTabSz="1023602">
                  <a:defRPr/>
                </a:pPr>
                <a:r>
                  <a:rPr lang="tr-TR" sz="16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SUNUŞ</a:t>
                </a:r>
                <a:endParaRPr lang="tr-TR" sz="1600" kern="0" dirty="0">
                  <a:solidFill>
                    <a:prstClr val="black"/>
                  </a:solidFill>
                  <a:ea typeface="Times New Roman" panose="02020603050405020304" pitchFamily="18" charset="0"/>
                  <a:cs typeface="Times New Roman" panose="02020603050405020304" pitchFamily="18" charset="0"/>
                </a:endParaRPr>
              </a:p>
            </p:txBody>
          </p:sp>
        </p:grpSp>
        <p:sp>
          <p:nvSpPr>
            <p:cNvPr id="2" name="Dikdörtgen 1"/>
            <p:cNvSpPr/>
            <p:nvPr/>
          </p:nvSpPr>
          <p:spPr>
            <a:xfrm>
              <a:off x="2195526" y="722939"/>
              <a:ext cx="3429000" cy="646232"/>
            </a:xfrm>
            <a:prstGeom prst="rect">
              <a:avLst/>
            </a:prstGeom>
          </p:spPr>
          <p:txBody>
            <a:bodyPr>
              <a:spAutoFit/>
            </a:bodyPr>
            <a:lstStyle/>
            <a:p>
              <a:pPr algn="r" defTabSz="1023602"/>
              <a:r>
                <a:rPr lang="tr-TR" sz="1200" b="1" dirty="0" smtClean="0">
                  <a:cs typeface="Times New Roman" pitchFamily="18" charset="0"/>
                </a:rPr>
                <a:t>AHMET TOK</a:t>
              </a:r>
            </a:p>
            <a:p>
              <a:pPr algn="r" defTabSz="1023602"/>
              <a:r>
                <a:rPr lang="tr-TR" sz="1200" b="1" dirty="0" smtClean="0">
                  <a:solidFill>
                    <a:prstClr val="black"/>
                  </a:solidFill>
                  <a:cs typeface="Times New Roman" pitchFamily="18" charset="0"/>
                </a:rPr>
                <a:t>Şehit Mehmet </a:t>
              </a:r>
              <a:r>
                <a:rPr lang="tr-TR" sz="1200" b="1" dirty="0" err="1" smtClean="0">
                  <a:solidFill>
                    <a:prstClr val="black"/>
                  </a:solidFill>
                  <a:cs typeface="Times New Roman" pitchFamily="18" charset="0"/>
                </a:rPr>
                <a:t>Çifci</a:t>
              </a:r>
              <a:r>
                <a:rPr lang="tr-TR" sz="1200" b="1" dirty="0" smtClean="0">
                  <a:solidFill>
                    <a:prstClr val="black"/>
                  </a:solidFill>
                  <a:cs typeface="Times New Roman" pitchFamily="18" charset="0"/>
                </a:rPr>
                <a:t> İmam Hatip Ortaokulu</a:t>
              </a:r>
            </a:p>
            <a:p>
              <a:pPr algn="r" defTabSz="1023602"/>
              <a:r>
                <a:rPr lang="tr-TR" sz="1200" b="1" dirty="0" smtClean="0">
                  <a:cs typeface="Times New Roman" pitchFamily="18" charset="0"/>
                </a:rPr>
                <a:t>Okul Müdürü</a:t>
              </a:r>
              <a:endParaRPr lang="tr-TR" sz="1200" dirty="0" smtClean="0">
                <a:solidFill>
                  <a:prstClr val="black"/>
                </a:solidFill>
                <a:ea typeface="TimesNewRomanPSMT"/>
                <a:cs typeface="Times New Roman" pitchFamily="18" charset="0"/>
              </a:endParaRPr>
            </a:p>
          </p:txBody>
        </p:sp>
      </p:grpSp>
      <p:sp>
        <p:nvSpPr>
          <p:cNvPr id="14" name="Metin kutusu 13"/>
          <p:cNvSpPr txBox="1"/>
          <p:nvPr/>
        </p:nvSpPr>
        <p:spPr>
          <a:xfrm>
            <a:off x="4010024" y="9557229"/>
            <a:ext cx="3090075" cy="261220"/>
          </a:xfrm>
          <a:prstGeom prst="rect">
            <a:avLst/>
          </a:prstGeom>
          <a:noFill/>
        </p:spPr>
        <p:txBody>
          <a:bodyPr wrap="square" lIns="91007" tIns="45527" rIns="91007" bIns="45527" rtlCol="0">
            <a:spAutoFit/>
          </a:bodyPr>
          <a:lstStyle/>
          <a:p>
            <a:pPr algn="r" defTabSz="1023602"/>
            <a:r>
              <a:rPr lang="tr-TR" sz="1100" b="1" dirty="0" smtClean="0">
                <a:solidFill>
                  <a:prstClr val="black"/>
                </a:solidFill>
                <a:effectLst>
                  <a:outerShdw blurRad="38100" dist="38100" dir="2700000" algn="tl">
                    <a:srgbClr val="000000">
                      <a:alpha val="43137"/>
                    </a:srgbClr>
                  </a:outerShdw>
                </a:effectLst>
              </a:rPr>
              <a:t>Şehit Mehmet </a:t>
            </a:r>
            <a:r>
              <a:rPr lang="tr-TR" sz="1100" b="1" dirty="0" err="1" smtClean="0">
                <a:solidFill>
                  <a:prstClr val="black"/>
                </a:solidFill>
                <a:effectLst>
                  <a:outerShdw blurRad="38100" dist="38100" dir="2700000" algn="tl">
                    <a:srgbClr val="000000">
                      <a:alpha val="43137"/>
                    </a:srgbClr>
                  </a:outerShdw>
                </a:effectLst>
              </a:rPr>
              <a:t>Çifci</a:t>
            </a:r>
            <a:r>
              <a:rPr lang="tr-TR" sz="1100" b="1" dirty="0" smtClean="0">
                <a:solidFill>
                  <a:prstClr val="black"/>
                </a:solidFill>
                <a:effectLst>
                  <a:outerShdw blurRad="38100" dist="38100" dir="2700000" algn="tl">
                    <a:srgbClr val="000000">
                      <a:alpha val="43137"/>
                    </a:srgbClr>
                  </a:outerShdw>
                </a:effectLst>
              </a:rPr>
              <a:t> İmam Hatip Ortaokulu</a:t>
            </a:r>
            <a:endParaRPr lang="tr-TR" sz="1100" b="1" dirty="0">
              <a:solidFill>
                <a:prstClr val="black"/>
              </a:solidFill>
              <a:effectLst>
                <a:outerShdw blurRad="38100" dist="38100" dir="2700000" algn="tl">
                  <a:srgbClr val="000000">
                    <a:alpha val="43137"/>
                  </a:srgbClr>
                </a:outerShdw>
              </a:effectLst>
            </a:endParaRPr>
          </a:p>
        </p:txBody>
      </p:sp>
      <p:sp>
        <p:nvSpPr>
          <p:cNvPr id="15" name="Metin kutusu 14"/>
          <p:cNvSpPr txBox="1"/>
          <p:nvPr/>
        </p:nvSpPr>
        <p:spPr>
          <a:xfrm>
            <a:off x="4747016" y="9169862"/>
            <a:ext cx="2133539" cy="430497"/>
          </a:xfrm>
          <a:prstGeom prst="rect">
            <a:avLst/>
          </a:prstGeom>
          <a:noFill/>
        </p:spPr>
        <p:txBody>
          <a:bodyPr wrap="square" lIns="91007" tIns="45527" rIns="91007" bIns="45527" rtlCol="0">
            <a:spAutoFit/>
          </a:bodyPr>
          <a:lstStyle/>
          <a:p>
            <a:pPr algn="r" defTabSz="1023602"/>
            <a:r>
              <a:rPr lang="tr-TR" sz="1100" b="1" dirty="0" smtClean="0">
                <a:cs typeface="Times New Roman" pitchFamily="18" charset="0"/>
              </a:rPr>
              <a:t>Ahmet TOK</a:t>
            </a:r>
          </a:p>
          <a:p>
            <a:pPr algn="r" defTabSz="1023602"/>
            <a:r>
              <a:rPr lang="tr-TR" sz="1100" b="1" dirty="0" smtClean="0">
                <a:cs typeface="Times New Roman" pitchFamily="18" charset="0"/>
              </a:rPr>
              <a:t>Okul </a:t>
            </a:r>
            <a:r>
              <a:rPr lang="tr-TR" sz="1100" b="1" dirty="0">
                <a:cs typeface="Times New Roman" pitchFamily="18" charset="0"/>
              </a:rPr>
              <a:t>Müdürü</a:t>
            </a:r>
            <a:endParaRPr lang="tr-TR" sz="1100" b="1" dirty="0">
              <a:solidFill>
                <a:prstClr val="black"/>
              </a:solidFill>
              <a:effectLst>
                <a:outerShdw blurRad="38100" dist="38100" dir="2700000" algn="tl">
                  <a:srgbClr val="000000">
                    <a:alpha val="43137"/>
                  </a:srgbClr>
                </a:outerShdw>
              </a:effectLst>
            </a:endParaRPr>
          </a:p>
        </p:txBody>
      </p:sp>
      <p:sp>
        <p:nvSpPr>
          <p:cNvPr id="18" name="Metin kutusu 17">
            <a:extLst>
              <a:ext uri="{FF2B5EF4-FFF2-40B4-BE49-F238E27FC236}">
                <a16:creationId xmlns:a16="http://schemas.microsoft.com/office/drawing/2014/main" xmlns="" id="{67240972-A369-43C8-BEA1-A9E701298AB0}"/>
              </a:ext>
            </a:extLst>
          </p:cNvPr>
          <p:cNvSpPr txBox="1"/>
          <p:nvPr/>
        </p:nvSpPr>
        <p:spPr>
          <a:xfrm>
            <a:off x="0" y="9077334"/>
            <a:ext cx="462229" cy="307777"/>
          </a:xfrm>
          <a:prstGeom prst="rect">
            <a:avLst/>
          </a:prstGeom>
          <a:noFill/>
        </p:spPr>
        <p:txBody>
          <a:bodyPr wrap="square" rtlCol="0">
            <a:spAutoFit/>
          </a:bodyPr>
          <a:lstStyle/>
          <a:p>
            <a:r>
              <a:rPr lang="tr-TR" sz="1400" b="1" dirty="0"/>
              <a:t>V</a:t>
            </a:r>
          </a:p>
        </p:txBody>
      </p:sp>
      <p:sp>
        <p:nvSpPr>
          <p:cNvPr id="20" name="Dikdörtgen 19">
            <a:extLst>
              <a:ext uri="{FF2B5EF4-FFF2-40B4-BE49-F238E27FC236}">
                <a16:creationId xmlns:a16="http://schemas.microsoft.com/office/drawing/2014/main" xmlns="" id="{3E23F5EF-F3EA-4BBE-8DF3-F1C65C1D240B}"/>
              </a:ext>
            </a:extLst>
          </p:cNvPr>
          <p:cNvSpPr/>
          <p:nvPr/>
        </p:nvSpPr>
        <p:spPr>
          <a:xfrm>
            <a:off x="481839" y="4161725"/>
            <a:ext cx="5965064" cy="5188856"/>
          </a:xfrm>
          <a:prstGeom prst="rect">
            <a:avLst/>
          </a:prstGeom>
        </p:spPr>
        <p:txBody>
          <a:bodyPr wrap="square">
            <a:spAutoFit/>
          </a:bodyPr>
          <a:lstStyle/>
          <a:p>
            <a:pPr indent="355600" algn="just" eaLnBrk="0" fontAlgn="base" hangingPunct="0">
              <a:lnSpc>
                <a:spcPts val="1900"/>
              </a:lnSpc>
              <a:spcBef>
                <a:spcPct val="0"/>
              </a:spcBef>
              <a:spcAft>
                <a:spcPct val="0"/>
              </a:spcAft>
              <a:tabLst>
                <a:tab pos="3695700" algn="l"/>
              </a:tabLst>
            </a:pPr>
            <a:r>
              <a:rPr lang="tr-TR" sz="1200" dirty="0">
                <a:ea typeface="TimesNewRomanPSMT"/>
                <a:cs typeface="Times New Roman" pitchFamily="18" charset="0"/>
              </a:rPr>
              <a:t>Çok hızlı gelişen, değişen teknolojilerle bilginin değişim süreci de hızla değişmiş ve başarı için sistemli ve planlı bir çalışmayı kaçınılmaz kılmıştır. Sürekli değişen ve gelişen ortamlarda çağın gerekleri ile uyumlu bir eğitim öğretim anlayışını sistematik bir şekilde devam ettirebilmemiz, belirlediğimiz stratejileri en etkin şekilde uygulayabilmemiz ile mümkün olacaktır. Başarılı olmak da iyi bir planlama ve bu planın etkin bir şekilde uygulanmasına bağlıdır. </a:t>
            </a:r>
          </a:p>
          <a:p>
            <a:pPr indent="355600" algn="just" eaLnBrk="0" fontAlgn="base" hangingPunct="0">
              <a:lnSpc>
                <a:spcPts val="1900"/>
              </a:lnSpc>
              <a:spcBef>
                <a:spcPct val="0"/>
              </a:spcBef>
              <a:spcAft>
                <a:spcPct val="0"/>
              </a:spcAft>
              <a:tabLst>
                <a:tab pos="3695700" algn="l"/>
              </a:tabLst>
            </a:pPr>
            <a:r>
              <a:rPr lang="tr-TR" sz="1200" dirty="0">
                <a:ea typeface="TimesNewRomanPSMT"/>
                <a:cs typeface="Times New Roman" pitchFamily="18" charset="0"/>
              </a:rPr>
              <a:t>   Kapsamlı ve özgün bir çalışmanın sonucu hazırlanan Stratejik Plan okulumuzun çağa uyumu ve gelişimi açısından tespit edilen ve ulaşılması gereken hedeflerin yönünü doğrultusunu ve tercihlerini kapsamaktadır. Katılımcı bir anlayış ile oluşturulan Stratejik Plânın, okulumuzun eğitim yapısının daha da güçlendirilmesinde bir rehber olarak kullanılması amaçlanmaktadır. </a:t>
            </a:r>
          </a:p>
          <a:p>
            <a:pPr indent="355600" algn="just" eaLnBrk="0" fontAlgn="base" hangingPunct="0">
              <a:lnSpc>
                <a:spcPts val="1900"/>
              </a:lnSpc>
              <a:spcBef>
                <a:spcPct val="0"/>
              </a:spcBef>
              <a:spcAft>
                <a:spcPct val="0"/>
              </a:spcAft>
              <a:tabLst>
                <a:tab pos="3695700" algn="l"/>
              </a:tabLst>
            </a:pPr>
            <a:r>
              <a:rPr lang="tr-TR" sz="1200" dirty="0">
                <a:ea typeface="TimesNewRomanPSMT"/>
                <a:cs typeface="Times New Roman" pitchFamily="18" charset="0"/>
              </a:rPr>
              <a:t>   Belirlenen stratejik amaçlar doğrultusunda hedefler güncellenmiş ve okulumuzun 2019-2023 yıllarına ait stratejik plânı hazırlanmıştır. </a:t>
            </a:r>
          </a:p>
          <a:p>
            <a:pPr indent="355600" algn="just" eaLnBrk="0" fontAlgn="base" hangingPunct="0">
              <a:lnSpc>
                <a:spcPts val="1900"/>
              </a:lnSpc>
              <a:spcBef>
                <a:spcPct val="0"/>
              </a:spcBef>
              <a:spcAft>
                <a:spcPct val="0"/>
              </a:spcAft>
              <a:tabLst>
                <a:tab pos="3695700" algn="l"/>
              </a:tabLst>
            </a:pPr>
            <a:r>
              <a:rPr lang="tr-TR" sz="1200" dirty="0">
                <a:ea typeface="TimesNewRomanPSMT"/>
                <a:cs typeface="Times New Roman" pitchFamily="18" charset="0"/>
              </a:rPr>
              <a:t>   Bu planlama; 5018 sayılı Kamu Mali Yönetimi ve Kontrol Kanunu gereği, Kamu kurumlarında stratejik planlamanın yapılması gerekliliği esasına dayanarak hazırlanmıştır. Zoru hemen başarırız, imkânsızı başarmak zaman alır. </a:t>
            </a:r>
          </a:p>
          <a:p>
            <a:pPr indent="355600" algn="just" eaLnBrk="0" fontAlgn="base" hangingPunct="0">
              <a:lnSpc>
                <a:spcPts val="1900"/>
              </a:lnSpc>
              <a:spcBef>
                <a:spcPct val="0"/>
              </a:spcBef>
              <a:spcAft>
                <a:spcPct val="0"/>
              </a:spcAft>
              <a:tabLst>
                <a:tab pos="3695700" algn="l"/>
              </a:tabLst>
            </a:pPr>
            <a:r>
              <a:rPr lang="tr-TR" sz="1200" dirty="0">
                <a:ea typeface="TimesNewRomanPSMT"/>
                <a:cs typeface="Times New Roman" pitchFamily="18" charset="0"/>
              </a:rPr>
              <a:t>   Okulumuza ait bu planın hazırlanmasında her türlü özveriyi gösteren ve sürecin tamamlanmasına katkıda bulunan idarecilerimize, stratejik planlama ekiplerimize, İlçe Milli Eğitim Müdürlüğümüz Strateji Geliştirme Bölümü çalışanlarına teşekkür ediyor, bu plânın başarıyla uygulanması ile okulumuzun başarısının daha da artacağına inanıyor, tüm personelimize başarılar diliyorum</a:t>
            </a:r>
          </a:p>
        </p:txBody>
      </p:sp>
      <p:sp>
        <p:nvSpPr>
          <p:cNvPr id="22" name="Yuvarlatılmış Dikdörtgen 11">
            <a:extLst>
              <a:ext uri="{FF2B5EF4-FFF2-40B4-BE49-F238E27FC236}">
                <a16:creationId xmlns:a16="http://schemas.microsoft.com/office/drawing/2014/main" xmlns="" id="{6C6BED7A-EE06-439A-A71B-DDB055499F0E}"/>
              </a:ext>
            </a:extLst>
          </p:cNvPr>
          <p:cNvSpPr/>
          <p:nvPr/>
        </p:nvSpPr>
        <p:spPr>
          <a:xfrm>
            <a:off x="1363638" y="990071"/>
            <a:ext cx="5094514" cy="2664661"/>
          </a:xfrm>
          <a:prstGeom prst="roundRect">
            <a:avLst/>
          </a:prstGeom>
          <a:noFill/>
          <a:ln>
            <a:solidFill>
              <a:srgbClr val="413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6082" name="AutoShape 2" descr="https://mebbis.meb.gov.tr/EOzluk/AResimGoster.asp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descr="C:\Users\YAVUZ\Downloads\IMG_2319.jpg"/>
          <p:cNvPicPr>
            <a:picLocks noChangeAspect="1" noChangeArrowheads="1"/>
          </p:cNvPicPr>
          <p:nvPr/>
        </p:nvPicPr>
        <p:blipFill>
          <a:blip r:embed="rId5" cstate="print"/>
          <a:srcRect/>
          <a:stretch>
            <a:fillRect/>
          </a:stretch>
        </p:blipFill>
        <p:spPr bwMode="auto">
          <a:xfrm>
            <a:off x="2996944" y="1164217"/>
            <a:ext cx="1818896" cy="2335823"/>
          </a:xfrm>
          <a:prstGeom prst="rect">
            <a:avLst/>
          </a:prstGeom>
          <a:noFill/>
        </p:spPr>
      </p:pic>
    </p:spTree>
    <p:extLst>
      <p:ext uri="{BB962C8B-B14F-4D97-AF65-F5344CB8AC3E}">
        <p14:creationId xmlns:p14="http://schemas.microsoft.com/office/powerpoint/2010/main" val="77866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891546" y="49664"/>
            <a:ext cx="1200200" cy="421718"/>
          </a:xfrm>
          <a:prstGeom prst="rect">
            <a:avLst/>
          </a:prstGeom>
          <a:noFill/>
        </p:spPr>
        <p:txBody>
          <a:bodyPr wrap="square" lIns="102272" tIns="51144" rIns="102272" bIns="51144" rtlCol="0">
            <a:spAutoFit/>
          </a:bodyPr>
          <a:lstStyle/>
          <a:p>
            <a:r>
              <a:rPr lang="tr-TR" b="1" dirty="0">
                <a:solidFill>
                  <a:prstClr val="white"/>
                </a:solidFill>
              </a:rPr>
              <a:t>Sayfa No</a:t>
            </a:r>
          </a:p>
        </p:txBody>
      </p:sp>
      <p:grpSp>
        <p:nvGrpSpPr>
          <p:cNvPr id="12" name="Grup 11"/>
          <p:cNvGrpSpPr/>
          <p:nvPr/>
        </p:nvGrpSpPr>
        <p:grpSpPr>
          <a:xfrm>
            <a:off x="503324" y="358642"/>
            <a:ext cx="6511693" cy="734170"/>
            <a:chOff x="183515" y="85662"/>
            <a:chExt cx="6674485" cy="734059"/>
          </a:xfrm>
        </p:grpSpPr>
        <p:sp>
          <p:nvSpPr>
            <p:cNvPr id="17" name="Çapraz Şerit 16"/>
            <p:cNvSpPr/>
            <p:nvPr/>
          </p:nvSpPr>
          <p:spPr>
            <a:xfrm rot="18755936">
              <a:off x="300355" y="198692"/>
              <a:ext cx="537845" cy="523875"/>
            </a:xfrm>
            <a:prstGeom prst="diagStripe">
              <a:avLst>
                <a:gd name="adj" fmla="val 0"/>
              </a:avLst>
            </a:prstGeom>
            <a:solidFill>
              <a:srgbClr val="1B416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023764"/>
              <a:endParaRPr lang="tr-TR">
                <a:solidFill>
                  <a:prstClr val="black"/>
                </a:solidFill>
              </a:endParaRPr>
            </a:p>
          </p:txBody>
        </p:sp>
        <p:sp>
          <p:nvSpPr>
            <p:cNvPr id="18" name="Çapraz Şerit 17"/>
            <p:cNvSpPr/>
            <p:nvPr/>
          </p:nvSpPr>
          <p:spPr>
            <a:xfrm rot="7759180">
              <a:off x="6219790" y="311722"/>
              <a:ext cx="540385" cy="475614"/>
            </a:xfrm>
            <a:prstGeom prst="diagStripe">
              <a:avLst>
                <a:gd name="adj" fmla="val 1565"/>
              </a:avLst>
            </a:prstGeom>
            <a:solidFill>
              <a:srgbClr val="1B416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023764"/>
              <a:endParaRPr lang="tr-TR">
                <a:solidFill>
                  <a:prstClr val="black"/>
                </a:solidFill>
              </a:endParaRPr>
            </a:p>
          </p:txBody>
        </p:sp>
        <p:sp>
          <p:nvSpPr>
            <p:cNvPr id="19" name="Dikdörtgen 18"/>
            <p:cNvSpPr/>
            <p:nvPr/>
          </p:nvSpPr>
          <p:spPr>
            <a:xfrm>
              <a:off x="183515" y="85662"/>
              <a:ext cx="6674485" cy="40259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023764">
                <a:lnSpc>
                  <a:spcPct val="115000"/>
                </a:lnSpc>
                <a:spcAft>
                  <a:spcPts val="1000"/>
                </a:spcAft>
              </a:pPr>
              <a:r>
                <a:rPr lang="tr-TR" sz="1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İÇİNDEKİLER</a:t>
              </a:r>
            </a:p>
          </p:txBody>
        </p:sp>
      </p:grpSp>
      <p:graphicFrame>
        <p:nvGraphicFramePr>
          <p:cNvPr id="9" name="Tablo 8">
            <a:extLst>
              <a:ext uri="{FF2B5EF4-FFF2-40B4-BE49-F238E27FC236}">
                <a16:creationId xmlns:a16="http://schemas.microsoft.com/office/drawing/2014/main" xmlns="" id="{CBC6F23F-841D-461C-BBBD-50857ECA6762}"/>
              </a:ext>
            </a:extLst>
          </p:cNvPr>
          <p:cNvGraphicFramePr>
            <a:graphicFrameLocks noGrp="1"/>
          </p:cNvGraphicFramePr>
          <p:nvPr>
            <p:extLst>
              <p:ext uri="{D42A27DB-BD31-4B8C-83A1-F6EECF244321}">
                <p14:modId xmlns:p14="http://schemas.microsoft.com/office/powerpoint/2010/main" val="2271450803"/>
              </p:ext>
            </p:extLst>
          </p:nvPr>
        </p:nvGraphicFramePr>
        <p:xfrm>
          <a:off x="931751" y="985990"/>
          <a:ext cx="5705025" cy="5842377"/>
        </p:xfrm>
        <a:graphic>
          <a:graphicData uri="http://schemas.openxmlformats.org/drawingml/2006/table">
            <a:tbl>
              <a:tblPr/>
              <a:tblGrid>
                <a:gridCol w="297758">
                  <a:extLst>
                    <a:ext uri="{9D8B030D-6E8A-4147-A177-3AD203B41FA5}">
                      <a16:colId xmlns:a16="http://schemas.microsoft.com/office/drawing/2014/main" xmlns="" val="3266964288"/>
                    </a:ext>
                  </a:extLst>
                </a:gridCol>
                <a:gridCol w="4645009">
                  <a:extLst>
                    <a:ext uri="{9D8B030D-6E8A-4147-A177-3AD203B41FA5}">
                      <a16:colId xmlns:a16="http://schemas.microsoft.com/office/drawing/2014/main" xmlns="" val="3569274094"/>
                    </a:ext>
                  </a:extLst>
                </a:gridCol>
                <a:gridCol w="762258">
                  <a:extLst>
                    <a:ext uri="{9D8B030D-6E8A-4147-A177-3AD203B41FA5}">
                      <a16:colId xmlns:a16="http://schemas.microsoft.com/office/drawing/2014/main" xmlns="" val="3407283293"/>
                    </a:ext>
                  </a:extLst>
                </a:gridCol>
              </a:tblGrid>
              <a:tr h="239560">
                <a:tc gridSpan="2">
                  <a:txBody>
                    <a:bodyPr/>
                    <a:lstStyle/>
                    <a:p>
                      <a:pPr algn="l" fontAlgn="b"/>
                      <a:r>
                        <a:rPr lang="tr-TR" sz="1100" b="1" i="0" u="none" strike="noStrike" dirty="0">
                          <a:solidFill>
                            <a:srgbClr val="000000"/>
                          </a:solidFill>
                          <a:effectLst/>
                          <a:latin typeface="Calibri" panose="020F0502020204030204" pitchFamily="34" charset="0"/>
                          <a:ea typeface="SimSun" panose="02010600030101010101" pitchFamily="2" charset="-122"/>
                        </a:rPr>
                        <a:t>Sunuş</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tr-TR"/>
                    </a:p>
                  </a:txBody>
                  <a:tcPr/>
                </a:tc>
                <a:tc>
                  <a:txBody>
                    <a:bodyPr/>
                    <a:lstStyle/>
                    <a:p>
                      <a:pPr algn="ctr" fontAlgn="b"/>
                      <a:r>
                        <a:rPr lang="tr-TR" sz="1100" b="1" i="0" u="none" strike="noStrike" dirty="0" smtClean="0">
                          <a:solidFill>
                            <a:srgbClr val="000000"/>
                          </a:solidFill>
                          <a:effectLst/>
                          <a:latin typeface="Calibri" panose="020F0502020204030204" pitchFamily="34" charset="0"/>
                        </a:rPr>
                        <a:t>VI</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549095405"/>
                  </a:ext>
                </a:extLst>
              </a:tr>
              <a:tr h="247650">
                <a:tc gridSpan="2">
                  <a:txBody>
                    <a:bodyPr/>
                    <a:lstStyle/>
                    <a:p>
                      <a:pPr algn="l" fontAlgn="b"/>
                      <a:r>
                        <a:rPr lang="tr-TR" sz="1100" b="1" i="0" u="none" strike="noStrike">
                          <a:solidFill>
                            <a:srgbClr val="000000"/>
                          </a:solidFill>
                          <a:effectLst/>
                          <a:latin typeface="Calibri" panose="020F0502020204030204" pitchFamily="34" charset="0"/>
                          <a:ea typeface="SimSun" panose="02010600030101010101" pitchFamily="2" charset="-122"/>
                        </a:rPr>
                        <a:t>İçindekiler</a:t>
                      </a:r>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tr-TR"/>
                    </a:p>
                  </a:txBody>
                  <a:tcPr/>
                </a:tc>
                <a:tc>
                  <a:txBody>
                    <a:bodyPr/>
                    <a:lstStyle/>
                    <a:p>
                      <a:pPr algn="ctr" fontAlgn="b"/>
                      <a:r>
                        <a:rPr lang="tr-TR" sz="1100" b="1" i="0" u="none" strike="noStrike" dirty="0" smtClean="0">
                          <a:solidFill>
                            <a:srgbClr val="000000"/>
                          </a:solidFill>
                          <a:effectLst/>
                          <a:latin typeface="Calibri" panose="020F0502020204030204" pitchFamily="34" charset="0"/>
                        </a:rPr>
                        <a:t>VII</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065316915"/>
                  </a:ext>
                </a:extLst>
              </a:tr>
              <a:tr h="260350">
                <a:tc gridSpan="2">
                  <a:txBody>
                    <a:bodyPr/>
                    <a:lstStyle/>
                    <a:p>
                      <a:pPr algn="l" fontAlgn="b"/>
                      <a:r>
                        <a:rPr lang="tr-TR" sz="1100" b="1" i="0" u="none" strike="noStrike">
                          <a:solidFill>
                            <a:srgbClr val="000000"/>
                          </a:solidFill>
                          <a:effectLst/>
                          <a:latin typeface="Calibri" panose="020F0502020204030204" pitchFamily="34" charset="0"/>
                          <a:ea typeface="SimSun" panose="02010600030101010101" pitchFamily="2" charset="-122"/>
                        </a:rPr>
                        <a:t>BÖLÜM I: GİRİŞ ve PLAN HAZIRLIK SÜRECİ</a:t>
                      </a:r>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tr-TR"/>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VIII</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012357099"/>
                  </a:ext>
                </a:extLst>
              </a:tr>
              <a:tr h="266700">
                <a:tc gridSpan="2">
                  <a:txBody>
                    <a:bodyPr/>
                    <a:lstStyle/>
                    <a:p>
                      <a:pPr algn="l" fontAlgn="b"/>
                      <a:r>
                        <a:rPr lang="tr-TR" sz="1100" b="1" i="0" u="none" strike="noStrike">
                          <a:solidFill>
                            <a:srgbClr val="000000"/>
                          </a:solidFill>
                          <a:effectLst/>
                          <a:latin typeface="Calibri" panose="020F0502020204030204" pitchFamily="34" charset="0"/>
                          <a:ea typeface="SimSun" panose="02010600030101010101" pitchFamily="2" charset="-122"/>
                        </a:rPr>
                        <a:t>BÖLÜM II: DURUM ANALİZİ</a:t>
                      </a:r>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tr-TR"/>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XIV</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634725135"/>
                  </a:ext>
                </a:extLst>
              </a:tr>
              <a:tr h="311150">
                <a:tc>
                  <a:txBody>
                    <a:bodyPr/>
                    <a:lstStyle/>
                    <a:p>
                      <a:pPr algn="l" fontAlgn="b"/>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tr-TR" sz="1100" b="1" i="0" u="none" strike="noStrike" dirty="0" smtClean="0">
                          <a:solidFill>
                            <a:srgbClr val="000000"/>
                          </a:solidFill>
                          <a:effectLst/>
                          <a:latin typeface="Calibri" panose="020F0502020204030204" pitchFamily="34" charset="0"/>
                          <a:ea typeface="SimSun" panose="02010600030101010101" pitchFamily="2" charset="-122"/>
                        </a:rPr>
                        <a:t>Stratejik</a:t>
                      </a:r>
                      <a:r>
                        <a:rPr lang="tr-TR" sz="1100" b="1" i="0" u="none" strike="noStrike" baseline="0" dirty="0" smtClean="0">
                          <a:solidFill>
                            <a:srgbClr val="000000"/>
                          </a:solidFill>
                          <a:effectLst/>
                          <a:latin typeface="Calibri" panose="020F0502020204030204" pitchFamily="34" charset="0"/>
                          <a:ea typeface="SimSun" panose="02010600030101010101" pitchFamily="2" charset="-122"/>
                        </a:rPr>
                        <a:t> Plan Hazırlama Süreci – Stratejik Yönetim Süreci</a:t>
                      </a: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IX</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725359488"/>
                  </a:ext>
                </a:extLst>
              </a:tr>
              <a:tr h="266700">
                <a:tc>
                  <a:txBody>
                    <a:bodyPr/>
                    <a:lstStyle/>
                    <a:p>
                      <a:pPr algn="l" fontAlgn="b"/>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tr-TR" sz="1100" b="1" i="0" u="none" strike="noStrike" dirty="0" smtClean="0">
                          <a:solidFill>
                            <a:srgbClr val="000000"/>
                          </a:solidFill>
                          <a:effectLst/>
                          <a:latin typeface="Calibri" panose="020F0502020204030204" pitchFamily="34" charset="0"/>
                          <a:ea typeface="SimSun" panose="02010600030101010101" pitchFamily="2" charset="-122"/>
                        </a:rPr>
                        <a:t>Planın Sahiplenilmesi – Planlama Sürecinin Sahiplenilmesi – Hazırlık Programı</a:t>
                      </a: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XI</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327855134"/>
                  </a:ext>
                </a:extLst>
              </a:tr>
              <a:tr h="234950">
                <a:tc>
                  <a:txBody>
                    <a:bodyPr/>
                    <a:lstStyle/>
                    <a:p>
                      <a:pPr algn="l" fontAlgn="b"/>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tr-TR" sz="1100" b="1" i="0" u="none" strike="noStrike" dirty="0" smtClean="0">
                          <a:solidFill>
                            <a:srgbClr val="000000"/>
                          </a:solidFill>
                          <a:effectLst/>
                          <a:latin typeface="Calibri" panose="020F0502020204030204" pitchFamily="34" charset="0"/>
                          <a:ea typeface="SimSun" panose="02010600030101010101" pitchFamily="2" charset="-122"/>
                        </a:rPr>
                        <a:t>Durum</a:t>
                      </a:r>
                      <a:r>
                        <a:rPr lang="tr-TR" sz="1100" b="1" i="0" u="none" strike="noStrike" baseline="0" dirty="0" smtClean="0">
                          <a:solidFill>
                            <a:srgbClr val="000000"/>
                          </a:solidFill>
                          <a:effectLst/>
                          <a:latin typeface="Calibri" panose="020F0502020204030204" pitchFamily="34" charset="0"/>
                          <a:ea typeface="SimSun" panose="02010600030101010101" pitchFamily="2" charset="-122"/>
                        </a:rPr>
                        <a:t> Analizi – Tarihsel Gelişim – </a:t>
                      </a:r>
                      <a:r>
                        <a:rPr lang="tr-TR" sz="1100" b="1" i="0" u="none" strike="noStrike" baseline="0" dirty="0" err="1" smtClean="0">
                          <a:solidFill>
                            <a:srgbClr val="000000"/>
                          </a:solidFill>
                          <a:effectLst/>
                          <a:latin typeface="Calibri" panose="020F0502020204030204" pitchFamily="34" charset="0"/>
                          <a:ea typeface="SimSun" panose="02010600030101010101" pitchFamily="2" charset="-122"/>
                        </a:rPr>
                        <a:t>İstatislikler</a:t>
                      </a:r>
                      <a:r>
                        <a:rPr lang="tr-TR" sz="1100" b="1" i="0" u="none" strike="noStrike" baseline="0" dirty="0" smtClean="0">
                          <a:solidFill>
                            <a:srgbClr val="000000"/>
                          </a:solidFill>
                          <a:effectLst/>
                          <a:latin typeface="Calibri" panose="020F0502020204030204" pitchFamily="34" charset="0"/>
                          <a:ea typeface="SimSun" panose="02010600030101010101" pitchFamily="2" charset="-122"/>
                        </a:rPr>
                        <a:t> – Okulumuz Bina ve Alanları</a:t>
                      </a: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XIV</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434222044"/>
                  </a:ext>
                </a:extLst>
              </a:tr>
              <a:tr h="267970">
                <a:tc>
                  <a:txBody>
                    <a:bodyPr/>
                    <a:lstStyle/>
                    <a:p>
                      <a:pPr algn="l" fontAlgn="b"/>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tr-TR" sz="1100" b="1" i="0" u="none" strike="noStrike" dirty="0" smtClean="0">
                          <a:solidFill>
                            <a:srgbClr val="000000"/>
                          </a:solidFill>
                          <a:effectLst/>
                          <a:latin typeface="Calibri" panose="020F0502020204030204" pitchFamily="34" charset="0"/>
                          <a:ea typeface="SimSun" panose="02010600030101010101" pitchFamily="2" charset="-122"/>
                        </a:rPr>
                        <a:t>Donanım </a:t>
                      </a:r>
                      <a:r>
                        <a:rPr lang="tr-TR" sz="1100" b="1" i="0" u="none" strike="noStrike" dirty="0" err="1" smtClean="0">
                          <a:solidFill>
                            <a:srgbClr val="000000"/>
                          </a:solidFill>
                          <a:effectLst/>
                          <a:latin typeface="Calibri" panose="020F0502020204030204" pitchFamily="34" charset="0"/>
                          <a:ea typeface="SimSun" panose="02010600030101010101" pitchFamily="2" charset="-122"/>
                        </a:rPr>
                        <a:t>Teknolojij</a:t>
                      </a:r>
                      <a:r>
                        <a:rPr lang="tr-TR" sz="1100" b="1" i="0" u="none" strike="noStrike" dirty="0" smtClean="0">
                          <a:solidFill>
                            <a:srgbClr val="000000"/>
                          </a:solidFill>
                          <a:effectLst/>
                          <a:latin typeface="Calibri" panose="020F0502020204030204" pitchFamily="34" charset="0"/>
                          <a:ea typeface="SimSun" panose="02010600030101010101" pitchFamily="2" charset="-122"/>
                        </a:rPr>
                        <a:t> Alanlarımız</a:t>
                      </a:r>
                      <a:r>
                        <a:rPr lang="tr-TR" sz="1100" b="1" i="0" u="none" strike="noStrike" baseline="0" dirty="0" smtClean="0">
                          <a:solidFill>
                            <a:srgbClr val="000000"/>
                          </a:solidFill>
                          <a:effectLst/>
                          <a:latin typeface="Calibri" panose="020F0502020204030204" pitchFamily="34" charset="0"/>
                          <a:ea typeface="SimSun" panose="02010600030101010101" pitchFamily="2" charset="-122"/>
                        </a:rPr>
                        <a:t> – Gelir Gider Bilgileri – Paydaş Analizi</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XIX</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4199998299"/>
                  </a:ext>
                </a:extLst>
              </a:tr>
              <a:tr h="292100">
                <a:tc>
                  <a:txBody>
                    <a:bodyPr/>
                    <a:lstStyle/>
                    <a:p>
                      <a:pPr algn="l" fontAlgn="b"/>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tr-TR" sz="1100" b="1" i="0" u="none" strike="noStrike" dirty="0" smtClean="0">
                          <a:solidFill>
                            <a:srgbClr val="000000"/>
                          </a:solidFill>
                          <a:effectLst/>
                          <a:latin typeface="Calibri" panose="020F0502020204030204" pitchFamily="34" charset="0"/>
                          <a:ea typeface="SimSun" panose="02010600030101010101" pitchFamily="2" charset="-122"/>
                        </a:rPr>
                        <a:t>Öğrenci Anket Sonuçları</a:t>
                      </a:r>
                      <a:r>
                        <a:rPr lang="tr-TR" sz="1100" b="1" i="0" u="none" strike="noStrike" baseline="0" dirty="0" smtClean="0">
                          <a:solidFill>
                            <a:srgbClr val="000000"/>
                          </a:solidFill>
                          <a:effectLst/>
                          <a:latin typeface="Calibri" panose="020F0502020204030204" pitchFamily="34" charset="0"/>
                          <a:ea typeface="SimSun" panose="02010600030101010101" pitchFamily="2" charset="-122"/>
                        </a:rPr>
                        <a:t>–Öğretmen Anket Sonuçları-Veli Anket Sonuçları</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XIX</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832142074"/>
                  </a:ext>
                </a:extLst>
              </a:tr>
              <a:tr h="285750">
                <a:tc>
                  <a:txBody>
                    <a:bodyPr/>
                    <a:lstStyle/>
                    <a:p>
                      <a:pPr algn="l" fontAlgn="b"/>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tr-TR" sz="1100" b="1" i="0" u="none" strike="noStrike" dirty="0" smtClean="0">
                          <a:solidFill>
                            <a:srgbClr val="000000"/>
                          </a:solidFill>
                          <a:effectLst/>
                          <a:latin typeface="Calibri" panose="020F0502020204030204" pitchFamily="34" charset="0"/>
                        </a:rPr>
                        <a:t>GZFT SWOT Analizi-Dışsal</a:t>
                      </a:r>
                      <a:r>
                        <a:rPr lang="tr-TR" sz="1100" b="1" i="0" u="none" strike="noStrike" baseline="0" dirty="0" smtClean="0">
                          <a:solidFill>
                            <a:srgbClr val="000000"/>
                          </a:solidFill>
                          <a:effectLst/>
                          <a:latin typeface="Calibri" panose="020F0502020204030204" pitchFamily="34" charset="0"/>
                        </a:rPr>
                        <a:t> Faktörler-Gelişim ve Sorun Alanları</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XXI</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0009"/>
                  </a:ext>
                </a:extLst>
              </a:tr>
              <a:tr h="285750">
                <a:tc>
                  <a:txBody>
                    <a:bodyPr/>
                    <a:lstStyle/>
                    <a:p>
                      <a:pPr algn="l" fontAlgn="b"/>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1022845" rtl="0" eaLnBrk="1" fontAlgn="b" latinLnBrk="0" hangingPunct="1">
                        <a:lnSpc>
                          <a:spcPct val="100000"/>
                        </a:lnSpc>
                        <a:spcBef>
                          <a:spcPts val="0"/>
                        </a:spcBef>
                        <a:spcAft>
                          <a:spcPts val="0"/>
                        </a:spcAft>
                        <a:buClrTx/>
                        <a:buSzTx/>
                        <a:buFontTx/>
                        <a:buNone/>
                        <a:tabLst/>
                        <a:defRPr/>
                      </a:pPr>
                      <a:endParaRPr lang="tr-TR" sz="1100" b="1" i="0" u="none" dirty="0" smtClean="0">
                        <a:solidFill>
                          <a:prstClr val="black"/>
                        </a:solidFill>
                        <a:effectLst/>
                        <a:latin typeface="+mj-lt"/>
                        <a:cs typeface="Times New Roman" panose="02020603050405020304" pitchFamily="18" charset="0"/>
                      </a:endParaRPr>
                    </a:p>
                    <a:p>
                      <a:pPr marL="0" marR="0" indent="0" algn="l" defTabSz="1022845" rtl="0" eaLnBrk="1" fontAlgn="b" latinLnBrk="0" hangingPunct="1">
                        <a:lnSpc>
                          <a:spcPct val="100000"/>
                        </a:lnSpc>
                        <a:spcBef>
                          <a:spcPts val="0"/>
                        </a:spcBef>
                        <a:spcAft>
                          <a:spcPts val="0"/>
                        </a:spcAft>
                        <a:buClrTx/>
                        <a:buSzTx/>
                        <a:buFontTx/>
                        <a:buNone/>
                        <a:tabLst/>
                        <a:defRPr/>
                      </a:pPr>
                      <a:r>
                        <a:rPr lang="tr-TR" sz="1100" b="1" i="0" u="none" dirty="0" smtClean="0">
                          <a:solidFill>
                            <a:prstClr val="black"/>
                          </a:solidFill>
                          <a:effectLst/>
                          <a:latin typeface="+mj-lt"/>
                          <a:cs typeface="Times New Roman" panose="02020603050405020304" pitchFamily="18" charset="0"/>
                        </a:rPr>
                        <a:t>Eğitim ve Öğretimde Kalite Gelişim/Sorun Alanları – Kurumsal</a:t>
                      </a:r>
                      <a:r>
                        <a:rPr lang="tr-TR" sz="1100" b="1" i="0" u="none" baseline="0" dirty="0" smtClean="0">
                          <a:solidFill>
                            <a:prstClr val="black"/>
                          </a:solidFill>
                          <a:effectLst/>
                          <a:latin typeface="+mj-lt"/>
                          <a:cs typeface="Times New Roman" panose="02020603050405020304" pitchFamily="18" charset="0"/>
                        </a:rPr>
                        <a:t> Kapasite Gelişim Sorun Alanları</a:t>
                      </a:r>
                      <a:endParaRPr lang="tr-TR" sz="1100" b="1" i="0" u="none" dirty="0" smtClean="0">
                        <a:solidFill>
                          <a:prstClr val="black"/>
                        </a:solidFill>
                        <a:effectLst/>
                        <a:latin typeface="+mj-lt"/>
                        <a:cs typeface="Times New Roman" panose="02020603050405020304" pitchFamily="18" charset="0"/>
                      </a:endParaRPr>
                    </a:p>
                    <a:p>
                      <a:pPr algn="l" fontAlgn="b"/>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XXIV</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0010"/>
                  </a:ext>
                </a:extLst>
              </a:tr>
              <a:tr h="351790">
                <a:tc gridSpan="2">
                  <a:txBody>
                    <a:bodyPr/>
                    <a:lstStyle/>
                    <a:p>
                      <a:pPr algn="l" fontAlgn="b"/>
                      <a:r>
                        <a:rPr lang="tr-TR" sz="1100" b="1" i="0" u="none" strike="noStrike" dirty="0">
                          <a:solidFill>
                            <a:srgbClr val="000000"/>
                          </a:solidFill>
                          <a:effectLst/>
                          <a:latin typeface="Calibri" panose="020F0502020204030204" pitchFamily="34" charset="0"/>
                          <a:ea typeface="SimSun" panose="02010600030101010101" pitchFamily="2" charset="-122"/>
                        </a:rPr>
                        <a:t>BÖLÜM III: </a:t>
                      </a:r>
                      <a:r>
                        <a:rPr lang="tr-TR" sz="1100" b="1" i="0" u="none" strike="noStrike" dirty="0" smtClean="0">
                          <a:solidFill>
                            <a:srgbClr val="000000"/>
                          </a:solidFill>
                          <a:effectLst/>
                          <a:latin typeface="Calibri" panose="020F0502020204030204" pitchFamily="34" charset="0"/>
                          <a:ea typeface="SimSun" panose="02010600030101010101" pitchFamily="2" charset="-122"/>
                        </a:rPr>
                        <a:t>GELECEĞE BAKIŞ - MİSYON</a:t>
                      </a:r>
                      <a:r>
                        <a:rPr lang="tr-TR" sz="1100" b="1" i="0" u="none" strike="noStrike" dirty="0">
                          <a:solidFill>
                            <a:srgbClr val="000000"/>
                          </a:solidFill>
                          <a:effectLst/>
                          <a:latin typeface="Calibri" panose="020F0502020204030204" pitchFamily="34" charset="0"/>
                          <a:ea typeface="SimSun" panose="02010600030101010101" pitchFamily="2" charset="-122"/>
                        </a:rPr>
                        <a:t>, VİZYON VE TEMEL </a:t>
                      </a:r>
                      <a:r>
                        <a:rPr lang="tr-TR" sz="1100" b="1" i="0" u="none" strike="noStrike" dirty="0" smtClean="0">
                          <a:solidFill>
                            <a:srgbClr val="000000"/>
                          </a:solidFill>
                          <a:effectLst/>
                          <a:latin typeface="Calibri" panose="020F0502020204030204" pitchFamily="34" charset="0"/>
                          <a:ea typeface="SimSun" panose="02010600030101010101" pitchFamily="2" charset="-122"/>
                        </a:rPr>
                        <a:t>DEĞERLER – TEMALAR</a:t>
                      </a:r>
                      <a:r>
                        <a:rPr lang="tr-TR" sz="1100" b="1" i="0" u="none" strike="noStrike" baseline="0" dirty="0" smtClean="0">
                          <a:solidFill>
                            <a:srgbClr val="000000"/>
                          </a:solidFill>
                          <a:effectLst/>
                          <a:latin typeface="Calibri" panose="020F0502020204030204" pitchFamily="34" charset="0"/>
                          <a:ea typeface="SimSun" panose="02010600030101010101" pitchFamily="2" charset="-122"/>
                        </a:rPr>
                        <a:t>, AMAÇLAR, HEDEFLER, STRATEJİLER</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tr-TR"/>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XXV</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412189398"/>
                  </a:ext>
                </a:extLst>
              </a:tr>
              <a:tr h="342900">
                <a:tc>
                  <a:txBody>
                    <a:bodyPr/>
                    <a:lstStyle/>
                    <a:p>
                      <a:pPr algn="l" fontAlgn="b"/>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1022845" rtl="0" eaLnBrk="1" fontAlgn="b" latinLnBrk="0" hangingPunct="1">
                        <a:lnSpc>
                          <a:spcPct val="100000"/>
                        </a:lnSpc>
                        <a:spcBef>
                          <a:spcPts val="0"/>
                        </a:spcBef>
                        <a:spcAft>
                          <a:spcPts val="0"/>
                        </a:spcAft>
                        <a:buClrTx/>
                        <a:buSzTx/>
                        <a:buFontTx/>
                        <a:buNone/>
                        <a:tabLst/>
                        <a:defRPr/>
                      </a:pPr>
                      <a:r>
                        <a:rPr lang="tr-TR" sz="1100" b="1" i="0" u="none" strike="noStrike" dirty="0" smtClean="0">
                          <a:solidFill>
                            <a:srgbClr val="000000"/>
                          </a:solidFill>
                          <a:effectLst/>
                          <a:latin typeface="Calibri" panose="020F0502020204030204" pitchFamily="34" charset="0"/>
                          <a:ea typeface="SimSun" panose="02010600030101010101" pitchFamily="2" charset="-122"/>
                        </a:rPr>
                        <a:t>Misyonumuz , Vizyonumuz</a:t>
                      </a:r>
                      <a:r>
                        <a:rPr lang="tr-TR" sz="1100" b="1" i="0" u="none" strike="noStrike" baseline="0" dirty="0" smtClean="0">
                          <a:solidFill>
                            <a:srgbClr val="000000"/>
                          </a:solidFill>
                          <a:effectLst/>
                          <a:latin typeface="Calibri" panose="020F0502020204030204" pitchFamily="34" charset="0"/>
                          <a:ea typeface="SimSun" panose="02010600030101010101" pitchFamily="2" charset="-122"/>
                        </a:rPr>
                        <a:t> , Temel Değerler</a:t>
                      </a:r>
                      <a:endParaRPr lang="tr-TR" sz="1100" b="1" i="0" u="none" strike="noStrike" dirty="0" smtClean="0">
                        <a:solidFill>
                          <a:srgbClr val="000000"/>
                        </a:solidFill>
                        <a:effectLst/>
                        <a:latin typeface="Calibri" panose="020F0502020204030204" pitchFamily="34" charset="0"/>
                      </a:endParaRPr>
                    </a:p>
                    <a:p>
                      <a:pPr algn="l" fontAlgn="b"/>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XXVII</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006375063"/>
                  </a:ext>
                </a:extLst>
              </a:tr>
              <a:tr h="311150">
                <a:tc>
                  <a:txBody>
                    <a:bodyPr/>
                    <a:lstStyle/>
                    <a:p>
                      <a:pPr algn="l" fontAlgn="b"/>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tr-TR" sz="1100" b="1" i="0" u="none" strike="noStrike" dirty="0" smtClean="0">
                          <a:solidFill>
                            <a:srgbClr val="000000"/>
                          </a:solidFill>
                          <a:effectLst/>
                          <a:latin typeface="Calibri" panose="020F0502020204030204" pitchFamily="34" charset="0"/>
                        </a:rPr>
                        <a:t>Stratejik Plan Genel</a:t>
                      </a:r>
                      <a:r>
                        <a:rPr lang="tr-TR" sz="1100" b="1" i="0" u="none" strike="noStrike" baseline="0" dirty="0" smtClean="0">
                          <a:solidFill>
                            <a:srgbClr val="000000"/>
                          </a:solidFill>
                          <a:effectLst/>
                          <a:latin typeface="Calibri" panose="020F0502020204030204" pitchFamily="34" charset="0"/>
                        </a:rPr>
                        <a:t> Tablosu</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XXIX</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097203788"/>
                  </a:ext>
                </a:extLst>
              </a:tr>
              <a:tr h="311997">
                <a:tc gridSpan="2">
                  <a:txBody>
                    <a:bodyPr/>
                    <a:lstStyle/>
                    <a:p>
                      <a:pPr algn="l" fontAlgn="b"/>
                      <a:r>
                        <a:rPr lang="tr-TR" sz="1100" b="1" i="0" u="none" strike="noStrike" dirty="0" smtClean="0">
                          <a:solidFill>
                            <a:srgbClr val="000000"/>
                          </a:solidFill>
                          <a:effectLst/>
                          <a:latin typeface="Calibri" panose="020F0502020204030204" pitchFamily="34" charset="0"/>
                          <a:ea typeface="SimSun" panose="02010600030101010101" pitchFamily="2" charset="-122"/>
                        </a:rPr>
                        <a:t>MALİYETLENDİRME IV.</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algn="l" fontAlgn="b"/>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XXXVI</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942539306"/>
                  </a:ext>
                </a:extLst>
              </a:tr>
              <a:tr h="285750">
                <a:tc>
                  <a:txBody>
                    <a:bodyPr/>
                    <a:lstStyle/>
                    <a:p>
                      <a:pPr algn="l" fontAlgn="b"/>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tr-TR" sz="1100" b="1" i="0" u="none" strike="noStrike" dirty="0" err="1" smtClean="0">
                          <a:solidFill>
                            <a:srgbClr val="000000"/>
                          </a:solidFill>
                          <a:effectLst/>
                          <a:latin typeface="Calibri" panose="020F0502020204030204" pitchFamily="34" charset="0"/>
                        </a:rPr>
                        <a:t>Maliyetlendirme</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XXXVII</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0015"/>
                  </a:ext>
                </a:extLst>
              </a:tr>
              <a:tr h="279400">
                <a:tc gridSpan="2">
                  <a:txBody>
                    <a:bodyPr/>
                    <a:lstStyle/>
                    <a:p>
                      <a:pPr algn="l" fontAlgn="b"/>
                      <a:r>
                        <a:rPr lang="tr-TR" sz="1100" b="1" i="0" u="none" strike="noStrike" dirty="0">
                          <a:solidFill>
                            <a:srgbClr val="000000"/>
                          </a:solidFill>
                          <a:effectLst/>
                          <a:latin typeface="Calibri" panose="020F0502020204030204" pitchFamily="34" charset="0"/>
                          <a:ea typeface="SimSun" panose="02010600030101010101" pitchFamily="2" charset="-122"/>
                        </a:rPr>
                        <a:t>BÖLÜM </a:t>
                      </a:r>
                      <a:r>
                        <a:rPr lang="tr-TR" sz="1100" b="1" i="0" u="none" strike="noStrike" dirty="0" smtClean="0">
                          <a:solidFill>
                            <a:srgbClr val="000000"/>
                          </a:solidFill>
                          <a:effectLst/>
                          <a:latin typeface="Calibri" panose="020F0502020204030204" pitchFamily="34" charset="0"/>
                          <a:ea typeface="SimSun" panose="02010600030101010101" pitchFamily="2" charset="-122"/>
                        </a:rPr>
                        <a:t>V</a:t>
                      </a:r>
                      <a:r>
                        <a:rPr lang="tr-TR" sz="1100" b="1" i="0" u="none" strike="noStrike" dirty="0">
                          <a:solidFill>
                            <a:srgbClr val="000000"/>
                          </a:solidFill>
                          <a:effectLst/>
                          <a:latin typeface="Calibri" panose="020F0502020204030204" pitchFamily="34" charset="0"/>
                          <a:ea typeface="SimSun" panose="02010600030101010101" pitchFamily="2" charset="-122"/>
                        </a:rPr>
                        <a:t>: </a:t>
                      </a:r>
                      <a:r>
                        <a:rPr lang="tr-TR" sz="1100" b="1" i="0" u="none" strike="noStrike" dirty="0" smtClean="0">
                          <a:solidFill>
                            <a:srgbClr val="000000"/>
                          </a:solidFill>
                          <a:effectLst/>
                          <a:latin typeface="Calibri" panose="020F0502020204030204" pitchFamily="34" charset="0"/>
                          <a:ea typeface="SimSun" panose="02010600030101010101" pitchFamily="2" charset="-122"/>
                        </a:rPr>
                        <a:t>İZLEME VE DEĞERLENDİRME</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tr-TR"/>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XXXVIII</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531766233"/>
                  </a:ext>
                </a:extLst>
              </a:tr>
              <a:tr h="323850">
                <a:tc>
                  <a:txBody>
                    <a:bodyPr/>
                    <a:lstStyle/>
                    <a:p>
                      <a:pPr algn="l" fontAlgn="b"/>
                      <a:endParaRPr lang="tr-TR" sz="1100" b="1" i="0" u="none" strike="noStrike">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tr-TR" sz="1100" b="1" i="0" u="none" strike="noStrike" dirty="0" smtClean="0">
                          <a:solidFill>
                            <a:srgbClr val="000000"/>
                          </a:solidFill>
                          <a:effectLst/>
                          <a:latin typeface="Calibri" panose="020F0502020204030204" pitchFamily="34" charset="0"/>
                          <a:ea typeface="SimSun" panose="02010600030101010101" pitchFamily="2" charset="-122"/>
                        </a:rPr>
                        <a:t>İzleme ve Değerlendirme</a:t>
                      </a:r>
                      <a:r>
                        <a:rPr lang="tr-TR" sz="1100" b="1" i="0" u="none" strike="noStrike" baseline="0" dirty="0" smtClean="0">
                          <a:solidFill>
                            <a:srgbClr val="000000"/>
                          </a:solidFill>
                          <a:effectLst/>
                          <a:latin typeface="Calibri" panose="020F0502020204030204" pitchFamily="34" charset="0"/>
                          <a:ea typeface="SimSun" panose="02010600030101010101" pitchFamily="2" charset="-122"/>
                        </a:rPr>
                        <a:t> Modeli</a:t>
                      </a:r>
                      <a:endParaRPr lang="tr-TR" sz="1100" b="1"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XXXX</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4128110471"/>
                  </a:ext>
                </a:extLst>
              </a:tr>
              <a:tr h="292100">
                <a:tc>
                  <a:txBody>
                    <a:bodyPr/>
                    <a:lstStyle/>
                    <a:p>
                      <a:pPr algn="l" fontAlgn="b"/>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b"/>
                      <a:r>
                        <a:rPr lang="tr-TR" sz="1100" b="1" i="0" u="none" strike="noStrike" dirty="0" smtClean="0">
                          <a:solidFill>
                            <a:srgbClr val="000000"/>
                          </a:solidFill>
                          <a:effectLst/>
                          <a:latin typeface="Calibri" panose="020F0502020204030204" pitchFamily="34" charset="0"/>
                          <a:ea typeface="SimSun" panose="02010600030101010101" pitchFamily="2" charset="-122"/>
                        </a:rPr>
                        <a:t>Stratejik Planın </a:t>
                      </a:r>
                      <a:r>
                        <a:rPr lang="tr-TR" sz="1100" b="1" i="0" u="none" strike="noStrike" dirty="0" err="1" smtClean="0">
                          <a:solidFill>
                            <a:srgbClr val="000000"/>
                          </a:solidFill>
                          <a:effectLst/>
                          <a:latin typeface="Calibri" panose="020F0502020204030204" pitchFamily="34" charset="0"/>
                          <a:ea typeface="SimSun" panose="02010600030101010101" pitchFamily="2" charset="-122"/>
                        </a:rPr>
                        <a:t>Ugulamaya</a:t>
                      </a:r>
                      <a:r>
                        <a:rPr lang="tr-TR" sz="1100" b="1" i="0" u="none" strike="noStrike" baseline="0" dirty="0" smtClean="0">
                          <a:solidFill>
                            <a:srgbClr val="000000"/>
                          </a:solidFill>
                          <a:effectLst/>
                          <a:latin typeface="Calibri" panose="020F0502020204030204" pitchFamily="34" charset="0"/>
                          <a:ea typeface="SimSun" panose="02010600030101010101" pitchFamily="2" charset="-122"/>
                        </a:rPr>
                        <a:t> Konulmasına ilişkin Olur Yazısı</a:t>
                      </a:r>
                      <a:endParaRPr lang="tr-TR" sz="1100" b="1" i="0" u="none" strike="noStrike" dirty="0">
                        <a:solidFill>
                          <a:srgbClr val="000000"/>
                        </a:solidFill>
                        <a:effectLst/>
                        <a:latin typeface="Calibri" panose="020F0502020204030204" pitchFamily="34" charset="0"/>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XXXXII</a:t>
                      </a:r>
                      <a:endParaRPr kumimoji="0" lang="tr-TR"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200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945447052"/>
                  </a:ext>
                </a:extLst>
              </a:tr>
            </a:tbl>
          </a:graphicData>
        </a:graphic>
      </p:graphicFrame>
      <p:sp>
        <p:nvSpPr>
          <p:cNvPr id="11" name="Metin kutusu 10">
            <a:extLst>
              <a:ext uri="{FF2B5EF4-FFF2-40B4-BE49-F238E27FC236}">
                <a16:creationId xmlns:a16="http://schemas.microsoft.com/office/drawing/2014/main" xmlns="" id="{357BB15A-69E6-4D99-823D-FAB8B842E9CA}"/>
              </a:ext>
            </a:extLst>
          </p:cNvPr>
          <p:cNvSpPr txBox="1"/>
          <p:nvPr/>
        </p:nvSpPr>
        <p:spPr>
          <a:xfrm>
            <a:off x="0" y="9077334"/>
            <a:ext cx="462229" cy="307777"/>
          </a:xfrm>
          <a:prstGeom prst="rect">
            <a:avLst/>
          </a:prstGeom>
          <a:noFill/>
        </p:spPr>
        <p:txBody>
          <a:bodyPr wrap="square" rtlCol="0">
            <a:spAutoFit/>
          </a:bodyPr>
          <a:lstStyle/>
          <a:p>
            <a:r>
              <a:rPr lang="tr-TR" sz="1400" b="1" dirty="0"/>
              <a:t>VI</a:t>
            </a:r>
          </a:p>
        </p:txBody>
      </p:sp>
    </p:spTree>
    <p:extLst>
      <p:ext uri="{BB962C8B-B14F-4D97-AF65-F5344CB8AC3E}">
        <p14:creationId xmlns:p14="http://schemas.microsoft.com/office/powerpoint/2010/main" val="1567480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_wNVlCYoYnpE/TOwP_-n1K-I/AAAAAAAAABQ/ZTmbHcM5Y7E/s1600/Litter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90"/>
            <a:ext cx="7561263" cy="104596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350976" y="676485"/>
            <a:ext cx="184573" cy="40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957" tIns="45502" rIns="90957" bIns="45502" numCol="1" anchor="ctr" anchorCtr="0" compatLnSpc="1">
            <a:prstTxWarp prst="textNoShape">
              <a:avLst/>
            </a:prstTxWarp>
            <a:spAutoFit/>
          </a:bodyPr>
          <a:lstStyle/>
          <a:p>
            <a:pPr defTabSz="1023006" fontAlgn="base">
              <a:spcBef>
                <a:spcPct val="0"/>
              </a:spcBef>
              <a:spcAft>
                <a:spcPct val="0"/>
              </a:spcAft>
            </a:pPr>
            <a:endParaRPr lang="tr-TR">
              <a:solidFill>
                <a:srgbClr val="FFFFFF"/>
              </a:solidFill>
              <a:latin typeface="Arial" pitchFamily="34" charset="0"/>
              <a:cs typeface="Arial" pitchFamily="34" charset="0"/>
            </a:endParaRPr>
          </a:p>
        </p:txBody>
      </p:sp>
      <p:sp>
        <p:nvSpPr>
          <p:cNvPr id="18" name="Metin kutusu 17"/>
          <p:cNvSpPr txBox="1"/>
          <p:nvPr/>
        </p:nvSpPr>
        <p:spPr>
          <a:xfrm>
            <a:off x="87332" y="8427473"/>
            <a:ext cx="7561263" cy="1015222"/>
          </a:xfrm>
          <a:prstGeom prst="rect">
            <a:avLst/>
          </a:prstGeom>
          <a:noFill/>
        </p:spPr>
        <p:txBody>
          <a:bodyPr wrap="square" lIns="90957" tIns="45502" rIns="90957" bIns="45502" rtlCol="0">
            <a:spAutoFit/>
          </a:bodyPr>
          <a:lstStyle/>
          <a:p>
            <a:pPr algn="ctr" defTabSz="1023006"/>
            <a:r>
              <a:rPr lang="tr-TR" sz="2800" b="1" spc="600" dirty="0" smtClean="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Stratejik </a:t>
            </a:r>
            <a:r>
              <a:rPr lang="tr-TR" sz="6000" b="1" spc="600" dirty="0" smtClean="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PLAN</a:t>
            </a:r>
            <a:endParaRPr lang="tr-TR" sz="6000" b="1" spc="600" dirty="0">
              <a:ln w="2222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
        <p:nvSpPr>
          <p:cNvPr id="19" name="Metin kutusu 18"/>
          <p:cNvSpPr txBox="1"/>
          <p:nvPr/>
        </p:nvSpPr>
        <p:spPr>
          <a:xfrm>
            <a:off x="1490441" y="7611564"/>
            <a:ext cx="3802682" cy="645891"/>
          </a:xfrm>
          <a:prstGeom prst="rect">
            <a:avLst/>
          </a:prstGeom>
          <a:noFill/>
        </p:spPr>
        <p:txBody>
          <a:bodyPr wrap="square" lIns="90957" tIns="45502" rIns="90957" bIns="45502" rtlCol="0">
            <a:spAutoFit/>
          </a:bodyPr>
          <a:lstStyle/>
          <a:p>
            <a:pPr defTabSz="1023006"/>
            <a:r>
              <a:rPr lang="tr-TR" sz="3600" b="1" spc="600" dirty="0">
                <a:ln w="6350">
                  <a:solidFill>
                    <a:prstClr val="white"/>
                  </a:solidFill>
                  <a:prstDash val="solid"/>
                </a:ln>
                <a:solidFill>
                  <a:srgbClr val="000000">
                    <a:lumMod val="50000"/>
                  </a:srgbClr>
                </a:solidFill>
                <a:effectLst>
                  <a:outerShdw blurRad="38100" dist="38100" dir="2700000" algn="tl">
                    <a:srgbClr val="000000">
                      <a:alpha val="43137"/>
                    </a:srgbClr>
                  </a:outerShdw>
                </a:effectLst>
                <a:latin typeface="Bookman Old Style" panose="02050604050505020204" pitchFamily="18" charset="0"/>
              </a:rPr>
              <a:t>2019-2023</a:t>
            </a:r>
          </a:p>
        </p:txBody>
      </p:sp>
      <p:sp>
        <p:nvSpPr>
          <p:cNvPr id="21" name="Metin kutusu 20"/>
          <p:cNvSpPr txBox="1"/>
          <p:nvPr/>
        </p:nvSpPr>
        <p:spPr>
          <a:xfrm>
            <a:off x="1261150" y="1562576"/>
            <a:ext cx="5213626" cy="1042593"/>
          </a:xfrm>
          <a:prstGeom prst="rect">
            <a:avLst/>
          </a:prstGeom>
          <a:noFill/>
        </p:spPr>
        <p:txBody>
          <a:bodyPr wrap="square" lIns="90957" tIns="45502" rIns="90957" bIns="45502" rtlCol="0">
            <a:spAutoFit/>
          </a:bodyPr>
          <a:lstStyle/>
          <a:p>
            <a:pPr algn="ctr" defTabSz="1023006"/>
            <a:r>
              <a:rPr lang="tr-TR" sz="3000" b="1" spc="600" dirty="0">
                <a:ln w="1905">
                  <a:solidFill>
                    <a:srgbClr val="000000">
                      <a:lumMod val="50000"/>
                    </a:srgbClr>
                  </a:solidFill>
                </a:ln>
                <a:solidFill>
                  <a:srgbClr val="000000"/>
                </a:solidFill>
                <a:effectLst>
                  <a:outerShdw blurRad="38100" dist="38100" dir="2700000" algn="tl">
                    <a:srgbClr val="000000">
                      <a:alpha val="43137"/>
                    </a:srgbClr>
                  </a:outerShdw>
                </a:effectLst>
                <a:latin typeface="Bookman Old Style" panose="02050604050505020204" pitchFamily="18" charset="0"/>
              </a:rPr>
              <a:t>STRATEJİK PLAN HAZIRLIK SÜRECİ</a:t>
            </a:r>
          </a:p>
        </p:txBody>
      </p:sp>
      <p:sp>
        <p:nvSpPr>
          <p:cNvPr id="23" name="Dikdörtgen 22"/>
          <p:cNvSpPr/>
          <p:nvPr/>
        </p:nvSpPr>
        <p:spPr>
          <a:xfrm>
            <a:off x="2268151" y="216036"/>
            <a:ext cx="3024972" cy="726304"/>
          </a:xfrm>
          <a:prstGeom prst="rect">
            <a:avLst/>
          </a:prstGeom>
        </p:spPr>
        <p:txBody>
          <a:bodyPr wrap="square" lIns="90957" tIns="45502" rIns="90957" bIns="45502">
            <a:spAutoFit/>
            <a:scene3d>
              <a:camera prst="orthographicFront"/>
              <a:lightRig rig="balanced" dir="t">
                <a:rot lat="0" lon="0" rev="2100000"/>
              </a:lightRig>
            </a:scene3d>
            <a:sp3d extrusionH="57150" prstMaterial="metal">
              <a:bevelT w="38100" h="25400"/>
              <a:contourClr>
                <a:schemeClr val="bg2"/>
              </a:contourClr>
            </a:sp3d>
          </a:bodyPr>
          <a:lstStyle/>
          <a:p>
            <a:pPr algn="ctr" defTabSz="1023006"/>
            <a:r>
              <a:rPr lang="tr-TR" sz="4100" b="1" kern="10" dirty="0">
                <a:ln w="50800"/>
                <a:solidFill>
                  <a:srgbClr val="000000">
                    <a:shade val="50000"/>
                  </a:srgbClr>
                </a:solidFill>
                <a:latin typeface="Bookman Old Style" panose="02050604050505020204" pitchFamily="18" charset="0"/>
                <a:cs typeface="Times New Roman"/>
              </a:rPr>
              <a:t>I. BÖLÜM</a:t>
            </a:r>
          </a:p>
        </p:txBody>
      </p:sp>
      <p:sp>
        <p:nvSpPr>
          <p:cNvPr id="24" name="Metin kutusu 23"/>
          <p:cNvSpPr txBox="1"/>
          <p:nvPr/>
        </p:nvSpPr>
        <p:spPr>
          <a:xfrm>
            <a:off x="-18967" y="9080546"/>
            <a:ext cx="462229" cy="307700"/>
          </a:xfrm>
          <a:prstGeom prst="rect">
            <a:avLst/>
          </a:prstGeom>
          <a:noFill/>
        </p:spPr>
        <p:txBody>
          <a:bodyPr wrap="square" lIns="90957" tIns="45502" rIns="90957" bIns="45502" rtlCol="0">
            <a:spAutoFit/>
          </a:bodyPr>
          <a:lstStyle/>
          <a:p>
            <a:pPr algn="ctr" defTabSz="1023006"/>
            <a:r>
              <a:rPr lang="tr-TR" sz="1400" b="1" dirty="0">
                <a:solidFill>
                  <a:srgbClr val="000000"/>
                </a:solidFill>
              </a:rPr>
              <a:t>1</a:t>
            </a:r>
          </a:p>
        </p:txBody>
      </p:sp>
      <p:pic>
        <p:nvPicPr>
          <p:cNvPr id="1026" name="Picture 2" descr="ekip Ã§alÄ±ÅmasÄ±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5266" y="3576458"/>
            <a:ext cx="3610729" cy="361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966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ikdörtgen 24"/>
          <p:cNvSpPr/>
          <p:nvPr/>
        </p:nvSpPr>
        <p:spPr>
          <a:xfrm>
            <a:off x="459559" y="785472"/>
            <a:ext cx="6621478" cy="6437429"/>
          </a:xfrm>
          <a:prstGeom prst="rect">
            <a:avLst/>
          </a:prstGeom>
        </p:spPr>
        <p:txBody>
          <a:bodyPr wrap="square" lIns="91042" tIns="45542" rIns="91042" bIns="45542">
            <a:spAutoFit/>
          </a:bodyPr>
          <a:lstStyle/>
          <a:p>
            <a:pPr indent="180975" algn="just" defTabSz="265550">
              <a:lnSpc>
                <a:spcPts val="1600"/>
              </a:lnSpc>
            </a:pPr>
            <a:r>
              <a:rPr lang="tr-TR" sz="1200" b="1" u="sng" dirty="0">
                <a:solidFill>
                  <a:prstClr val="black"/>
                </a:solidFill>
                <a:latin typeface="Times New Roman" pitchFamily="18" charset="0"/>
                <a:cs typeface="Times New Roman" pitchFamily="18" charset="0"/>
              </a:rPr>
              <a:t>	Amaç   </a:t>
            </a:r>
            <a:r>
              <a:rPr lang="tr-TR" sz="1200" dirty="0">
                <a:solidFill>
                  <a:prstClr val="black"/>
                </a:solidFill>
                <a:latin typeface="Times New Roman" pitchFamily="18" charset="0"/>
                <a:cs typeface="Times New Roman" pitchFamily="18" charset="0"/>
              </a:rPr>
              <a:t>Bu stratejik plan dokümanı, İlçemizin güçlü ve zayıf yönleri ile dış çevredeki fırsat ve tehditler göz önünde bulundurularak, eğitim alanında ortaya konan kalite standartlarına ulaşmak üzere yeni stratejiler geliştirmeyi ve bu stratejileri temel alan etkinlik ve hedeflerin belirlenmesini amaçlamaktadır.</a:t>
            </a:r>
          </a:p>
          <a:p>
            <a:pPr indent="180975" algn="just" defTabSz="265550">
              <a:lnSpc>
                <a:spcPts val="1600"/>
              </a:lnSpc>
            </a:pPr>
            <a:r>
              <a:rPr lang="tr-TR" sz="1200" b="1" u="sng" dirty="0">
                <a:solidFill>
                  <a:prstClr val="black"/>
                </a:solidFill>
                <a:latin typeface="Times New Roman" pitchFamily="18" charset="0"/>
                <a:cs typeface="Times New Roman" pitchFamily="18" charset="0"/>
              </a:rPr>
              <a:t>Kapsam  </a:t>
            </a:r>
            <a:r>
              <a:rPr lang="tr-TR" sz="1200" dirty="0">
                <a:solidFill>
                  <a:prstClr val="black"/>
                </a:solidFill>
                <a:latin typeface="Times New Roman" pitchFamily="18" charset="0"/>
                <a:cs typeface="Times New Roman" pitchFamily="18" charset="0"/>
              </a:rPr>
              <a:t>Bu stratejik plan dokümanı </a:t>
            </a:r>
            <a:r>
              <a:rPr lang="tr-TR" sz="1200" dirty="0" smtClean="0">
                <a:solidFill>
                  <a:prstClr val="black"/>
                </a:solidFill>
                <a:latin typeface="Times New Roman" pitchFamily="18" charset="0"/>
                <a:cs typeface="Times New Roman" pitchFamily="18" charset="0"/>
              </a:rPr>
              <a:t>Beypazarı Şehit Mehmet </a:t>
            </a:r>
            <a:r>
              <a:rPr lang="tr-TR" sz="1200" dirty="0" err="1" smtClean="0">
                <a:solidFill>
                  <a:prstClr val="black"/>
                </a:solidFill>
                <a:latin typeface="Times New Roman" pitchFamily="18" charset="0"/>
                <a:cs typeface="Times New Roman" pitchFamily="18" charset="0"/>
              </a:rPr>
              <a:t>Çifci</a:t>
            </a:r>
            <a:r>
              <a:rPr lang="tr-TR" sz="1200" dirty="0" smtClean="0">
                <a:solidFill>
                  <a:prstClr val="black"/>
                </a:solidFill>
                <a:latin typeface="Times New Roman" pitchFamily="18" charset="0"/>
                <a:cs typeface="Times New Roman" pitchFamily="18" charset="0"/>
              </a:rPr>
              <a:t> İmam Hatip Ortaokulu mevcut </a:t>
            </a:r>
            <a:r>
              <a:rPr lang="tr-TR" sz="1200" dirty="0">
                <a:solidFill>
                  <a:prstClr val="black"/>
                </a:solidFill>
                <a:latin typeface="Times New Roman" pitchFamily="18" charset="0"/>
                <a:cs typeface="Times New Roman" pitchFamily="18" charset="0"/>
              </a:rPr>
              <a:t>durum analizi değerlendirmeleri doğrultusunda, 2015-2019 yıllarına dönük stratejik amaçlarını, hedeflerini ve performans göstergelerini kapsamaktadır.</a:t>
            </a:r>
          </a:p>
          <a:p>
            <a:pPr indent="180975" algn="just" defTabSz="265550">
              <a:lnSpc>
                <a:spcPts val="1600"/>
              </a:lnSpc>
            </a:pPr>
            <a:r>
              <a:rPr lang="tr-TR" sz="1200" dirty="0">
                <a:solidFill>
                  <a:prstClr val="black"/>
                </a:solidFill>
                <a:latin typeface="Times New Roman" pitchFamily="18" charset="0"/>
                <a:cs typeface="Times New Roman" pitchFamily="18" charset="0"/>
              </a:rPr>
              <a:t>2019-2023 Stratejik Planlama Programı, Ankara Milli Eğitim Müdürlüğü tarafından tüm ilçe milli eğitim müdürlükleri ile okul/kurumlara 20.09.2018 tarih ve 14588481-10.06.01-E.16975906 sayılı yazıyla duyurulmasıyla üçüncü stratejik planlama çalışmaları ilçemizde başlatılmıştır.</a:t>
            </a:r>
          </a:p>
          <a:p>
            <a:pPr indent="180975" algn="just" defTabSz="265550">
              <a:lnSpc>
                <a:spcPts val="1600"/>
              </a:lnSpc>
            </a:pPr>
            <a:r>
              <a:rPr lang="tr-TR" sz="1200" dirty="0" smtClean="0">
                <a:solidFill>
                  <a:prstClr val="black"/>
                </a:solidFill>
                <a:latin typeface="Times New Roman" pitchFamily="18" charset="0"/>
                <a:cs typeface="Times New Roman" pitchFamily="18" charset="0"/>
              </a:rPr>
              <a:t>Beypazarı Şehit Mehmet </a:t>
            </a:r>
            <a:r>
              <a:rPr lang="tr-TR" sz="1200" dirty="0" err="1" smtClean="0">
                <a:solidFill>
                  <a:prstClr val="black"/>
                </a:solidFill>
                <a:latin typeface="Times New Roman" pitchFamily="18" charset="0"/>
                <a:cs typeface="Times New Roman" pitchFamily="18" charset="0"/>
              </a:rPr>
              <a:t>Çifci</a:t>
            </a:r>
            <a:r>
              <a:rPr lang="tr-TR" sz="1200" dirty="0" smtClean="0">
                <a:solidFill>
                  <a:prstClr val="black"/>
                </a:solidFill>
                <a:latin typeface="Times New Roman" pitchFamily="18" charset="0"/>
                <a:cs typeface="Times New Roman" pitchFamily="18" charset="0"/>
              </a:rPr>
              <a:t> İmam Hatip Ortaokulu Müdürlüğü, </a:t>
            </a:r>
            <a:r>
              <a:rPr lang="tr-TR" sz="1200" dirty="0">
                <a:solidFill>
                  <a:prstClr val="black"/>
                </a:solidFill>
                <a:latin typeface="Times New Roman" pitchFamily="18" charset="0"/>
                <a:cs typeface="Times New Roman" pitchFamily="18" charset="0"/>
              </a:rPr>
              <a:t>28 Şubat 2018 tarihli ve  30344 </a:t>
            </a:r>
            <a:r>
              <a:rPr lang="tr-TR" sz="1200" dirty="0" smtClean="0">
                <a:solidFill>
                  <a:prstClr val="black"/>
                </a:solidFill>
                <a:latin typeface="Times New Roman" pitchFamily="18" charset="0"/>
                <a:cs typeface="Times New Roman" pitchFamily="18" charset="0"/>
              </a:rPr>
              <a:t>Sayılı </a:t>
            </a:r>
            <a:r>
              <a:rPr lang="tr-TR" sz="1200" dirty="0">
                <a:solidFill>
                  <a:prstClr val="black"/>
                </a:solidFill>
                <a:latin typeface="Times New Roman" pitchFamily="18" charset="0"/>
                <a:cs typeface="Times New Roman" pitchFamily="18" charset="0"/>
              </a:rPr>
              <a:t>Resmi Gazetede yayımlanan Kamu İdarelerinde Stratejik Planlamaya İlişkin Usul ve Esaslar Hakkında Yönetmelikte belirtilen kamu idarelerince hazırlanacak stratejik planların genel çerçevesini belirlemek amacı ile hazırlanmış olan Kamu İdareleri İçin Stratejik Planlama Kılavuzunda belirtilen Model esas alınarak </a:t>
            </a:r>
            <a:r>
              <a:rPr lang="tr-TR" sz="1200" dirty="0" smtClean="0">
                <a:solidFill>
                  <a:prstClr val="black"/>
                </a:solidFill>
                <a:latin typeface="Times New Roman" pitchFamily="18" charset="0"/>
                <a:cs typeface="Times New Roman" pitchFamily="18" charset="0"/>
              </a:rPr>
              <a:t>Beypazarı Şehit Mehmet </a:t>
            </a:r>
            <a:r>
              <a:rPr lang="tr-TR" sz="1200" dirty="0" err="1" smtClean="0">
                <a:solidFill>
                  <a:prstClr val="black"/>
                </a:solidFill>
                <a:latin typeface="Times New Roman" pitchFamily="18" charset="0"/>
                <a:cs typeface="Times New Roman" pitchFamily="18" charset="0"/>
              </a:rPr>
              <a:t>Çifci</a:t>
            </a:r>
            <a:r>
              <a:rPr lang="tr-TR" sz="1200" dirty="0" smtClean="0">
                <a:solidFill>
                  <a:prstClr val="black"/>
                </a:solidFill>
                <a:latin typeface="Times New Roman" pitchFamily="18" charset="0"/>
                <a:cs typeface="Times New Roman" pitchFamily="18" charset="0"/>
              </a:rPr>
              <a:t> İmam Hatip Ortaokulu Stratejik </a:t>
            </a:r>
            <a:r>
              <a:rPr lang="tr-TR" sz="1200" dirty="0">
                <a:solidFill>
                  <a:prstClr val="black"/>
                </a:solidFill>
                <a:latin typeface="Times New Roman" pitchFamily="18" charset="0"/>
                <a:cs typeface="Times New Roman" pitchFamily="18" charset="0"/>
              </a:rPr>
              <a:t>Planı Hazırlanmıştır.</a:t>
            </a:r>
          </a:p>
          <a:p>
            <a:pPr indent="180975" algn="just" defTabSz="265550">
              <a:lnSpc>
                <a:spcPts val="1600"/>
              </a:lnSpc>
            </a:pPr>
            <a:r>
              <a:rPr lang="tr-TR" sz="1200" dirty="0" smtClean="0">
                <a:solidFill>
                  <a:prstClr val="black"/>
                </a:solidFill>
                <a:latin typeface="Times New Roman" pitchFamily="18" charset="0"/>
                <a:cs typeface="Times New Roman" pitchFamily="18" charset="0"/>
              </a:rPr>
              <a:t>Beypazarı Şehit Mehmet </a:t>
            </a:r>
            <a:r>
              <a:rPr lang="tr-TR" sz="1200" dirty="0" err="1" smtClean="0">
                <a:solidFill>
                  <a:prstClr val="black"/>
                </a:solidFill>
                <a:latin typeface="Times New Roman" pitchFamily="18" charset="0"/>
                <a:cs typeface="Times New Roman" pitchFamily="18" charset="0"/>
              </a:rPr>
              <a:t>Çifci</a:t>
            </a:r>
            <a:r>
              <a:rPr lang="tr-TR" sz="1200" dirty="0" smtClean="0">
                <a:solidFill>
                  <a:prstClr val="black"/>
                </a:solidFill>
                <a:latin typeface="Times New Roman" pitchFamily="18" charset="0"/>
                <a:cs typeface="Times New Roman" pitchFamily="18" charset="0"/>
              </a:rPr>
              <a:t> İmam Hatip Ortaokulu stratejik </a:t>
            </a:r>
            <a:r>
              <a:rPr lang="tr-TR" sz="1200" dirty="0">
                <a:solidFill>
                  <a:prstClr val="black"/>
                </a:solidFill>
                <a:latin typeface="Times New Roman" pitchFamily="18" charset="0"/>
                <a:cs typeface="Times New Roman" pitchFamily="18" charset="0"/>
              </a:rPr>
              <a:t>planın hazırlanmasında tüm tarafların görüş ve önerileri ile eğitim önceliklerinin plana yansıtılabilmesi için geniş katılım sağlayacak bir model benimsenmiştir.</a:t>
            </a:r>
          </a:p>
          <a:p>
            <a:pPr indent="180975" algn="just" defTabSz="265550">
              <a:lnSpc>
                <a:spcPts val="1600"/>
              </a:lnSpc>
            </a:pPr>
            <a:r>
              <a:rPr lang="tr-TR" sz="1200" dirty="0">
                <a:solidFill>
                  <a:prstClr val="black"/>
                </a:solidFill>
                <a:latin typeface="Times New Roman" pitchFamily="18" charset="0"/>
                <a:cs typeface="Times New Roman" pitchFamily="18" charset="0"/>
              </a:rPr>
              <a:t>Stratejik plan temel yapısı kurumumuz Vizyonu temelinde eğitimin üç temel bölümü (erişim, kalite, kapasite) ile paydaşların görüş ve önerilerini baz alır nitelikte oluşturulmuştur.</a:t>
            </a:r>
          </a:p>
          <a:p>
            <a:pPr indent="180975" algn="just" defTabSz="265550">
              <a:lnSpc>
                <a:spcPts val="1600"/>
              </a:lnSpc>
            </a:pPr>
            <a:r>
              <a:rPr lang="tr-TR" sz="1200" dirty="0"/>
              <a:t>Kalkınma planı ve programlarda yer alan politika ve hedefler doğrultusunda kamu kaynaklarının etkili, ekonomik ve verimli bir şekilde elde edilmesi ve kullanılması ile hesap verebilirliği ve mali saydamlığı sağlamayı amaçlayan 10/12/2003 tarihli ve 5018 sayılı Kamu Mali Yönetimi ve Kontrol Kanunu; etkililik, verimlilik ve ekonomiklik kavramlarını birlikte değerlendirmektedir. Bu çerçevede, stratejik planlama ile asgari seviyede kamu kaynağıyla hedeflenen sonuçlara ulaşılması ve toplum ihtiyaçlarına cevap verebilecek azami etkinin oluşturulması amaçlanmaktadır. </a:t>
            </a:r>
            <a:r>
              <a:rPr lang="tr-TR" sz="1200" b="1" dirty="0">
                <a:effectLst>
                  <a:outerShdw blurRad="38100" dist="38100" dir="2700000" algn="tl">
                    <a:srgbClr val="000000">
                      <a:alpha val="43137"/>
                    </a:srgbClr>
                  </a:outerShdw>
                </a:effectLst>
              </a:rPr>
              <a:t>Şekil 1</a:t>
            </a:r>
            <a:r>
              <a:rPr lang="tr-TR" sz="1200" dirty="0"/>
              <a:t>’de görüldüğü üzere amaç ve hedefler ile sonuçlar arasındaki ilişki stratejik seviyede “başarılmak istenilen nedir” ve “hangi </a:t>
            </a:r>
            <a:r>
              <a:rPr lang="tr-TR" sz="1200" dirty="0" err="1"/>
              <a:t>sosyo</a:t>
            </a:r>
            <a:r>
              <a:rPr lang="tr-TR" sz="1200" dirty="0"/>
              <a:t>-ekonomik ihtiyaçlar karşılanacak” sorusuna; faaliyetler ise uygulama seviyesinde “nasıl” ve “hangi kaynaklarla karşılanacak” sorusuna cevap vermektedir. Stratejik seviye, kalkınma planı ve kamu idaresinin stratejik planıyla; uygulama seviyesi ise performans programı ve eylem planlarıyla ilişkilidir. </a:t>
            </a:r>
            <a:endParaRPr lang="tr-TR" sz="1200" dirty="0">
              <a:solidFill>
                <a:prstClr val="black"/>
              </a:solidFill>
              <a:latin typeface="Times New Roman" pitchFamily="18" charset="0"/>
              <a:cs typeface="Times New Roman" pitchFamily="18" charset="0"/>
            </a:endParaRPr>
          </a:p>
          <a:p>
            <a:pPr algn="just" defTabSz="1023980">
              <a:lnSpc>
                <a:spcPts val="1600"/>
              </a:lnSpc>
            </a:pPr>
            <a:endParaRPr lang="tr-TR" sz="1200" dirty="0">
              <a:solidFill>
                <a:prstClr val="black"/>
              </a:solidFill>
              <a:latin typeface="Times New Roman" pitchFamily="18" charset="0"/>
              <a:cs typeface="Times New Roman" pitchFamily="18" charset="0"/>
            </a:endParaRPr>
          </a:p>
        </p:txBody>
      </p:sp>
      <p:grpSp>
        <p:nvGrpSpPr>
          <p:cNvPr id="35" name="Grup 34"/>
          <p:cNvGrpSpPr/>
          <p:nvPr/>
        </p:nvGrpSpPr>
        <p:grpSpPr>
          <a:xfrm>
            <a:off x="1152798" y="6785551"/>
            <a:ext cx="5392283" cy="285794"/>
            <a:chOff x="825708" y="3383326"/>
            <a:chExt cx="5702821" cy="285751"/>
          </a:xfrm>
          <a:solidFill>
            <a:srgbClr val="CE8604"/>
          </a:solidFill>
        </p:grpSpPr>
        <p:sp>
          <p:nvSpPr>
            <p:cNvPr id="38" name="Yuvarlatılmış Dikdörtgen 37"/>
            <p:cNvSpPr>
              <a:spLocks noChangeArrowheads="1"/>
            </p:cNvSpPr>
            <p:nvPr/>
          </p:nvSpPr>
          <p:spPr bwMode="auto">
            <a:xfrm>
              <a:off x="825708" y="3383326"/>
              <a:ext cx="4765055" cy="285751"/>
            </a:xfrm>
            <a:prstGeom prst="roundRect">
              <a:avLst>
                <a:gd name="adj" fmla="val 16667"/>
              </a:avLst>
            </a:prstGeom>
            <a:grpFill/>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defTabSz="1024420"/>
              <a:r>
                <a:rPr lang="tr-TR" sz="1300" b="1" dirty="0">
                  <a:solidFill>
                    <a:prstClr val="white"/>
                  </a:solidFill>
                  <a:cs typeface="Arial" pitchFamily="34" charset="0"/>
                </a:rPr>
                <a:t>Planlama ve Kamu Yararı İlişkisi</a:t>
              </a:r>
            </a:p>
          </p:txBody>
        </p:sp>
        <p:sp>
          <p:nvSpPr>
            <p:cNvPr id="39" name="Yuvarlatılmış Dikdörtgen 38"/>
            <p:cNvSpPr/>
            <p:nvPr/>
          </p:nvSpPr>
          <p:spPr>
            <a:xfrm>
              <a:off x="5619337" y="3383328"/>
              <a:ext cx="909192" cy="285749"/>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defTabSz="1024420"/>
              <a:r>
                <a:rPr lang="tr-TR" sz="1200" b="1" dirty="0">
                  <a:solidFill>
                    <a:prstClr val="white"/>
                  </a:solidFill>
                  <a:effectLst>
                    <a:outerShdw blurRad="38100" dist="38100" dir="2700000" algn="tl">
                      <a:srgbClr val="000000">
                        <a:alpha val="43137"/>
                      </a:srgbClr>
                    </a:outerShdw>
                  </a:effectLst>
                  <a:latin typeface="Arial Black" pitchFamily="34" charset="0"/>
                </a:rPr>
                <a:t>Şekil 1</a:t>
              </a:r>
            </a:p>
          </p:txBody>
        </p:sp>
      </p:grpSp>
      <p:sp>
        <p:nvSpPr>
          <p:cNvPr id="42" name="Dikdörtgen 41"/>
          <p:cNvSpPr/>
          <p:nvPr/>
        </p:nvSpPr>
        <p:spPr>
          <a:xfrm>
            <a:off x="5266127" y="7261220"/>
            <a:ext cx="969797" cy="48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a:t>Etkiler</a:t>
            </a:r>
          </a:p>
        </p:txBody>
      </p:sp>
      <p:sp>
        <p:nvSpPr>
          <p:cNvPr id="4" name="Dikdörtgen 3"/>
          <p:cNvSpPr/>
          <p:nvPr/>
        </p:nvSpPr>
        <p:spPr>
          <a:xfrm>
            <a:off x="2651635" y="8968938"/>
            <a:ext cx="2335453" cy="400110"/>
          </a:xfrm>
          <a:prstGeom prst="rect">
            <a:avLst/>
          </a:prstGeom>
        </p:spPr>
        <p:txBody>
          <a:bodyPr wrap="square">
            <a:spAutoFit/>
          </a:bodyPr>
          <a:lstStyle/>
          <a:p>
            <a:pPr algn="ctr"/>
            <a:r>
              <a:rPr lang="tr-TR" sz="1000" b="1" dirty="0">
                <a:solidFill>
                  <a:srgbClr val="FF0000"/>
                </a:solidFill>
              </a:rPr>
              <a:t>Stratejik Seviye</a:t>
            </a:r>
          </a:p>
          <a:p>
            <a:pPr algn="ctr"/>
            <a:r>
              <a:rPr lang="tr-TR" sz="1000" b="1" dirty="0">
                <a:solidFill>
                  <a:schemeClr val="accent6">
                    <a:lumMod val="75000"/>
                  </a:schemeClr>
                </a:solidFill>
              </a:rPr>
              <a:t>(Kalkınma Planı, Stratejik Plan)</a:t>
            </a:r>
          </a:p>
        </p:txBody>
      </p:sp>
      <p:sp>
        <p:nvSpPr>
          <p:cNvPr id="47" name="Dikdörtgen 46"/>
          <p:cNvSpPr/>
          <p:nvPr/>
        </p:nvSpPr>
        <p:spPr>
          <a:xfrm>
            <a:off x="2687980" y="8323086"/>
            <a:ext cx="2335453" cy="400110"/>
          </a:xfrm>
          <a:prstGeom prst="rect">
            <a:avLst/>
          </a:prstGeom>
        </p:spPr>
        <p:txBody>
          <a:bodyPr wrap="square">
            <a:spAutoFit/>
          </a:bodyPr>
          <a:lstStyle/>
          <a:p>
            <a:pPr algn="ctr"/>
            <a:r>
              <a:rPr lang="tr-TR" sz="1000" b="1" dirty="0">
                <a:solidFill>
                  <a:srgbClr val="FF0000"/>
                </a:solidFill>
              </a:rPr>
              <a:t>Uygulama Seviyesi</a:t>
            </a:r>
          </a:p>
          <a:p>
            <a:pPr algn="ctr"/>
            <a:r>
              <a:rPr lang="tr-TR" sz="1000" b="1" dirty="0">
                <a:solidFill>
                  <a:schemeClr val="accent6">
                    <a:lumMod val="75000"/>
                  </a:schemeClr>
                </a:solidFill>
              </a:rPr>
              <a:t>(Performans Programı, Eylem Planları)</a:t>
            </a:r>
          </a:p>
        </p:txBody>
      </p:sp>
      <p:sp>
        <p:nvSpPr>
          <p:cNvPr id="5" name="Dikdörtgen 4"/>
          <p:cNvSpPr/>
          <p:nvPr/>
        </p:nvSpPr>
        <p:spPr>
          <a:xfrm>
            <a:off x="1152798" y="7146166"/>
            <a:ext cx="5392283" cy="2947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flipH="1">
            <a:off x="1902218" y="7731760"/>
            <a:ext cx="1" cy="2255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p:nvPr/>
        </p:nvCxnSpPr>
        <p:spPr>
          <a:xfrm flipH="1">
            <a:off x="1902215" y="8421512"/>
            <a:ext cx="1" cy="2255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Düz Ok Bağlayıcısı 48"/>
          <p:cNvCxnSpPr>
            <a:cxnSpLocks/>
            <a:endCxn id="44" idx="1"/>
          </p:cNvCxnSpPr>
          <p:nvPr/>
        </p:nvCxnSpPr>
        <p:spPr>
          <a:xfrm>
            <a:off x="1901609" y="9125622"/>
            <a:ext cx="485508" cy="6611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Düz Ok Bağlayıcısı 50"/>
          <p:cNvCxnSpPr>
            <a:cxnSpLocks/>
            <a:endCxn id="45" idx="1"/>
          </p:cNvCxnSpPr>
          <p:nvPr/>
        </p:nvCxnSpPr>
        <p:spPr>
          <a:xfrm flipV="1">
            <a:off x="3065054" y="9789565"/>
            <a:ext cx="276670" cy="52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Düz Ok Bağlayıcısı 51"/>
          <p:cNvCxnSpPr/>
          <p:nvPr/>
        </p:nvCxnSpPr>
        <p:spPr>
          <a:xfrm flipV="1">
            <a:off x="4315443" y="9794812"/>
            <a:ext cx="276670" cy="52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Düz Ok Bağlayıcısı 52"/>
          <p:cNvCxnSpPr>
            <a:cxnSpLocks/>
            <a:endCxn id="43" idx="2"/>
          </p:cNvCxnSpPr>
          <p:nvPr/>
        </p:nvCxnSpPr>
        <p:spPr>
          <a:xfrm flipV="1">
            <a:off x="5257703" y="9126362"/>
            <a:ext cx="493324" cy="6603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1417320" y="7232650"/>
            <a:ext cx="969797" cy="48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err="1"/>
              <a:t>Sosyo</a:t>
            </a:r>
            <a:r>
              <a:rPr lang="tr-TR" sz="1100" dirty="0"/>
              <a:t> Ekonomik ihtiyaçlar</a:t>
            </a:r>
          </a:p>
        </p:txBody>
      </p:sp>
      <p:sp>
        <p:nvSpPr>
          <p:cNvPr id="40" name="Dikdörtgen 39"/>
          <p:cNvSpPr/>
          <p:nvPr/>
        </p:nvSpPr>
        <p:spPr>
          <a:xfrm>
            <a:off x="1417319" y="7938240"/>
            <a:ext cx="969797" cy="48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dirty="0"/>
              <a:t>Amaçlar</a:t>
            </a:r>
          </a:p>
        </p:txBody>
      </p:sp>
      <p:sp>
        <p:nvSpPr>
          <p:cNvPr id="44" name="Dikdörtgen 43"/>
          <p:cNvSpPr/>
          <p:nvPr/>
        </p:nvSpPr>
        <p:spPr>
          <a:xfrm>
            <a:off x="2387117" y="9546711"/>
            <a:ext cx="668020" cy="48006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100" dirty="0"/>
              <a:t>Girdiler</a:t>
            </a:r>
          </a:p>
        </p:txBody>
      </p:sp>
      <p:sp>
        <p:nvSpPr>
          <p:cNvPr id="45" name="Dikdörtgen 44"/>
          <p:cNvSpPr/>
          <p:nvPr/>
        </p:nvSpPr>
        <p:spPr>
          <a:xfrm>
            <a:off x="3341724" y="9549535"/>
            <a:ext cx="969797" cy="48006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100" dirty="0"/>
              <a:t>Faaliyetler</a:t>
            </a:r>
          </a:p>
        </p:txBody>
      </p:sp>
      <p:sp>
        <p:nvSpPr>
          <p:cNvPr id="46" name="Dikdörtgen 45"/>
          <p:cNvSpPr/>
          <p:nvPr/>
        </p:nvSpPr>
        <p:spPr>
          <a:xfrm>
            <a:off x="4598108" y="9554782"/>
            <a:ext cx="668020" cy="48006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100" dirty="0"/>
              <a:t>Çıktılar</a:t>
            </a:r>
          </a:p>
        </p:txBody>
      </p:sp>
      <p:cxnSp>
        <p:nvCxnSpPr>
          <p:cNvPr id="54" name="Düz Ok Bağlayıcısı 53"/>
          <p:cNvCxnSpPr/>
          <p:nvPr/>
        </p:nvCxnSpPr>
        <p:spPr>
          <a:xfrm flipV="1">
            <a:off x="5751025" y="7753980"/>
            <a:ext cx="1" cy="883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1152798" y="8886332"/>
            <a:ext cx="539228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3" name="Dikdörtgen 42"/>
          <p:cNvSpPr/>
          <p:nvPr/>
        </p:nvSpPr>
        <p:spPr>
          <a:xfrm>
            <a:off x="5266128" y="8646302"/>
            <a:ext cx="969797" cy="48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dirty="0"/>
              <a:t>Sonuçlar</a:t>
            </a:r>
          </a:p>
        </p:txBody>
      </p:sp>
      <p:sp>
        <p:nvSpPr>
          <p:cNvPr id="41" name="Dikdörtgen 40"/>
          <p:cNvSpPr/>
          <p:nvPr/>
        </p:nvSpPr>
        <p:spPr>
          <a:xfrm>
            <a:off x="1417318" y="8646302"/>
            <a:ext cx="969797" cy="48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dirty="0"/>
              <a:t>Hedefler</a:t>
            </a:r>
          </a:p>
        </p:txBody>
      </p:sp>
      <p:grpSp>
        <p:nvGrpSpPr>
          <p:cNvPr id="26" name="Grup 25"/>
          <p:cNvGrpSpPr/>
          <p:nvPr/>
        </p:nvGrpSpPr>
        <p:grpSpPr>
          <a:xfrm>
            <a:off x="458654" y="362243"/>
            <a:ext cx="6637814" cy="417411"/>
            <a:chOff x="542115" y="3383314"/>
            <a:chExt cx="5975601" cy="290164"/>
          </a:xfrm>
        </p:grpSpPr>
        <p:sp>
          <p:nvSpPr>
            <p:cNvPr id="27" name="Yuvarlatılmış Dikdörtgen 26"/>
            <p:cNvSpPr>
              <a:spLocks noChangeArrowheads="1"/>
            </p:cNvSpPr>
            <p:nvPr/>
          </p:nvSpPr>
          <p:spPr bwMode="auto">
            <a:xfrm>
              <a:off x="1375970" y="3383314"/>
              <a:ext cx="5141746" cy="285751"/>
            </a:xfrm>
            <a:prstGeom prst="roundRect">
              <a:avLst>
                <a:gd name="adj" fmla="val 16667"/>
              </a:avLst>
            </a:prstGeom>
            <a:gradFill rotWithShape="1">
              <a:gsLst>
                <a:gs pos="0">
                  <a:srgbClr val="9B2D2A"/>
                </a:gs>
                <a:gs pos="80000">
                  <a:srgbClr val="CB3D3A"/>
                </a:gs>
                <a:gs pos="100000">
                  <a:srgbClr val="CE3B37"/>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tr-TR" sz="1600" b="1" dirty="0" smtClean="0">
                  <a:solidFill>
                    <a:srgbClr val="FFFFFF"/>
                  </a:solidFill>
                  <a:latin typeface="Arial" pitchFamily="34" charset="0"/>
                  <a:cs typeface="Arial" pitchFamily="34" charset="0"/>
                </a:rPr>
                <a:t>Stratejik Plan Hazırlık Süreci </a:t>
              </a:r>
              <a:endParaRPr lang="tr-TR" sz="1600" dirty="0">
                <a:solidFill>
                  <a:prstClr val="black"/>
                </a:solidFill>
                <a:latin typeface="Arial" pitchFamily="34" charset="0"/>
                <a:cs typeface="Arial" pitchFamily="34" charset="0"/>
              </a:endParaRPr>
            </a:p>
          </p:txBody>
        </p:sp>
        <p:sp>
          <p:nvSpPr>
            <p:cNvPr id="28" name="Yuvarlatılmış Dikdörtgen 27"/>
            <p:cNvSpPr/>
            <p:nvPr/>
          </p:nvSpPr>
          <p:spPr>
            <a:xfrm>
              <a:off x="542115" y="3387729"/>
              <a:ext cx="774784" cy="2857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600" b="1" dirty="0">
                  <a:solidFill>
                    <a:prstClr val="white"/>
                  </a:solidFill>
                  <a:effectLst>
                    <a:outerShdw blurRad="38100" dist="38100" dir="2700000" algn="tl">
                      <a:srgbClr val="000000">
                        <a:alpha val="43137"/>
                      </a:srgbClr>
                    </a:outerShdw>
                  </a:effectLst>
                </a:rPr>
                <a:t>1.</a:t>
              </a:r>
            </a:p>
          </p:txBody>
        </p:sp>
      </p:grpSp>
      <p:sp>
        <p:nvSpPr>
          <p:cNvPr id="29" name="Metin kutusu 28">
            <a:extLst>
              <a:ext uri="{FF2B5EF4-FFF2-40B4-BE49-F238E27FC236}">
                <a16:creationId xmlns:a16="http://schemas.microsoft.com/office/drawing/2014/main" xmlns="" id="{839BDBFB-0914-4229-B1BE-8488432FDCAE}"/>
              </a:ext>
            </a:extLst>
          </p:cNvPr>
          <p:cNvSpPr txBox="1"/>
          <p:nvPr/>
        </p:nvSpPr>
        <p:spPr>
          <a:xfrm>
            <a:off x="-9766" y="9092106"/>
            <a:ext cx="462229" cy="307777"/>
          </a:xfrm>
          <a:prstGeom prst="rect">
            <a:avLst/>
          </a:prstGeom>
          <a:noFill/>
        </p:spPr>
        <p:txBody>
          <a:bodyPr wrap="square" rtlCol="0">
            <a:spAutoFit/>
          </a:bodyPr>
          <a:lstStyle/>
          <a:p>
            <a:r>
              <a:rPr lang="tr-TR" sz="1400" b="1" dirty="0"/>
              <a:t>2</a:t>
            </a:r>
          </a:p>
        </p:txBody>
      </p:sp>
    </p:spTree>
    <p:extLst>
      <p:ext uri="{BB962C8B-B14F-4D97-AF65-F5344CB8AC3E}">
        <p14:creationId xmlns:p14="http://schemas.microsoft.com/office/powerpoint/2010/main" val="366573058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11528</TotalTime>
  <Words>8467</Words>
  <Application>Microsoft Office PowerPoint</Application>
  <PresentationFormat>Özel</PresentationFormat>
  <Paragraphs>2084</Paragraphs>
  <Slides>42</Slides>
  <Notes>9</Notes>
  <HiddenSlides>0</HiddenSlides>
  <MMClips>0</MMClips>
  <ScaleCrop>false</ScaleCrop>
  <HeadingPairs>
    <vt:vector size="4" baseType="variant">
      <vt:variant>
        <vt:lpstr>Tema</vt:lpstr>
      </vt:variant>
      <vt:variant>
        <vt:i4>12</vt:i4>
      </vt:variant>
      <vt:variant>
        <vt:lpstr>Slayt Başlıkları</vt:lpstr>
      </vt:variant>
      <vt:variant>
        <vt:i4>42</vt:i4>
      </vt:variant>
    </vt:vector>
  </HeadingPairs>
  <TitlesOfParts>
    <vt:vector size="54" baseType="lpstr">
      <vt:lpstr>Ofis Teması</vt:lpstr>
      <vt:lpstr>1_Ofis Teması</vt:lpstr>
      <vt:lpstr>3_BlackTie</vt:lpstr>
      <vt:lpstr>2_Ofis Teması</vt:lpstr>
      <vt:lpstr>4_Ofis Teması</vt:lpstr>
      <vt:lpstr>5_Ofis Teması</vt:lpstr>
      <vt:lpstr>10_Ofis Teması</vt:lpstr>
      <vt:lpstr>Görünüş</vt:lpstr>
      <vt:lpstr>6_Ofis Teması</vt:lpstr>
      <vt:lpstr>7_Ofis Teması</vt:lpstr>
      <vt:lpstr>3_Ofis Teması</vt:lpstr>
      <vt:lpstr>8_Ofis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TAYFUN ÖZTÜRK</dc:creator>
  <cp:lastModifiedBy>Kullanıcı</cp:lastModifiedBy>
  <cp:revision>846</cp:revision>
  <cp:lastPrinted>2019-02-22T12:04:52Z</cp:lastPrinted>
  <dcterms:created xsi:type="dcterms:W3CDTF">2013-12-06T19:37:48Z</dcterms:created>
  <dcterms:modified xsi:type="dcterms:W3CDTF">2020-01-24T11:47:40Z</dcterms:modified>
</cp:coreProperties>
</file>